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32"/>
  </p:notesMasterIdLst>
  <p:sldIdLst>
    <p:sldId id="294" r:id="rId5"/>
    <p:sldId id="343" r:id="rId6"/>
    <p:sldId id="344" r:id="rId7"/>
    <p:sldId id="345" r:id="rId8"/>
    <p:sldId id="346" r:id="rId9"/>
    <p:sldId id="347" r:id="rId10"/>
    <p:sldId id="348" r:id="rId11"/>
    <p:sldId id="351" r:id="rId12"/>
    <p:sldId id="350" r:id="rId13"/>
    <p:sldId id="353" r:id="rId14"/>
    <p:sldId id="324" r:id="rId15"/>
    <p:sldId id="352" r:id="rId16"/>
    <p:sldId id="354" r:id="rId17"/>
    <p:sldId id="337" r:id="rId18"/>
    <p:sldId id="358" r:id="rId19"/>
    <p:sldId id="338" r:id="rId20"/>
    <p:sldId id="355" r:id="rId21"/>
    <p:sldId id="356" r:id="rId22"/>
    <p:sldId id="357" r:id="rId23"/>
    <p:sldId id="359" r:id="rId24"/>
    <p:sldId id="341" r:id="rId25"/>
    <p:sldId id="568" r:id="rId26"/>
    <p:sldId id="566" r:id="rId27"/>
    <p:sldId id="567" r:id="rId28"/>
    <p:sldId id="331" r:id="rId29"/>
    <p:sldId id="336" r:id="rId30"/>
    <p:sldId id="334" r:id="rId31"/>
  </p:sldIdLst>
  <p:sldSz cx="12192000" cy="6858000"/>
  <p:notesSz cx="6858000" cy="9144000"/>
  <p:embeddedFontLst>
    <p:embeddedFont>
      <p:font typeface="Abadi" panose="020B0604020104020204" pitchFamily="34" charset="0"/>
      <p:regular r:id="rId33"/>
    </p:embeddedFont>
    <p:embeddedFont>
      <p:font typeface="AeriesSansBold" pitchFamily="50" charset="0"/>
      <p:regular r:id="rId34"/>
    </p:embeddedFont>
    <p:embeddedFont>
      <p:font typeface="Nunito Sans" pitchFamily="2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0E9C75-FCE6-4326-8725-11A8B920B8E4}">
          <p14:sldIdLst>
            <p14:sldId id="294"/>
            <p14:sldId id="343"/>
            <p14:sldId id="344"/>
            <p14:sldId id="345"/>
            <p14:sldId id="346"/>
            <p14:sldId id="347"/>
            <p14:sldId id="348"/>
            <p14:sldId id="351"/>
            <p14:sldId id="350"/>
            <p14:sldId id="353"/>
            <p14:sldId id="324"/>
            <p14:sldId id="352"/>
            <p14:sldId id="354"/>
            <p14:sldId id="337"/>
            <p14:sldId id="358"/>
            <p14:sldId id="338"/>
            <p14:sldId id="355"/>
            <p14:sldId id="356"/>
            <p14:sldId id="357"/>
            <p14:sldId id="359"/>
            <p14:sldId id="341"/>
            <p14:sldId id="568"/>
            <p14:sldId id="566"/>
            <p14:sldId id="567"/>
            <p14:sldId id="331"/>
            <p14:sldId id="336"/>
            <p14:sldId id="334"/>
          </p14:sldIdLst>
        </p14:section>
        <p14:section name="Untitled Section" id="{9A95C64C-71E1-493A-93CD-DBCA965E0DD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14F"/>
    <a:srgbClr val="0F346F"/>
    <a:srgbClr val="1649A0"/>
    <a:srgbClr val="E0848D"/>
    <a:srgbClr val="A5BAE3"/>
    <a:srgbClr val="345BA9"/>
    <a:srgbClr val="9AC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0T22:03:47.3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1,'638'0,"-609"0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0T22:03:55.0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1,'6'0,"7"0,8 0,5 0,10 0,4 0,2 0,-1 0,-2 0,-2 0,-2 0,0 0,-1 0,-1 0,0 0,0 0,0 0,-5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156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421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17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77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13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767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487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942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713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52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421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462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598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117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010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679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C35B-F643-49E2-89D5-360256F0B2E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7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281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38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99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627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681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538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49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support.aeries.com/support/solutions/articles/14000067734-gradebook-scores-by-assignme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port.aeries.com/support/solutions/folders/14000116602" TargetMode="External"/><Relationship Id="rId5" Type="http://schemas.openxmlformats.org/officeDocument/2006/relationships/hyperlink" Target="https://support.aeries.com/support/solutions/folders/14000115568" TargetMode="External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aeries.com/support/solutions/folders/14000128556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aeries.com/academy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hyperlink" Target="https://www.aeries.com/solutions/demo" TargetMode="External"/><Relationship Id="rId4" Type="http://schemas.openxmlformats.org/officeDocument/2006/relationships/image" Target="../media/image6.svg"/><Relationship Id="rId9" Type="http://schemas.openxmlformats.org/officeDocument/2006/relationships/hyperlink" Target="https://www.aeries.com/events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urveys.aeries.com/s3/training" TargetMode="External"/><Relationship Id="rId4" Type="http://schemas.openxmlformats.org/officeDocument/2006/relationships/image" Target="../media/image5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45.png"/><Relationship Id="rId5" Type="http://schemas.openxmlformats.org/officeDocument/2006/relationships/image" Target="../media/image21.png"/><Relationship Id="rId10" Type="http://schemas.openxmlformats.org/officeDocument/2006/relationships/customXml" Target="../ink/ink2.xml"/><Relationship Id="rId4" Type="http://schemas.openxmlformats.org/officeDocument/2006/relationships/image" Target="../media/image6.sv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35580" y="631117"/>
            <a:ext cx="1212084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/>
                <a:ea typeface="+mn-ea"/>
                <a:cs typeface="+mn-cs"/>
              </a:rPr>
              <a:t>  Expected Outcomes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sp>
        <p:nvSpPr>
          <p:cNvPr id="3" name="Slide Content">
            <a:extLst>
              <a:ext uri="{FF2B5EF4-FFF2-40B4-BE49-F238E27FC236}">
                <a16:creationId xmlns:a16="http://schemas.microsoft.com/office/drawing/2014/main" id="{2B5640DE-3004-2E2B-F0B9-7C59DB413F19}"/>
              </a:ext>
            </a:extLst>
          </p:cNvPr>
          <p:cNvSpPr txBox="1"/>
          <p:nvPr/>
        </p:nvSpPr>
        <p:spPr>
          <a:xfrm>
            <a:off x="914414" y="1782204"/>
            <a:ext cx="1112168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700" dirty="0">
                <a:cs typeface="Arial" panose="020B0604020202020204" pitchFamily="34" charset="0"/>
              </a:rPr>
              <a:t>Upon completing this session, attendees can expect to be familiar with:</a:t>
            </a:r>
          </a:p>
          <a:p>
            <a:endParaRPr lang="en-US" sz="2000" kern="17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4025" indent="-3429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Gradebook Dashboard</a:t>
            </a:r>
          </a:p>
          <a:p>
            <a:pPr marL="454025" indent="-3429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Creating Gradebooks</a:t>
            </a:r>
          </a:p>
          <a:p>
            <a:pPr marL="454025" indent="-3429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Gradebook Setup and Configuration: Options, Categories, Final Marks</a:t>
            </a:r>
          </a:p>
          <a:p>
            <a:pPr marL="454025" indent="-3429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Manage Students (Add/Drop)</a:t>
            </a:r>
          </a:p>
          <a:p>
            <a:pPr marL="454025" indent="-3429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Adding/Editing Assignments and attaching Standards to Assignments</a:t>
            </a:r>
          </a:p>
          <a:p>
            <a:pPr marL="454025" indent="-3429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Entering Scores</a:t>
            </a:r>
          </a:p>
          <a:p>
            <a:pPr marL="454025" indent="-3429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Accessing Gradebook Reports</a:t>
            </a:r>
          </a:p>
          <a:p>
            <a:pPr marL="454025" indent="-3429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Submitting Gradebook Grades to Report Cards</a:t>
            </a:r>
          </a:p>
          <a:p>
            <a:pPr marL="454025" indent="-3429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Accessing Support Resources</a:t>
            </a:r>
          </a:p>
        </p:txBody>
      </p:sp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 pitchFamily="50" charset="0"/>
                <a:ea typeface="+mn-ea"/>
                <a:cs typeface="+mn-cs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47458" y="106849"/>
            <a:ext cx="36702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Narrative Grades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3FE0D-CA3C-217F-0EA5-662B792E33CF}"/>
              </a:ext>
            </a:extLst>
          </p:cNvPr>
          <p:cNvSpPr txBox="1"/>
          <p:nvPr/>
        </p:nvSpPr>
        <p:spPr>
          <a:xfrm>
            <a:off x="148666" y="1012928"/>
            <a:ext cx="352163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Percentage of the Max Score is entered for each valid mark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Only alpha Narrative Marks are supported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When adding a new assignment, the Narrative Grade Set will be available from the dropdown of the Narrative Grading field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831F1-7C31-07B7-6A63-8FDCA07C4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205866"/>
            <a:ext cx="4468628" cy="3261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53CAE6-9DA8-EF6F-1A20-1CB0ADF74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291" y="1116145"/>
            <a:ext cx="6771428" cy="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9030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441324" y="2642887"/>
            <a:ext cx="2787650" cy="31343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0" y="170168"/>
            <a:ext cx="3670299" cy="2663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Rules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EC542-75A8-B459-FDBE-A0A61C060881}"/>
              </a:ext>
            </a:extLst>
          </p:cNvPr>
          <p:cNvSpPr txBox="1"/>
          <p:nvPr/>
        </p:nvSpPr>
        <p:spPr>
          <a:xfrm>
            <a:off x="180398" y="2287723"/>
            <a:ext cx="330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Meant</a:t>
            </a:r>
            <a:r>
              <a:rPr lang="en-US" sz="2400" spc="-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n-US" sz="2400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drop</a:t>
            </a:r>
            <a:r>
              <a:rPr lang="en-US" sz="2400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lowest</a:t>
            </a:r>
            <a:r>
              <a:rPr lang="en-US" sz="2400" spc="-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specified</a:t>
            </a:r>
            <a:r>
              <a:rPr lang="en-US" sz="2400" spc="-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number</a:t>
            </a:r>
            <a:r>
              <a:rPr lang="en-US" sz="2400" spc="-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assignment scores and optionally replace with average or top score in subject area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4941F-C441-FE45-D52A-250AD5821018}"/>
              </a:ext>
            </a:extLst>
          </p:cNvPr>
          <p:cNvSpPr txBox="1"/>
          <p:nvPr/>
        </p:nvSpPr>
        <p:spPr>
          <a:xfrm>
            <a:off x="180398" y="978270"/>
            <a:ext cx="3235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Does not apply to Rubric scoring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3BA080-50EC-0F76-90CB-678787B1A7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0102" y="1935062"/>
            <a:ext cx="7819448" cy="2035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FDFE86-B362-55D5-ECE6-5C3C3443C7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0102" y="978269"/>
            <a:ext cx="6742857" cy="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11774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 pitchFamily="50" charset="0"/>
                <a:ea typeface="+mn-ea"/>
                <a:cs typeface="+mn-cs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47458" y="106849"/>
            <a:ext cx="36702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Backups / Restore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3FE0D-CA3C-217F-0EA5-662B792E33CF}"/>
              </a:ext>
            </a:extLst>
          </p:cNvPr>
          <p:cNvSpPr txBox="1"/>
          <p:nvPr/>
        </p:nvSpPr>
        <p:spPr>
          <a:xfrm>
            <a:off x="148666" y="1007723"/>
            <a:ext cx="35216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Allows Teacher to backup their Gradebooks.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Restore allows teachers to restore their own Gradebook or other teacher’s Gradebooks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Restore has 3 steps:</a:t>
            </a:r>
          </a:p>
          <a:p>
            <a:r>
              <a:rPr lang="en-US" sz="2000" dirty="0">
                <a:solidFill>
                  <a:schemeClr val="bg1"/>
                </a:solidFill>
              </a:rPr>
              <a:t>1. Load INTO a New Gradebook or Existing Gradebook</a:t>
            </a:r>
          </a:p>
          <a:p>
            <a:r>
              <a:rPr lang="en-US" sz="2000" dirty="0">
                <a:solidFill>
                  <a:schemeClr val="bg1"/>
                </a:solidFill>
              </a:rPr>
              <a:t>2. Restore FROM </a:t>
            </a:r>
          </a:p>
          <a:p>
            <a:r>
              <a:rPr lang="en-US" sz="2000" dirty="0">
                <a:solidFill>
                  <a:schemeClr val="bg1"/>
                </a:solidFill>
              </a:rPr>
              <a:t>3. Select Items/Tables to restore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8F64F4-3A75-0B24-A502-16AF5C035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9" y="495668"/>
            <a:ext cx="6888080" cy="2737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01FF9A-3081-D980-197F-70DE2A73B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2531" y="3791566"/>
            <a:ext cx="6755733" cy="257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2559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 pitchFamily="50" charset="0"/>
                <a:ea typeface="+mn-ea"/>
                <a:cs typeface="+mn-cs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148666" y="657225"/>
            <a:ext cx="36702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Adding Scores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3FE0D-CA3C-217F-0EA5-662B792E33CF}"/>
              </a:ext>
            </a:extLst>
          </p:cNvPr>
          <p:cNvSpPr txBox="1"/>
          <p:nvPr/>
        </p:nvSpPr>
        <p:spPr>
          <a:xfrm>
            <a:off x="148666" y="1012928"/>
            <a:ext cx="3521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106BC03C-CE2F-2481-EE89-2C4952A16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896502"/>
            <a:ext cx="6102664" cy="2730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682D5C-7536-8B3E-695B-E5FF71ABECFC}"/>
              </a:ext>
            </a:extLst>
          </p:cNvPr>
          <p:cNvSpPr txBox="1"/>
          <p:nvPr/>
        </p:nvSpPr>
        <p:spPr>
          <a:xfrm>
            <a:off x="5031609" y="1623464"/>
            <a:ext cx="5031047" cy="1815882"/>
          </a:xfrm>
          <a:prstGeom prst="rect">
            <a:avLst/>
          </a:prstGeom>
          <a:noFill/>
          <a:ln w="38100">
            <a:solidFill>
              <a:srgbClr val="1D6FA9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D6FA9">
                    <a:lumMod val="75000"/>
                  </a:srgbClr>
                </a:solidFill>
                <a:effectLst/>
                <a:uLnTx/>
                <a:uFillTx/>
              </a:rPr>
              <a:t>Scores by Class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D6FA9">
                    <a:lumMod val="75000"/>
                  </a:srgbClr>
                </a:solidFill>
                <a:effectLst/>
                <a:uLnTx/>
                <a:uFillTx/>
              </a:rPr>
              <a:t>Scores by Assignments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D6FA9">
                    <a:lumMod val="75000"/>
                  </a:srgbClr>
                </a:solidFill>
                <a:effectLst/>
                <a:uLnTx/>
                <a:uFillTx/>
              </a:rPr>
              <a:t>Scores  by Student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D6FA9">
                    <a:lumMod val="75000"/>
                  </a:srgbClr>
                </a:solidFill>
                <a:effectLst/>
                <a:uLnTx/>
                <a:uFillTx/>
              </a:rPr>
              <a:t>Scores by Standards</a:t>
            </a:r>
          </a:p>
        </p:txBody>
      </p:sp>
    </p:spTree>
    <p:extLst>
      <p:ext uri="{BB962C8B-B14F-4D97-AF65-F5344CB8AC3E}">
        <p14:creationId xmlns:p14="http://schemas.microsoft.com/office/powerpoint/2010/main" val="372839545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167106" y="609600"/>
            <a:ext cx="32491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Scores by Class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All the assignments; all the students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Legend at the bottom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FFC0C0-5CC4-E380-CCEB-F01AD7216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761" y="795087"/>
            <a:ext cx="7971431" cy="54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44840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0" y="170168"/>
            <a:ext cx="36702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Legend for Scores pages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E4B4D-134B-6DA2-A291-E4B50D273FCD}"/>
              </a:ext>
            </a:extLst>
          </p:cNvPr>
          <p:cNvSpPr txBox="1"/>
          <p:nvPr/>
        </p:nvSpPr>
        <p:spPr>
          <a:xfrm>
            <a:off x="148665" y="1606103"/>
            <a:ext cx="3521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On Scores by Class and (mostly) on Scores by Assignment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B2FD892-9E8A-8BCC-9EC0-E0796264A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74" y="379153"/>
            <a:ext cx="4891070" cy="6085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39685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0" y="170168"/>
            <a:ext cx="367029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Scores by Assignment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E4B4D-134B-6DA2-A291-E4B50D273FCD}"/>
              </a:ext>
            </a:extLst>
          </p:cNvPr>
          <p:cNvSpPr txBox="1"/>
          <p:nvPr/>
        </p:nvSpPr>
        <p:spPr>
          <a:xfrm>
            <a:off x="148666" y="2319166"/>
            <a:ext cx="352163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One assignment at a time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Show More: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Mass Assign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Import Scores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C0A5AC-2708-32BA-A9AC-3EF3D15B6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708192"/>
            <a:ext cx="7854543" cy="548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07239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0" y="170168"/>
            <a:ext cx="367029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Scores by Students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E4B4D-134B-6DA2-A291-E4B50D273FCD}"/>
              </a:ext>
            </a:extLst>
          </p:cNvPr>
          <p:cNvSpPr txBox="1"/>
          <p:nvPr/>
        </p:nvSpPr>
        <p:spPr>
          <a:xfrm>
            <a:off x="148666" y="2319166"/>
            <a:ext cx="352163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One student at a time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Show More displays a summary by Category and Total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8EF64C-77C0-C158-3CB6-2B429A748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850" y="1390650"/>
            <a:ext cx="7305951" cy="379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00064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0" y="170168"/>
            <a:ext cx="367029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Scores by Standards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E4B4D-134B-6DA2-A291-E4B50D273FCD}"/>
              </a:ext>
            </a:extLst>
          </p:cNvPr>
          <p:cNvSpPr txBox="1"/>
          <p:nvPr/>
        </p:nvSpPr>
        <p:spPr>
          <a:xfrm>
            <a:off x="148665" y="1606103"/>
            <a:ext cx="35216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Can view all or selected Standards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85C408-2648-8916-34B8-0F2D48A47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809" y="1696457"/>
            <a:ext cx="7735283" cy="41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48008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0" y="170168"/>
            <a:ext cx="36702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Grading Completed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E4B4D-134B-6DA2-A291-E4B50D273FCD}"/>
              </a:ext>
            </a:extLst>
          </p:cNvPr>
          <p:cNvSpPr txBox="1"/>
          <p:nvPr/>
        </p:nvSpPr>
        <p:spPr>
          <a:xfrm>
            <a:off x="148665" y="1606103"/>
            <a:ext cx="35216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Can be set in multiple places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DA7C8-9FC0-2974-515F-66E269AAA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044" y="2801970"/>
            <a:ext cx="2826275" cy="2606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FB10CD-8782-919B-F47F-822FC76A5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087" y="506191"/>
            <a:ext cx="4082660" cy="2041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908E44-8A00-B847-6FD0-FD9FB0DE39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3769" y="900303"/>
            <a:ext cx="3670299" cy="2606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9AD16A-A8E9-073B-F284-2AC88C155C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958" y="5662783"/>
            <a:ext cx="6323701" cy="9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286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 pitchFamily="50" charset="0"/>
                <a:ea typeface="+mn-ea"/>
                <a:cs typeface="+mn-cs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0" y="90510"/>
            <a:ext cx="367029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Gradebook Dashboard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3FE0D-CA3C-217F-0EA5-662B792E33CF}"/>
              </a:ext>
            </a:extLst>
          </p:cNvPr>
          <p:cNvSpPr txBox="1"/>
          <p:nvPr/>
        </p:nvSpPr>
        <p:spPr>
          <a:xfrm>
            <a:off x="241030" y="1691432"/>
            <a:ext cx="330828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Views: Tiles, List, or Table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Add, Mass Add, Copy Gradebooks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Add/Drop Students (if needed)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Link Gradebooks (if needed)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Focus on Current Terms, but Future and Past Terms will be available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3 Ways to Edit Scores: by Class, by Assignment, by Student (plus by Standards if applicable)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Direct access to Manage Gradebook and Add Assignment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ABC924-0FFF-2DC3-CF00-6FE3F33AD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247" y="1562564"/>
            <a:ext cx="7929553" cy="388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1202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0" y="170168"/>
            <a:ext cx="36702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Gradebook Reports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E4B4D-134B-6DA2-A291-E4B50D273FCD}"/>
              </a:ext>
            </a:extLst>
          </p:cNvPr>
          <p:cNvSpPr txBox="1"/>
          <p:nvPr/>
        </p:nvSpPr>
        <p:spPr>
          <a:xfrm>
            <a:off x="96253" y="1606103"/>
            <a:ext cx="35974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Gradebook:</a:t>
            </a:r>
          </a:p>
          <a:p>
            <a:r>
              <a:rPr lang="en-US" sz="1600" dirty="0">
                <a:solidFill>
                  <a:schemeClr val="bg1"/>
                </a:solidFill>
              </a:rPr>
              <a:t>Gradebook Assignments Analysis</a:t>
            </a:r>
          </a:p>
          <a:p>
            <a:r>
              <a:rPr lang="en-US" sz="1600" dirty="0">
                <a:solidFill>
                  <a:schemeClr val="bg1"/>
                </a:solidFill>
              </a:rPr>
              <a:t>Gradebook Assignments By Student</a:t>
            </a:r>
          </a:p>
          <a:p>
            <a:r>
              <a:rPr lang="en-US" sz="1600" dirty="0">
                <a:solidFill>
                  <a:schemeClr val="bg1"/>
                </a:solidFill>
              </a:rPr>
              <a:t>Gradebook Final Mark Analysis</a:t>
            </a:r>
          </a:p>
          <a:p>
            <a:r>
              <a:rPr lang="en-US" sz="1600" dirty="0">
                <a:solidFill>
                  <a:schemeClr val="bg1"/>
                </a:solidFill>
              </a:rPr>
              <a:t>Gradebook Missing Assignments</a:t>
            </a:r>
          </a:p>
          <a:p>
            <a:r>
              <a:rPr lang="en-US" sz="1600" dirty="0">
                <a:solidFill>
                  <a:schemeClr val="bg1"/>
                </a:solidFill>
              </a:rPr>
              <a:t>Gradebook Missing Assignments By Class</a:t>
            </a:r>
          </a:p>
          <a:p>
            <a:r>
              <a:rPr lang="en-US" sz="1600" dirty="0">
                <a:solidFill>
                  <a:schemeClr val="bg1"/>
                </a:solidFill>
              </a:rPr>
              <a:t>Gradebook Roster</a:t>
            </a:r>
          </a:p>
          <a:p>
            <a:r>
              <a:rPr lang="en-US" sz="1600" dirty="0">
                <a:solidFill>
                  <a:schemeClr val="bg1"/>
                </a:solidFill>
              </a:rPr>
              <a:t>Gradebook Summary</a:t>
            </a:r>
          </a:p>
          <a:p>
            <a:r>
              <a:rPr lang="en-US" sz="1600" dirty="0">
                <a:solidFill>
                  <a:schemeClr val="bg1"/>
                </a:solidFill>
              </a:rPr>
              <a:t>Gradebook Summary By Standards</a:t>
            </a:r>
          </a:p>
          <a:p>
            <a:r>
              <a:rPr lang="en-US" sz="1600" dirty="0">
                <a:solidFill>
                  <a:schemeClr val="bg1"/>
                </a:solidFill>
              </a:rPr>
              <a:t>Gradebook Summary Export to Excel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Progress:</a:t>
            </a:r>
          </a:p>
          <a:p>
            <a:r>
              <a:rPr lang="en-US" sz="1600" dirty="0">
                <a:solidFill>
                  <a:schemeClr val="bg1"/>
                </a:solidFill>
              </a:rPr>
              <a:t>Progress By Class</a:t>
            </a:r>
          </a:p>
          <a:p>
            <a:r>
              <a:rPr lang="en-US" sz="1600" dirty="0">
                <a:solidFill>
                  <a:schemeClr val="bg1"/>
                </a:solidFill>
              </a:rPr>
              <a:t>Progress By Student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37D8CE-1710-436E-B902-E04ACA7B7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956" y="1606103"/>
            <a:ext cx="2180952" cy="3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32423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0" y="170168"/>
            <a:ext cx="367029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Google Classroom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Not applicable to Rubric scoring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If configured, available from Dashboard or Scores by Assignment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6A15A8-8F5E-B96B-4B8C-E037E290F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4210050"/>
            <a:ext cx="65817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4CBB9F-7CAF-084E-0E85-B220EA414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83" y="754981"/>
            <a:ext cx="70866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AD2541-9448-E910-CD7B-F477894A5CF0}"/>
              </a:ext>
            </a:extLst>
          </p:cNvPr>
          <p:cNvSpPr txBox="1"/>
          <p:nvPr/>
        </p:nvSpPr>
        <p:spPr>
          <a:xfrm>
            <a:off x="4004618" y="5893401"/>
            <a:ext cx="8586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Gradebook – Scores by Assignment documentation:</a:t>
            </a:r>
            <a:br>
              <a:rPr lang="en-US" sz="1600" dirty="0"/>
            </a:br>
            <a:r>
              <a:rPr lang="en-US" sz="1600" dirty="0">
                <a:hlinkClick r:id="rId7"/>
              </a:rPr>
              <a:t>https://support.aeries.com/support/solutions/articles/14000067734-gradebook-scores-by-assignment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1322283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 pitchFamily="50" charset="0"/>
                <a:ea typeface="+mn-ea"/>
                <a:cs typeface="+mn-cs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0850" y="91440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0" y="780206"/>
            <a:ext cx="367029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Gradebook documentation on support.aeries.com: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86725-5B70-8380-0DF0-7C437EC2C92C}"/>
              </a:ext>
            </a:extLst>
          </p:cNvPr>
          <p:cNvSpPr txBox="1"/>
          <p:nvPr/>
        </p:nvSpPr>
        <p:spPr>
          <a:xfrm>
            <a:off x="3909869" y="362108"/>
            <a:ext cx="77233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44546A">
                  <a:lumMod val="75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Gradebook Documentation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folder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https://support.aeries.com/support/solutions/folders/14000115568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Gradebook Videos: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  <a:hlinkClick r:id="rId6"/>
              </a:rPr>
              <a:t>https://support.aeries.com/support/solutions/folders/14000116602  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44546A">
                  <a:lumMod val="75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44546A">
                  <a:lumMod val="75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44546A">
                  <a:lumMod val="75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44546A">
                  <a:lumMod val="75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44546A">
                  <a:lumMod val="75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44546A">
                  <a:lumMod val="75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44546A">
                    <a:lumMod val="75000"/>
                  </a:srgbClr>
                </a:solidFill>
              </a:rPr>
              <a:t>Remember the Book of Knowledge link within Aeries: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6BE905-9B11-636D-D42A-D3FA5EE2B0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0" y="4497503"/>
            <a:ext cx="7767750" cy="17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60421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 pitchFamily="50" charset="0"/>
                <a:ea typeface="+mn-ea"/>
                <a:cs typeface="+mn-cs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0850" y="91440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0" y="780206"/>
            <a:ext cx="367029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help: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Teacher Resource 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16E73D-57CE-167D-9BB4-F41380643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110" y="914400"/>
            <a:ext cx="4208319" cy="423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54752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 pitchFamily="50" charset="0"/>
                <a:ea typeface="+mn-ea"/>
                <a:cs typeface="+mn-cs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0850" y="91440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0" y="780206"/>
            <a:ext cx="367029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Help is Available: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86725-5B70-8380-0DF0-7C437EC2C92C}"/>
              </a:ext>
            </a:extLst>
          </p:cNvPr>
          <p:cNvSpPr txBox="1"/>
          <p:nvPr/>
        </p:nvSpPr>
        <p:spPr>
          <a:xfrm>
            <a:off x="3909869" y="987751"/>
            <a:ext cx="77233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Aeries Academy: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  <a:hlinkClick r:id="rId7"/>
              </a:rPr>
              <a:t>https://www.aeries.com/academy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	Free, self-paced training on lots of topics, including scheduling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Good Morning Aeries!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Free 30-45 minute webinars on specific topics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Previous GMAs here: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  <a:hlinkClick r:id="rId8"/>
              </a:rPr>
              <a:t>https://support.aeries.com/support/solutions/folders/14000128556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Upcoming GMAs here: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  <a:hlinkClick r:id="rId9"/>
              </a:rPr>
              <a:t>https://www.aeries.com/events/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Demo data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is available all the time here: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  <a:hlinkClick r:id="rId10"/>
              </a:rPr>
              <a:t>https://www.aeries.com/solutions/demo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436730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Question mark on green pastel background">
            <a:extLst>
              <a:ext uri="{FF2B5EF4-FFF2-40B4-BE49-F238E27FC236}">
                <a16:creationId xmlns:a16="http://schemas.microsoft.com/office/drawing/2014/main" id="{3180D29D-2FC3-6778-6682-2F1FD5B332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" r="1" b="21162"/>
          <a:stretch/>
        </p:blipFill>
        <p:spPr>
          <a:xfrm>
            <a:off x="196850" y="172618"/>
            <a:ext cx="11798300" cy="651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99AA9-8D8E-5036-3C7F-EEE14BBC6ADA}"/>
              </a:ext>
            </a:extLst>
          </p:cNvPr>
          <p:cNvSpPr txBox="1"/>
          <p:nvPr/>
        </p:nvSpPr>
        <p:spPr>
          <a:xfrm>
            <a:off x="1092200" y="1016000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76271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27DE1-BEC9-6EF6-E41B-8786C1A80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67309"/>
            <a:ext cx="11277600" cy="5723382"/>
          </a:xfrm>
          <a:prstGeom prst="rect">
            <a:avLst/>
          </a:prstGeom>
        </p:spPr>
      </p:pic>
      <p:pic>
        <p:nvPicPr>
          <p:cNvPr id="5" name="Object 3" descr="preencoded.png">
            <a:extLst>
              <a:ext uri="{FF2B5EF4-FFF2-40B4-BE49-F238E27FC236}">
                <a16:creationId xmlns:a16="http://schemas.microsoft.com/office/drawing/2014/main" id="{C7F01085-6863-5FFD-12AF-931E85315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35167" y="71153"/>
            <a:ext cx="2120900" cy="495300"/>
          </a:xfrm>
          <a:prstGeom prst="rect">
            <a:avLst/>
          </a:prstGeom>
        </p:spPr>
      </p:pic>
      <p:sp>
        <p:nvSpPr>
          <p:cNvPr id="6" name="Object4">
            <a:extLst>
              <a:ext uri="{FF2B5EF4-FFF2-40B4-BE49-F238E27FC236}">
                <a16:creationId xmlns:a16="http://schemas.microsoft.com/office/drawing/2014/main" id="{C24C29E5-E79D-3927-868B-86452101587D}"/>
              </a:ext>
            </a:extLst>
          </p:cNvPr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We value your feedback!</a:t>
            </a:r>
            <a:endParaRPr lang="en-US" sz="64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E75E5B-EB8C-2801-C0E5-EDE3330BA4E5}"/>
              </a:ext>
            </a:extLst>
          </p:cNvPr>
          <p:cNvSpPr txBox="1"/>
          <p:nvPr/>
        </p:nvSpPr>
        <p:spPr>
          <a:xfrm>
            <a:off x="1493134" y="3108728"/>
            <a:ext cx="92481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Please take a few minutes to complete our survey and let us know how we can better serve you in the future!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2CA314-E2EB-D6C4-2D8C-7C85EA38D7F3}"/>
              </a:ext>
            </a:extLst>
          </p:cNvPr>
          <p:cNvSpPr txBox="1"/>
          <p:nvPr/>
        </p:nvSpPr>
        <p:spPr>
          <a:xfrm>
            <a:off x="1886673" y="4807431"/>
            <a:ext cx="85149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eriesSansBold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http://surveys.aeries.com/s3/training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eriesSans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85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57144C4-70FF-A58C-0F61-67AD97AE52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" b="13638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141F4-A19C-E650-1572-951FF0AB122C}"/>
              </a:ext>
            </a:extLst>
          </p:cNvPr>
          <p:cNvSpPr txBox="1"/>
          <p:nvPr/>
        </p:nvSpPr>
        <p:spPr>
          <a:xfrm>
            <a:off x="3050133" y="5752470"/>
            <a:ext cx="6094070" cy="82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ts val="5534"/>
              </a:lnSpc>
            </a:pPr>
            <a:r>
              <a:rPr lang="en-US" sz="6000" dirty="0">
                <a:solidFill>
                  <a:srgbClr val="345BA9"/>
                </a:solidFill>
                <a:latin typeface="AeriesSansBold" pitchFamily="50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3557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 pitchFamily="50" charset="0"/>
                <a:ea typeface="+mn-ea"/>
                <a:cs typeface="+mn-cs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0" y="90510"/>
            <a:ext cx="367029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Creating New Gradebook(s)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3FE0D-CA3C-217F-0EA5-662B792E33CF}"/>
              </a:ext>
            </a:extLst>
          </p:cNvPr>
          <p:cNvSpPr txBox="1"/>
          <p:nvPr/>
        </p:nvSpPr>
        <p:spPr>
          <a:xfrm>
            <a:off x="241030" y="1691432"/>
            <a:ext cx="33082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Add Gradebook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Mass Add Gradebooks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Copy Gradebook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Link Gradebooks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7397B-761B-7314-563E-54E4B278A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1359" y="596716"/>
            <a:ext cx="7768191" cy="7242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96E2FD-D170-394C-A9A7-BB64B306FA6A}"/>
              </a:ext>
            </a:extLst>
          </p:cNvPr>
          <p:cNvSpPr txBox="1"/>
          <p:nvPr/>
        </p:nvSpPr>
        <p:spPr>
          <a:xfrm>
            <a:off x="3871359" y="1691432"/>
            <a:ext cx="81153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  Configure a Gradebook with Terms, Section(s), and Gradebook Name</a:t>
            </a:r>
            <a:br>
              <a:rPr lang="en-US" dirty="0"/>
            </a:br>
            <a:r>
              <a:rPr lang="en-US" dirty="0"/>
              <a:t> </a:t>
            </a:r>
          </a:p>
          <a:p>
            <a:pPr marL="342900" indent="-342900">
              <a:buAutoNum type="arabicPeriod" startAt="2"/>
            </a:pPr>
            <a:r>
              <a:rPr lang="en-US" dirty="0"/>
              <a:t>Mass Add may be used for teachers who teach more than one section each day.  Select sections and terms and then it will configure one Gradebook shell for each section.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/>
              <a:t>Copy allows you to copy: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Your own or another teacher’s Gradebook from current or past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 as desired:  Final Marks, Options, Categories Assignments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Linking Gradebooks is used in schools with Master Schedules for teachers who teach multiple periods of the same subject. </a:t>
            </a:r>
          </a:p>
          <a:p>
            <a:endParaRPr lang="en-US" dirty="0"/>
          </a:p>
          <a:p>
            <a:r>
              <a:rPr lang="en-US" sz="1600" b="1" dirty="0">
                <a:effectLst/>
              </a:rPr>
              <a:t>NOTE:</a:t>
            </a:r>
            <a:r>
              <a:rPr lang="en-US" sz="1600" b="0" dirty="0">
                <a:effectLst/>
              </a:rPr>
              <a:t> Gradebooks must be linked when the Gradebooks are created, </a:t>
            </a:r>
            <a:r>
              <a:rPr lang="en-US" sz="1600" b="0" u="sng" dirty="0">
                <a:effectLst/>
              </a:rPr>
              <a:t>before</a:t>
            </a:r>
            <a:r>
              <a:rPr lang="en-US" sz="1600" b="0" dirty="0">
                <a:effectLst/>
              </a:rPr>
              <a:t> Categories</a:t>
            </a:r>
            <a:r>
              <a:rPr lang="en-US" sz="1600" dirty="0"/>
              <a:t> </a:t>
            </a:r>
            <a:r>
              <a:rPr lang="en-US" sz="1600" b="0" dirty="0">
                <a:effectLst/>
              </a:rPr>
              <a:t>and Assignments are added. Gradebooks should not be linked after Assignments have been added.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266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 pitchFamily="50" charset="0"/>
                <a:ea typeface="+mn-ea"/>
                <a:cs typeface="+mn-cs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47458" y="106849"/>
            <a:ext cx="36702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plates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3FE0D-CA3C-217F-0EA5-662B792E33CF}"/>
              </a:ext>
            </a:extLst>
          </p:cNvPr>
          <p:cNvSpPr txBox="1"/>
          <p:nvPr/>
        </p:nvSpPr>
        <p:spPr>
          <a:xfrm>
            <a:off x="140947" y="809843"/>
            <a:ext cx="352163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Security permission (GBK) for teacher(s) to create a template</a:t>
            </a: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The teacher with GBK_         Templates permissions will see the </a:t>
            </a:r>
            <a:r>
              <a:rPr lang="en-US" sz="1600" b="1" dirty="0">
                <a:solidFill>
                  <a:schemeClr val="bg1"/>
                </a:solidFill>
              </a:rPr>
              <a:t>School Template</a:t>
            </a:r>
            <a:r>
              <a:rPr lang="en-US" sz="1600" dirty="0">
                <a:solidFill>
                  <a:schemeClr val="bg1"/>
                </a:solidFill>
              </a:rPr>
              <a:t> option when adding a Gradebook. If checked, they will see the </a:t>
            </a:r>
            <a:r>
              <a:rPr lang="en-US" sz="1600" b="1" dirty="0">
                <a:solidFill>
                  <a:schemeClr val="bg1"/>
                </a:solidFill>
              </a:rPr>
              <a:t>Multi-School Template</a:t>
            </a:r>
            <a:r>
              <a:rPr lang="en-US" sz="1600" dirty="0">
                <a:solidFill>
                  <a:schemeClr val="bg1"/>
                </a:solidFill>
              </a:rPr>
              <a:t> option</a:t>
            </a: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When templates are available, other teachers see the </a:t>
            </a:r>
            <a:r>
              <a:rPr lang="en-US" sz="1600" b="1" dirty="0">
                <a:solidFill>
                  <a:schemeClr val="bg1"/>
                </a:solidFill>
              </a:rPr>
              <a:t>Use Existing Template</a:t>
            </a:r>
            <a:r>
              <a:rPr lang="en-US" sz="1600" dirty="0">
                <a:solidFill>
                  <a:schemeClr val="bg1"/>
                </a:solidFill>
              </a:rPr>
              <a:t> checkbox</a:t>
            </a: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Use of a template can be required on Portal Options &gt; Gradebook tab. Lock options are also available.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485B65-736F-9553-05C8-268449D05928}"/>
              </a:ext>
            </a:extLst>
          </p:cNvPr>
          <p:cNvSpPr txBox="1"/>
          <p:nvPr/>
        </p:nvSpPr>
        <p:spPr>
          <a:xfrm>
            <a:off x="3895725" y="307604"/>
            <a:ext cx="81153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ffectLst/>
              </a:rPr>
              <a:t>1. </a:t>
            </a:r>
          </a:p>
          <a:p>
            <a:endParaRPr lang="en-US" sz="1600" dirty="0"/>
          </a:p>
          <a:p>
            <a:endParaRPr lang="en-US" sz="1600" b="0" dirty="0">
              <a:effectLst/>
            </a:endParaRP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b="0" dirty="0">
              <a:effectLst/>
            </a:endParaRPr>
          </a:p>
          <a:p>
            <a:r>
              <a:rPr lang="en-US" sz="1600" dirty="0"/>
              <a:t>2. 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b="0" dirty="0">
              <a:effectLst/>
            </a:endParaRPr>
          </a:p>
          <a:p>
            <a:endParaRPr lang="en-US" sz="1600" dirty="0"/>
          </a:p>
          <a:p>
            <a:r>
              <a:rPr lang="en-US" sz="1600" b="0" dirty="0">
                <a:effectLst/>
              </a:rPr>
              <a:t>3.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b="0" dirty="0">
              <a:effectLst/>
            </a:endParaRPr>
          </a:p>
          <a:p>
            <a:r>
              <a:rPr lang="en-US" sz="1600" dirty="0"/>
              <a:t>4.</a:t>
            </a:r>
            <a:endParaRPr lang="en-US" sz="1600" b="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7AD7B8-7BE3-DE3F-8A50-857FDD3C1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383" y="307604"/>
            <a:ext cx="5480332" cy="20067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46CF31-6D8E-137D-2400-492807D2C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070" y="2476656"/>
            <a:ext cx="5461281" cy="1676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3154C5-36A6-7D2F-76C8-DA45844158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7186" y="5855186"/>
            <a:ext cx="5941750" cy="7822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C514FC-CE59-93CE-2D89-648E6ABFBB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9565" y="4325843"/>
            <a:ext cx="5267976" cy="8509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F7BAB5-468B-E150-EFC8-B4D47D9D81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4414" y="5322194"/>
            <a:ext cx="5941750" cy="4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0898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257"/>
            <a:ext cx="12192000" cy="745623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 pitchFamily="50" charset="0"/>
                <a:ea typeface="+mn-ea"/>
                <a:cs typeface="+mn-cs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240634" y="27774"/>
            <a:ext cx="119112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 Gradebook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3FE0D-CA3C-217F-0EA5-662B792E33CF}"/>
              </a:ext>
            </a:extLst>
          </p:cNvPr>
          <p:cNvSpPr txBox="1"/>
          <p:nvPr/>
        </p:nvSpPr>
        <p:spPr>
          <a:xfrm>
            <a:off x="669290" y="2767608"/>
            <a:ext cx="1085591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 NAVIGATION BAR (available on most pages other than Dashboard)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drop-down arrow to switch to another Gradebook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access back to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 link to methods of entering scores: By Class, Assignments, Students,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up/Configure Gradebook using Edit, Options, Categories, Final Marks, Narrative Grades,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Assignment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Backup &amp; Restore</a:t>
            </a:r>
          </a:p>
          <a:p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51BCE-C09E-364C-F356-2CDECC5E6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90" y="977405"/>
            <a:ext cx="8013987" cy="15386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948278-DCD6-62C1-81D6-3EE3CBD852EC}"/>
              </a:ext>
            </a:extLst>
          </p:cNvPr>
          <p:cNvSpPr txBox="1"/>
          <p:nvPr/>
        </p:nvSpPr>
        <p:spPr>
          <a:xfrm>
            <a:off x="9583173" y="1214791"/>
            <a:ext cx="27719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BLUE NAVIGATION BAR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100" b="1" dirty="0"/>
          </a:p>
          <a:p>
            <a:r>
              <a:rPr lang="en-US" sz="1600" b="1" dirty="0"/>
              <a:t>TABS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38D201-D996-C7AD-74F7-95D6D7B2C1D7}"/>
              </a:ext>
            </a:extLst>
          </p:cNvPr>
          <p:cNvCxnSpPr>
            <a:cxnSpLocks/>
          </p:cNvCxnSpPr>
          <p:nvPr/>
        </p:nvCxnSpPr>
        <p:spPr>
          <a:xfrm flipH="1">
            <a:off x="8725395" y="1390650"/>
            <a:ext cx="857778" cy="0"/>
          </a:xfrm>
          <a:prstGeom prst="straightConnector1">
            <a:avLst/>
          </a:prstGeom>
          <a:ln w="57150" cap="flat" cmpd="sng" algn="ctr">
            <a:solidFill>
              <a:srgbClr val="CF414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C21B4AE-DE5E-0245-BE9C-7BD2D80C9E96}"/>
              </a:ext>
            </a:extLst>
          </p:cNvPr>
          <p:cNvCxnSpPr>
            <a:cxnSpLocks/>
          </p:cNvCxnSpPr>
          <p:nvPr/>
        </p:nvCxnSpPr>
        <p:spPr>
          <a:xfrm flipH="1">
            <a:off x="8131837" y="2301039"/>
            <a:ext cx="1451336" cy="0"/>
          </a:xfrm>
          <a:prstGeom prst="straightConnector1">
            <a:avLst/>
          </a:prstGeom>
          <a:ln w="57150" cap="flat" cmpd="sng" algn="ctr">
            <a:solidFill>
              <a:srgbClr val="CF414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96516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 pitchFamily="50" charset="0"/>
                <a:ea typeface="+mn-ea"/>
                <a:cs typeface="+mn-cs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47458" y="106849"/>
            <a:ext cx="36702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Gradebook Options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3FE0D-CA3C-217F-0EA5-662B792E33CF}"/>
              </a:ext>
            </a:extLst>
          </p:cNvPr>
          <p:cNvSpPr txBox="1"/>
          <p:nvPr/>
        </p:nvSpPr>
        <p:spPr>
          <a:xfrm>
            <a:off x="112433" y="1668841"/>
            <a:ext cx="352163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Variety of set up options to choose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Some are personal preference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Others are required to perform assignment score functions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If the Gradebook is Rubric, some setup Options will not apply.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92374CC-9D42-038D-EBE6-314B943E4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066" y="704850"/>
            <a:ext cx="7973733" cy="56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5453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 pitchFamily="50" charset="0"/>
                <a:ea typeface="+mn-ea"/>
                <a:cs typeface="+mn-cs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47458" y="106849"/>
            <a:ext cx="36702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3FE0D-CA3C-217F-0EA5-662B792E33CF}"/>
              </a:ext>
            </a:extLst>
          </p:cNvPr>
          <p:cNvSpPr txBox="1"/>
          <p:nvPr/>
        </p:nvSpPr>
        <p:spPr>
          <a:xfrm>
            <a:off x="112433" y="1668841"/>
            <a:ext cx="352163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Each Gradebook must have at least one Category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Doing Weighted Scoring </a:t>
            </a:r>
            <a:r>
              <a:rPr lang="en-US" sz="2000" dirty="0">
                <a:solidFill>
                  <a:schemeClr val="bg1"/>
                </a:solidFill>
              </a:rPr>
              <a:t>does </a:t>
            </a:r>
            <a:r>
              <a:rPr lang="en-US" sz="2000" b="1" dirty="0">
                <a:solidFill>
                  <a:schemeClr val="bg1"/>
                </a:solidFill>
              </a:rPr>
              <a:t>NOT</a:t>
            </a:r>
            <a:r>
              <a:rPr lang="en-US" sz="2000" dirty="0">
                <a:solidFill>
                  <a:schemeClr val="bg1"/>
                </a:solidFill>
              </a:rPr>
              <a:t> apply to Rubric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Each Category can be color-coded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6413CF-572A-AE53-B514-523AAB994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009" y="466725"/>
            <a:ext cx="562154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096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 pitchFamily="50" charset="0"/>
                <a:ea typeface="+mn-ea"/>
                <a:cs typeface="+mn-cs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47458" y="106849"/>
            <a:ext cx="36702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 Students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3FE0D-CA3C-217F-0EA5-662B792E33CF}"/>
              </a:ext>
            </a:extLst>
          </p:cNvPr>
          <p:cNvSpPr txBox="1"/>
          <p:nvPr/>
        </p:nvSpPr>
        <p:spPr>
          <a:xfrm>
            <a:off x="148666" y="1012928"/>
            <a:ext cx="352163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Three locations: 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Manage Students tab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Options tab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Dashboard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B8A801-8DF4-95C5-B5E9-98D6A53A9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957" y="384526"/>
            <a:ext cx="7279986" cy="3014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9845B5-945B-B16F-125C-D578853F0E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545" y="4112828"/>
            <a:ext cx="6657143" cy="533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1D925F-1735-37C9-BF2F-258780AD8F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3520" y="4780565"/>
            <a:ext cx="4800000" cy="2761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9D50AF-D31F-A2D0-5AF0-982E999B05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6755" y="5653318"/>
            <a:ext cx="7276190" cy="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4691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 pitchFamily="50" charset="0"/>
                <a:ea typeface="+mn-ea"/>
                <a:cs typeface="+mn-cs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eriesSansBold" pitchFamily="50" charset="0"/>
              <a:ea typeface="+mn-ea"/>
              <a:cs typeface="+mn-cs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47458" y="106849"/>
            <a:ext cx="36702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Marks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3FE0D-CA3C-217F-0EA5-662B792E33CF}"/>
              </a:ext>
            </a:extLst>
          </p:cNvPr>
          <p:cNvSpPr txBox="1"/>
          <p:nvPr/>
        </p:nvSpPr>
        <p:spPr>
          <a:xfrm>
            <a:off x="148666" y="1012928"/>
            <a:ext cx="352163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Restore School Recommended Defaults: Marks are set up by the school’s Aeries Admin for SBG marks or GRD marks</a:t>
            </a:r>
          </a:p>
          <a:p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The Low %/ High % or Low Rubric / High Rubric can be modified by the teacher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8BEEE9-0C8B-A323-424A-DE5FEB25B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916" y="1172077"/>
            <a:ext cx="6591639" cy="9906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335B67-AD06-CE00-BB8E-B6EA7C33E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1697" y="3318319"/>
            <a:ext cx="3460928" cy="21464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7C2337-139F-8C2E-6C63-5A6A9E053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2598" y="3318319"/>
            <a:ext cx="3454578" cy="21527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E846644-B795-2A05-5B4D-D01FA5410319}"/>
                  </a:ext>
                </a:extLst>
              </p14:cNvPr>
              <p14:cNvContentPartPr/>
              <p14:nvPr/>
            </p14:nvContentPartPr>
            <p14:xfrm>
              <a:off x="7964621" y="1419158"/>
              <a:ext cx="24012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E846644-B795-2A05-5B4D-D01FA54103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0621" y="1311518"/>
                <a:ext cx="347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7DC8E73-E6C6-A4B3-A5AA-F539F37F997D}"/>
                  </a:ext>
                </a:extLst>
              </p14:cNvPr>
              <p14:cNvContentPartPr/>
              <p14:nvPr/>
            </p14:nvContentPartPr>
            <p14:xfrm>
              <a:off x="7964621" y="1503398"/>
              <a:ext cx="2037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7DC8E73-E6C6-A4B3-A5AA-F539F37F99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10621" y="1395758"/>
                <a:ext cx="3114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209587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9595</TotalTime>
  <Words>1110</Words>
  <Application>Microsoft Office PowerPoint</Application>
  <PresentationFormat>Widescreen</PresentationFormat>
  <Paragraphs>351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Abadi</vt:lpstr>
      <vt:lpstr>AeriesSansBold</vt:lpstr>
      <vt:lpstr>Nunito Sans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Desiree Guerrero</cp:lastModifiedBy>
  <cp:revision>34</cp:revision>
  <dcterms:created xsi:type="dcterms:W3CDTF">2020-10-12T22:05:31Z</dcterms:created>
  <dcterms:modified xsi:type="dcterms:W3CDTF">2024-03-07T04:13:51Z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