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393" r:id="rId2"/>
    <p:sldId id="317" r:id="rId3"/>
    <p:sldId id="330" r:id="rId4"/>
    <p:sldId id="435" r:id="rId5"/>
    <p:sldId id="319" r:id="rId6"/>
    <p:sldId id="397" r:id="rId7"/>
    <p:sldId id="396" r:id="rId8"/>
    <p:sldId id="398" r:id="rId9"/>
    <p:sldId id="395" r:id="rId10"/>
    <p:sldId id="394" r:id="rId11"/>
    <p:sldId id="324" r:id="rId12"/>
    <p:sldId id="467" r:id="rId13"/>
    <p:sldId id="458" r:id="rId14"/>
    <p:sldId id="322" r:id="rId15"/>
    <p:sldId id="466" r:id="rId16"/>
    <p:sldId id="312" r:id="rId17"/>
    <p:sldId id="469" r:id="rId18"/>
    <p:sldId id="336" r:id="rId19"/>
    <p:sldId id="334" r:id="rId20"/>
    <p:sldId id="329" r:id="rId21"/>
  </p:sldIdLst>
  <p:sldSz cx="24384000" cy="13716000"/>
  <p:notesSz cx="7077075" cy="9363075"/>
  <p:defaultTextStyle>
    <a:defPPr>
      <a:defRPr lang="en-US"/>
    </a:defPPr>
    <a:lvl1pPr marL="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4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8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32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76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20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64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08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52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3D74"/>
    <a:srgbClr val="507392"/>
    <a:srgbClr val="1D3787"/>
    <a:srgbClr val="2B318A"/>
    <a:srgbClr val="44546A"/>
    <a:srgbClr val="8000FF"/>
    <a:srgbClr val="33A9AF"/>
    <a:srgbClr val="C25252"/>
    <a:srgbClr val="DDD937"/>
    <a:srgbClr val="3C59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422" autoAdjust="0"/>
    <p:restoredTop sz="96323" autoAdjust="0"/>
  </p:normalViewPr>
  <p:slideViewPr>
    <p:cSldViewPr snapToGrid="0">
      <p:cViewPr varScale="1">
        <p:scale>
          <a:sx n="57" d="100"/>
          <a:sy n="57" d="100"/>
        </p:scale>
        <p:origin x="368" y="176"/>
      </p:cViewPr>
      <p:guideLst>
        <p:guide orient="horz" pos="4320"/>
        <p:guide pos="76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3" d="100"/>
        <a:sy n="63" d="100"/>
      </p:scale>
      <p:origin x="0" y="-117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74051A69-C562-4FC5-92DC-994CDC1376A2}" type="datetimeFigureOut">
              <a:rPr lang="en-US" smtClean="0"/>
              <a:t>1/15/24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8663" y="1169988"/>
            <a:ext cx="5619750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8C747B73-6B03-4EF3-AD40-683CE00DA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632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7B73-6B03-4EF3-AD40-683CE00DABF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3189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7B73-6B03-4EF3-AD40-683CE00DABF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4881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7B73-6B03-4EF3-AD40-683CE00DABF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7825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7B73-6B03-4EF3-AD40-683CE00DABF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1115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8182b52d5f_0_1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6" name="Google Shape;176;g8182b52d5f_0_17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7" name="Google Shape;177;g8182b52d5f_0_17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17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F8C35B-F643-49E2-89D5-360256F0B2EB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878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7B73-6B03-4EF3-AD40-683CE00DABF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272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7B73-6B03-4EF3-AD40-683CE00DABF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151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7B73-6B03-4EF3-AD40-683CE00DABF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0673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7B73-6B03-4EF3-AD40-683CE00DABF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1259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7B73-6B03-4EF3-AD40-683CE00DABF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2279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7B73-6B03-4EF3-AD40-683CE00DABF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8537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7B73-6B03-4EF3-AD40-683CE00DABF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2507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7B73-6B03-4EF3-AD40-683CE00DABF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088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2244726"/>
            <a:ext cx="18288000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7204076"/>
            <a:ext cx="18288000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1/15/24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808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1/15/24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527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9800" y="730250"/>
            <a:ext cx="5257800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730250"/>
            <a:ext cx="15468600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1/15/24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411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3623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1/15/24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080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700" y="3419477"/>
            <a:ext cx="21031200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700" y="9178927"/>
            <a:ext cx="21031200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1/15/24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334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3632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4400" y="3651250"/>
            <a:ext cx="103632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1/15/24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96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730251"/>
            <a:ext cx="21031200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577" y="3362326"/>
            <a:ext cx="10315574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577" y="5010150"/>
            <a:ext cx="10315574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4400" y="3362326"/>
            <a:ext cx="1036637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4400" y="5010150"/>
            <a:ext cx="10366376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1/15/24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02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1/15/24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409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1/15/24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284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6376" y="1974851"/>
            <a:ext cx="12344400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1/15/24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504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6376" y="1974851"/>
            <a:ext cx="12344400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1/15/24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426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F2AF2-EA92-44F8-853B-5E3554E36C48}" type="datetimeFigureOut">
              <a:rPr lang="en-US" smtClean="0"/>
              <a:t>1/15/24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246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://www.demo.aeries.net/" TargetMode="Externa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://www.support.aeries.com/" TargetMode="External"/><Relationship Id="rId4" Type="http://schemas.openxmlformats.org/officeDocument/2006/relationships/hyperlink" Target="http://www.learn.aeries.com/" TargetMode="External"/><Relationship Id="rId9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846807"/>
            <a:ext cx="24384000" cy="5076968"/>
          </a:xfrm>
          <a:prstGeom prst="rect">
            <a:avLst/>
          </a:prstGeom>
          <a:solidFill>
            <a:srgbClr val="1D37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  <a:latin typeface="Bebas Neue" panose="020B0606020202050201" pitchFamily="34" charset="-9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8135" y="5800241"/>
            <a:ext cx="22955534" cy="31700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4000" spc="100" dirty="0">
                <a:solidFill>
                  <a:schemeClr val="bg1"/>
                </a:solidFill>
                <a:latin typeface="Lato"/>
                <a:ea typeface="Open Sans" panose="020B0606030504020204" pitchFamily="34" charset="0"/>
                <a:cs typeface="Lato"/>
              </a:rPr>
              <a:t>AERIES Scheduling Workshop Day #2 – AM Session</a:t>
            </a:r>
          </a:p>
          <a:p>
            <a:pPr algn="ctr"/>
            <a:endParaRPr lang="en-US" sz="4000" spc="100" dirty="0">
              <a:solidFill>
                <a:schemeClr val="bg1"/>
              </a:solidFill>
              <a:latin typeface="Lato"/>
              <a:ea typeface="Open Sans" panose="020B0606030504020204" pitchFamily="34" charset="0"/>
              <a:cs typeface="Lato"/>
            </a:endParaRPr>
          </a:p>
          <a:p>
            <a:pPr algn="ctr"/>
            <a:r>
              <a:rPr lang="en-US" sz="4000" spc="100" dirty="0">
                <a:solidFill>
                  <a:schemeClr val="bg1"/>
                </a:solidFill>
                <a:latin typeface="Lato"/>
                <a:ea typeface="Open Sans" panose="020B0606030504020204" pitchFamily="34" charset="0"/>
                <a:cs typeface="Lato"/>
              </a:rPr>
              <a:t>WELCOME!</a:t>
            </a:r>
          </a:p>
          <a:p>
            <a:pPr algn="ctr"/>
            <a:endParaRPr lang="en-US" sz="4000" spc="100" dirty="0">
              <a:solidFill>
                <a:schemeClr val="bg1"/>
              </a:solidFill>
              <a:latin typeface="Lato"/>
              <a:ea typeface="Open Sans" panose="020B0606030504020204" pitchFamily="34" charset="0"/>
              <a:cs typeface="Lato"/>
            </a:endParaRPr>
          </a:p>
          <a:p>
            <a:pPr algn="ctr"/>
            <a:r>
              <a:rPr lang="en-US" sz="4000" spc="100" dirty="0">
                <a:solidFill>
                  <a:schemeClr val="bg1"/>
                </a:solidFill>
                <a:latin typeface="Lato"/>
                <a:ea typeface="Open Sans" panose="020B0606030504020204" pitchFamily="34" charset="0"/>
                <a:cs typeface="Lato"/>
              </a:rPr>
              <a:t>This workshop will start about 8:00 PST/10:00 CST.</a:t>
            </a:r>
          </a:p>
        </p:txBody>
      </p:sp>
      <p:pic>
        <p:nvPicPr>
          <p:cNvPr id="3" name="Picture 2" descr="Favicon.ai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7780" y="752967"/>
            <a:ext cx="3608440" cy="359756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753131" y="10555313"/>
            <a:ext cx="207855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828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100" normalizeH="0" baseline="0" noProof="0" dirty="0">
                <a:ln>
                  <a:noFill/>
                </a:ln>
                <a:solidFill>
                  <a:srgbClr val="1D3787"/>
                </a:solidFill>
                <a:effectLst/>
                <a:uLnTx/>
                <a:uFillTx/>
                <a:latin typeface="Lato"/>
                <a:ea typeface="Open Sans" panose="020B0606030504020204" pitchFamily="34" charset="0"/>
                <a:cs typeface="Lato"/>
              </a:rPr>
              <a:t>Sam Defeo - Aeries Trainer</a:t>
            </a:r>
          </a:p>
        </p:txBody>
      </p:sp>
    </p:spTree>
    <p:extLst>
      <p:ext uri="{BB962C8B-B14F-4D97-AF65-F5344CB8AC3E}">
        <p14:creationId xmlns:p14="http://schemas.microsoft.com/office/powerpoint/2010/main" val="3605089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 flipV="1">
            <a:off x="3258951" y="2232255"/>
            <a:ext cx="17706934" cy="16195"/>
          </a:xfrm>
          <a:prstGeom prst="line">
            <a:avLst/>
          </a:prstGeom>
          <a:ln w="50800">
            <a:solidFill>
              <a:srgbClr val="507392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</p:cNvCxnSpPr>
          <p:nvPr/>
        </p:nvCxnSpPr>
        <p:spPr>
          <a:xfrm>
            <a:off x="3258951" y="2248450"/>
            <a:ext cx="17840488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58951" y="3413535"/>
            <a:ext cx="180975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>
                <a:latin typeface="Lato"/>
                <a:ea typeface="Open Sans" panose="020B0606030504020204" pitchFamily="34" charset="0"/>
                <a:cs typeface="Lato"/>
              </a:rPr>
              <a:t>RULES FOR SINGLETONS &amp; DOUBLETONS</a:t>
            </a:r>
          </a:p>
          <a:p>
            <a:endParaRPr lang="en-US" sz="4000" dirty="0">
              <a:latin typeface="Lato"/>
              <a:ea typeface="Open Sans" panose="020B0606030504020204" pitchFamily="34" charset="0"/>
              <a:cs typeface="Lato"/>
            </a:endParaRPr>
          </a:p>
          <a:p>
            <a: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  <a:t>     Use the Conflict Matrix</a:t>
            </a:r>
            <a:b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</a:br>
            <a:endParaRPr lang="en-US" sz="4000" dirty="0">
              <a:latin typeface="Lato"/>
              <a:ea typeface="Open Sans" panose="020B0606030504020204" pitchFamily="34" charset="0"/>
              <a:cs typeface="Lato"/>
            </a:endParaRPr>
          </a:p>
          <a:p>
            <a: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  <a:t>     Run the Singleton or Doubleton through every period</a:t>
            </a:r>
          </a:p>
          <a:p>
            <a:endParaRPr lang="en-US" sz="4000" dirty="0">
              <a:latin typeface="Lato"/>
              <a:ea typeface="Open Sans" panose="020B0606030504020204" pitchFamily="34" charset="0"/>
              <a:cs typeface="Lato"/>
            </a:endParaRPr>
          </a:p>
          <a:p>
            <a:endParaRPr lang="en-US" sz="4000" dirty="0">
              <a:latin typeface="Lato"/>
              <a:ea typeface="Open Sans" panose="020B0606030504020204" pitchFamily="34" charset="0"/>
              <a:cs typeface="Lato"/>
            </a:endParaRPr>
          </a:p>
          <a:p>
            <a:r>
              <a:rPr lang="en-US" sz="4000" b="1" u="sng" dirty="0">
                <a:latin typeface="Lato"/>
                <a:ea typeface="Open Sans" panose="020B0606030504020204" pitchFamily="34" charset="0"/>
                <a:cs typeface="Lato"/>
              </a:rPr>
              <a:t>TOTAL SEATS</a:t>
            </a:r>
          </a:p>
          <a:p>
            <a:endParaRPr lang="en-US" sz="4000" dirty="0">
              <a:latin typeface="Lato"/>
              <a:ea typeface="Open Sans" panose="020B0606030504020204" pitchFamily="34" charset="0"/>
              <a:cs typeface="Lato"/>
            </a:endParaRPr>
          </a:p>
          <a:p>
            <a: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  <a:t>     Total the average number of seats by Period, Grade Level, and Term</a:t>
            </a:r>
          </a:p>
        </p:txBody>
      </p:sp>
      <p:sp>
        <p:nvSpPr>
          <p:cNvPr id="10" name="Rectangle 9"/>
          <p:cNvSpPr/>
          <p:nvPr/>
        </p:nvSpPr>
        <p:spPr>
          <a:xfrm flipH="1">
            <a:off x="-3" y="1419726"/>
            <a:ext cx="192507" cy="1528009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C9398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51035" y="1173330"/>
            <a:ext cx="80128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203858"/>
                </a:solidFill>
                <a:latin typeface="Nunito Sans Black"/>
                <a:ea typeface="Nunito Sans Black"/>
                <a:cs typeface="Nunito Sans Black"/>
                <a:sym typeface="Nunito Sans Black"/>
              </a:rPr>
              <a:t>REMEMBER</a:t>
            </a:r>
            <a:endParaRPr lang="en-US" sz="5400" b="1" spc="100" dirty="0">
              <a:solidFill>
                <a:srgbClr val="1D3787"/>
              </a:solidFill>
              <a:latin typeface="Nunito Sans" pitchFamily="2" charset="77"/>
              <a:ea typeface="Open Sans" panose="020B0606030504020204" pitchFamily="34" charset="0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946584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/>
          <p:nvPr/>
        </p:nvCxnSpPr>
        <p:spPr>
          <a:xfrm>
            <a:off x="9030290" y="6716541"/>
            <a:ext cx="6200078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11156831" y="4274290"/>
            <a:ext cx="1990539" cy="1990539"/>
          </a:xfrm>
          <a:prstGeom prst="ellipse">
            <a:avLst/>
          </a:prstGeom>
          <a:solidFill>
            <a:srgbClr val="1D37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Bebas Neue Bold" panose="020B0606020202050201" pitchFamily="34" charset="-94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628618" y="7179775"/>
            <a:ext cx="1316749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6600" b="1" spc="10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INTERMISSION</a:t>
            </a:r>
            <a:r>
              <a:rPr lang="en-US" sz="6600" b="1" spc="10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 – AM BREAK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15606" y="4842059"/>
            <a:ext cx="1125000" cy="85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414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 flipV="1">
            <a:off x="3258951" y="2232255"/>
            <a:ext cx="17706934" cy="16195"/>
          </a:xfrm>
          <a:prstGeom prst="line">
            <a:avLst/>
          </a:prstGeom>
          <a:ln w="50800">
            <a:solidFill>
              <a:srgbClr val="507392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</p:cNvCxnSpPr>
          <p:nvPr/>
        </p:nvCxnSpPr>
        <p:spPr>
          <a:xfrm>
            <a:off x="3258951" y="2248450"/>
            <a:ext cx="17706934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58951" y="3413535"/>
            <a:ext cx="180975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>
                <a:latin typeface="Lato"/>
                <a:ea typeface="Open Sans" panose="020B0606030504020204" pitchFamily="34" charset="0"/>
                <a:cs typeface="Lato"/>
              </a:rPr>
              <a:t>RULES FOR SINGLETONS &amp; DOUBLETONS</a:t>
            </a:r>
            <a:br>
              <a:rPr lang="en-US" sz="4000" b="1" u="sng" dirty="0">
                <a:latin typeface="Lato"/>
                <a:ea typeface="Open Sans" panose="020B0606030504020204" pitchFamily="34" charset="0"/>
                <a:cs typeface="Lato"/>
              </a:rPr>
            </a:br>
            <a:endParaRPr lang="en-US" sz="4000" dirty="0">
              <a:latin typeface="Lato"/>
              <a:ea typeface="Open Sans" panose="020B0606030504020204" pitchFamily="34" charset="0"/>
              <a:cs typeface="Lato"/>
            </a:endParaRPr>
          </a:p>
          <a:p>
            <a: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  <a:t>     Use the Conflict Matrix</a:t>
            </a:r>
            <a:b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</a:br>
            <a:endParaRPr lang="en-US" sz="4000" dirty="0">
              <a:latin typeface="Lato"/>
              <a:ea typeface="Open Sans" panose="020B0606030504020204" pitchFamily="34" charset="0"/>
              <a:cs typeface="Lato"/>
            </a:endParaRPr>
          </a:p>
          <a:p>
            <a: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  <a:t>     Run the Singleton or Doubleton through every period</a:t>
            </a:r>
          </a:p>
          <a:p>
            <a:endParaRPr lang="en-US" sz="4000" dirty="0">
              <a:latin typeface="Lato"/>
              <a:ea typeface="Open Sans" panose="020B0606030504020204" pitchFamily="34" charset="0"/>
              <a:cs typeface="Lato"/>
            </a:endParaRPr>
          </a:p>
          <a:p>
            <a: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  <a:t>     </a:t>
            </a:r>
            <a:r>
              <a:rPr lang="en-US" sz="4000" b="1" u="sng" dirty="0">
                <a:latin typeface="Lato"/>
                <a:ea typeface="Open Sans" panose="020B0606030504020204" pitchFamily="34" charset="0"/>
                <a:cs typeface="Lato"/>
              </a:rPr>
              <a:t>USE THE SMS BUILDER</a:t>
            </a:r>
          </a:p>
          <a:p>
            <a:endParaRPr lang="en-US" sz="4000" dirty="0">
              <a:latin typeface="Lato"/>
              <a:ea typeface="Open Sans" panose="020B0606030504020204" pitchFamily="34" charset="0"/>
              <a:cs typeface="Lato"/>
            </a:endParaRPr>
          </a:p>
          <a:p>
            <a:endParaRPr lang="en-US" sz="4000" dirty="0">
              <a:latin typeface="Lato"/>
              <a:ea typeface="Open Sans" panose="020B0606030504020204" pitchFamily="34" charset="0"/>
              <a:cs typeface="Lato"/>
            </a:endParaRPr>
          </a:p>
        </p:txBody>
      </p:sp>
      <p:sp>
        <p:nvSpPr>
          <p:cNvPr id="10" name="Rectangle 9"/>
          <p:cNvSpPr/>
          <p:nvPr/>
        </p:nvSpPr>
        <p:spPr>
          <a:xfrm flipH="1">
            <a:off x="-3" y="1419726"/>
            <a:ext cx="192507" cy="1528009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C9398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51035" y="1173330"/>
            <a:ext cx="80128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203858"/>
                </a:solidFill>
                <a:latin typeface="Nunito Sans Black"/>
                <a:ea typeface="Nunito Sans Black"/>
                <a:cs typeface="Nunito Sans Black"/>
                <a:sym typeface="Nunito Sans Black"/>
              </a:rPr>
              <a:t>REMEMBER</a:t>
            </a:r>
            <a:endParaRPr lang="en-US" sz="5400" b="1" spc="100" dirty="0">
              <a:solidFill>
                <a:srgbClr val="1D3787"/>
              </a:solidFill>
              <a:latin typeface="Nunito Sans" pitchFamily="2" charset="77"/>
              <a:ea typeface="Open Sans" panose="020B0606030504020204" pitchFamily="34" charset="0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234133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 flipV="1">
            <a:off x="3258951" y="2232255"/>
            <a:ext cx="17706934" cy="16195"/>
          </a:xfrm>
          <a:prstGeom prst="line">
            <a:avLst/>
          </a:prstGeom>
          <a:ln w="50800">
            <a:solidFill>
              <a:srgbClr val="507392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</p:cNvCxnSpPr>
          <p:nvPr/>
        </p:nvCxnSpPr>
        <p:spPr>
          <a:xfrm flipV="1">
            <a:off x="3258951" y="2248451"/>
            <a:ext cx="17866098" cy="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26293" y="2947735"/>
            <a:ext cx="18097500" cy="10895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algn="l" rtl="0">
              <a:spcBef>
                <a:spcPts val="0"/>
              </a:spcBef>
              <a:spcAft>
                <a:spcPts val="1200"/>
              </a:spcAft>
            </a:pPr>
            <a:r>
              <a:rPr lang="en-US" sz="40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C.2. SMS Board</a:t>
            </a:r>
            <a:b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endParaRPr lang="en-US" sz="4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342900" lvl="0" algn="l" rtl="0">
              <a:spcBef>
                <a:spcPts val="0"/>
              </a:spcBef>
              <a:spcAft>
                <a:spcPts val="1200"/>
              </a:spcAft>
            </a:pPr>
            <a: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Select: </a:t>
            </a:r>
            <a:r>
              <a:rPr lang="en-US" sz="40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SMS BUILDER</a:t>
            </a:r>
            <a: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.</a:t>
            </a:r>
            <a:b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endParaRPr lang="en-US" sz="4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1085850" lvl="0" indent="-742950" algn="l" rtl="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Select a Course.</a:t>
            </a:r>
            <a:b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b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	Displays Course Request by Grade.</a:t>
            </a:r>
            <a:b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endParaRPr lang="en-US" sz="4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1085850" lvl="0" indent="-742950" algn="l" rtl="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Scheduling Conflict Matrix.</a:t>
            </a:r>
            <a:b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endParaRPr lang="en-US" sz="4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1085850" lvl="0" indent="-742950" algn="l" rtl="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Sections to Add.</a:t>
            </a:r>
            <a:b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endParaRPr lang="en-US" sz="4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1085850" lvl="0" indent="-742950" algn="l" rtl="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Complete the data for each section.</a:t>
            </a:r>
            <a:b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endParaRPr lang="en-US" sz="4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1085850" lvl="0" indent="-742950" algn="l" rtl="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Select: Add Sections</a:t>
            </a:r>
          </a:p>
          <a:p>
            <a:pPr marL="457200" indent="-457200">
              <a:buAutoNum type="arabicPeriod"/>
            </a:pP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Lato"/>
              <a:ea typeface="Open Sans" panose="020B0606030504020204" pitchFamily="34" charset="0"/>
              <a:cs typeface="Lato"/>
            </a:endParaRPr>
          </a:p>
        </p:txBody>
      </p:sp>
      <p:sp>
        <p:nvSpPr>
          <p:cNvPr id="10" name="Rectangle 9"/>
          <p:cNvSpPr/>
          <p:nvPr/>
        </p:nvSpPr>
        <p:spPr>
          <a:xfrm flipH="1">
            <a:off x="-3" y="1419726"/>
            <a:ext cx="192507" cy="1528009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C9398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26293" y="1193409"/>
            <a:ext cx="186264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accent1">
                    <a:lumMod val="50000"/>
                  </a:schemeClr>
                </a:solidFill>
                <a:latin typeface="Nunito Sans Black"/>
                <a:ea typeface="Nunito Sans Black"/>
                <a:cs typeface="Nunito Sans Black"/>
                <a:sym typeface="Nunito Sans Black"/>
              </a:rPr>
              <a:t>USE THE SMS BUILDER</a:t>
            </a:r>
            <a:endParaRPr lang="en-US" sz="5400" b="1" spc="100" dirty="0">
              <a:solidFill>
                <a:schemeClr val="accent1">
                  <a:lumMod val="50000"/>
                </a:schemeClr>
              </a:solidFill>
              <a:latin typeface="Helvetica Neue"/>
              <a:ea typeface="Open Sans" panose="020B0606030504020204" pitchFamily="34" charset="0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451361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 flipV="1">
            <a:off x="3258951" y="2232255"/>
            <a:ext cx="17706934" cy="16195"/>
          </a:xfrm>
          <a:prstGeom prst="line">
            <a:avLst/>
          </a:prstGeom>
          <a:ln w="50800">
            <a:solidFill>
              <a:srgbClr val="507392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</p:cNvCxnSpPr>
          <p:nvPr/>
        </p:nvCxnSpPr>
        <p:spPr>
          <a:xfrm>
            <a:off x="3258951" y="2248450"/>
            <a:ext cx="17706934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58951" y="3413535"/>
            <a:ext cx="180975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>
                <a:latin typeface="Lato"/>
                <a:ea typeface="Open Sans" panose="020B0606030504020204" pitchFamily="34" charset="0"/>
                <a:cs typeface="Lato"/>
              </a:rPr>
              <a:t>TOTAL SEATS</a:t>
            </a:r>
          </a:p>
          <a:p>
            <a:endParaRPr lang="en-US" sz="4000" dirty="0">
              <a:latin typeface="Lato"/>
              <a:ea typeface="Open Sans" panose="020B0606030504020204" pitchFamily="34" charset="0"/>
              <a:cs typeface="Lato"/>
            </a:endParaRPr>
          </a:p>
          <a:p>
            <a: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  <a:t>     Total the average number of seats by Period, Grade Level, and Term</a:t>
            </a:r>
          </a:p>
          <a:p>
            <a:endParaRPr lang="en-US" sz="4000" dirty="0">
              <a:latin typeface="Lato"/>
              <a:ea typeface="Open Sans" panose="020B0606030504020204" pitchFamily="34" charset="0"/>
              <a:cs typeface="Lato"/>
            </a:endParaRPr>
          </a:p>
          <a:p>
            <a:r>
              <a:rPr lang="en-US" sz="4000" dirty="0">
                <a:latin typeface="Lato"/>
                <a:ea typeface="Open Sans" panose="020B0606030504020204" pitchFamily="34" charset="0"/>
                <a:cs typeface="Lato"/>
              </a:rPr>
              <a:t>     </a:t>
            </a:r>
            <a:r>
              <a:rPr lang="en-US" sz="4000" b="1" u="sng" dirty="0">
                <a:latin typeface="Lato"/>
                <a:ea typeface="Open Sans" panose="020B0606030504020204" pitchFamily="34" charset="0"/>
                <a:cs typeface="Lato"/>
              </a:rPr>
              <a:t>SCHEDULING CLASS LOAD AVERAGES</a:t>
            </a:r>
          </a:p>
        </p:txBody>
      </p:sp>
      <p:sp>
        <p:nvSpPr>
          <p:cNvPr id="10" name="Rectangle 9"/>
          <p:cNvSpPr/>
          <p:nvPr/>
        </p:nvSpPr>
        <p:spPr>
          <a:xfrm flipH="1">
            <a:off x="-3" y="1419726"/>
            <a:ext cx="192507" cy="1528009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C9398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51035" y="1173330"/>
            <a:ext cx="80128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203858"/>
                </a:solidFill>
                <a:latin typeface="Nunito Sans Black"/>
                <a:ea typeface="Nunito Sans Black"/>
                <a:cs typeface="Nunito Sans Black"/>
                <a:sym typeface="Nunito Sans Black"/>
              </a:rPr>
              <a:t>REMEMBER</a:t>
            </a:r>
            <a:endParaRPr lang="en-US" sz="5400" b="1" spc="100" dirty="0">
              <a:solidFill>
                <a:srgbClr val="1D3787"/>
              </a:solidFill>
              <a:latin typeface="Nunito Sans" pitchFamily="2" charset="77"/>
              <a:ea typeface="Open Sans" panose="020B0606030504020204" pitchFamily="34" charset="0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499560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 flipV="1">
            <a:off x="3258951" y="2232255"/>
            <a:ext cx="17706934" cy="16195"/>
          </a:xfrm>
          <a:prstGeom prst="line">
            <a:avLst/>
          </a:prstGeom>
          <a:ln w="50800">
            <a:solidFill>
              <a:srgbClr val="507392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</p:cNvCxnSpPr>
          <p:nvPr/>
        </p:nvCxnSpPr>
        <p:spPr>
          <a:xfrm flipV="1">
            <a:off x="3258951" y="2232255"/>
            <a:ext cx="19218912" cy="16195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26293" y="3427183"/>
            <a:ext cx="180975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D.6. Scheduling Class Load Averages – </a:t>
            </a:r>
            <a: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prints the class load averages by Term, Period, and Grade.  This report is commonly referred to as the “Seat Count” report.</a:t>
            </a:r>
            <a:b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endParaRPr lang="en-US" sz="4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Select Term to Print: Y – (includes F, S, Y)</a:t>
            </a:r>
            <a:b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endParaRPr lang="en-US" sz="4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Select Print Options: Skip Inactive Students</a:t>
            </a:r>
            <a:b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endParaRPr lang="en-US" sz="4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Select Print Options: Display Only Totals</a:t>
            </a:r>
          </a:p>
        </p:txBody>
      </p:sp>
      <p:sp>
        <p:nvSpPr>
          <p:cNvPr id="10" name="Rectangle 9"/>
          <p:cNvSpPr/>
          <p:nvPr/>
        </p:nvSpPr>
        <p:spPr>
          <a:xfrm flipH="1">
            <a:off x="-3" y="1419726"/>
            <a:ext cx="192507" cy="1528009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C9398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00818" y="1153421"/>
            <a:ext cx="196363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spc="100" dirty="0">
                <a:solidFill>
                  <a:schemeClr val="accent1">
                    <a:lumMod val="50000"/>
                  </a:schemeClr>
                </a:solidFill>
                <a:latin typeface="Nunito Sans Black" pitchFamily="2" charset="0"/>
                <a:ea typeface="Open Sans" panose="020B0606030504020204" pitchFamily="34" charset="0"/>
                <a:cs typeface="Helvetica Neue"/>
              </a:rPr>
              <a:t>TOTAL SEATS</a:t>
            </a:r>
          </a:p>
        </p:txBody>
      </p:sp>
    </p:spTree>
    <p:extLst>
      <p:ext uri="{BB962C8B-B14F-4D97-AF65-F5344CB8AC3E}">
        <p14:creationId xmlns:p14="http://schemas.microsoft.com/office/powerpoint/2010/main" val="242831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/>
          <p:nvPr/>
        </p:nvCxnSpPr>
        <p:spPr>
          <a:xfrm>
            <a:off x="9030290" y="6716541"/>
            <a:ext cx="6200078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11156831" y="4274290"/>
            <a:ext cx="1990539" cy="1990539"/>
          </a:xfrm>
          <a:prstGeom prst="ellipse">
            <a:avLst/>
          </a:prstGeom>
          <a:solidFill>
            <a:srgbClr val="303D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Bebas Neue Bold" panose="020B0606020202050201" pitchFamily="34" charset="-94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7268317" y="7081375"/>
            <a:ext cx="986114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6600" b="1" spc="10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ANY QUESTIONS?</a:t>
            </a:r>
            <a:endParaRPr lang="en-US" sz="6600" b="1" spc="100" dirty="0">
              <a:solidFill>
                <a:srgbClr val="1D3787"/>
              </a:solidFill>
              <a:latin typeface="Helvetica Neue"/>
              <a:ea typeface="Open Sans" panose="020B0606030504020204" pitchFamily="34" charset="0"/>
              <a:cs typeface="Helvetica Neue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06475" y="4802684"/>
            <a:ext cx="1091250" cy="9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439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9" name="Google Shape;179;g8182b52d5f_0_173"/>
          <p:cNvCxnSpPr/>
          <p:nvPr/>
        </p:nvCxnSpPr>
        <p:spPr>
          <a:xfrm rot="10800000" flipH="1">
            <a:off x="3258951" y="2232250"/>
            <a:ext cx="17706900" cy="16200"/>
          </a:xfrm>
          <a:prstGeom prst="straightConnector1">
            <a:avLst/>
          </a:prstGeom>
          <a:noFill/>
          <a:ln w="50800" cap="flat" cmpd="sng">
            <a:solidFill>
              <a:srgbClr val="507392">
                <a:alpha val="29409"/>
              </a:srgbClr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80" name="Google Shape;180;g8182b52d5f_0_173"/>
          <p:cNvCxnSpPr>
            <a:cxnSpLocks/>
          </p:cNvCxnSpPr>
          <p:nvPr/>
        </p:nvCxnSpPr>
        <p:spPr>
          <a:xfrm flipV="1">
            <a:off x="3258951" y="2232249"/>
            <a:ext cx="18262903" cy="16201"/>
          </a:xfrm>
          <a:prstGeom prst="straightConnector1">
            <a:avLst/>
          </a:prstGeom>
          <a:noFill/>
          <a:ln w="508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81" name="Google Shape;181;g8182b52d5f_0_173"/>
          <p:cNvSpPr txBox="1"/>
          <p:nvPr/>
        </p:nvSpPr>
        <p:spPr>
          <a:xfrm>
            <a:off x="2688967" y="2858975"/>
            <a:ext cx="6236400" cy="979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-US" sz="4800" b="1" i="0" u="sng" strike="noStrike" cap="none" dirty="0">
                <a:solidFill>
                  <a:schemeClr val="hlink"/>
                </a:solidFill>
                <a:latin typeface="Lato"/>
                <a:ea typeface="Lato"/>
                <a:cs typeface="Lato"/>
                <a:sym typeface="Lato"/>
                <a:hlinkClick r:id="rId3"/>
              </a:rPr>
              <a:t>demo.aeries.net</a:t>
            </a:r>
            <a:r>
              <a:rPr lang="en-US" sz="4800" b="1" i="0" u="none" strike="noStrike" cap="none" dirty="0">
                <a:solidFill>
                  <a:srgbClr val="757070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endParaRPr sz="4800" b="1" i="0" u="none" strike="noStrike" cap="none" dirty="0">
              <a:solidFill>
                <a:srgbClr val="757070"/>
              </a:solidFill>
              <a:latin typeface="Lato"/>
              <a:ea typeface="Lato"/>
              <a:cs typeface="Lato"/>
              <a:sym typeface="La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1" i="0" u="none" strike="noStrike" cap="none" dirty="0">
              <a:solidFill>
                <a:srgbClr val="FF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b="1" i="0" u="none" strike="noStrike" cap="none" dirty="0">
                <a:solidFill>
                  <a:srgbClr val="FF0000"/>
                </a:solidFill>
                <a:latin typeface="Lato"/>
                <a:ea typeface="Lato"/>
                <a:cs typeface="Lato"/>
                <a:sym typeface="Lato"/>
              </a:rPr>
              <a:t>Demo Database </a:t>
            </a:r>
            <a:endParaRPr sz="3600" b="1" i="0" u="none" strike="noStrike" cap="none" dirty="0">
              <a:solidFill>
                <a:srgbClr val="FF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b="0" i="0" u="none" strike="noStrike" cap="none" dirty="0">
                <a:solidFill>
                  <a:srgbClr val="757070"/>
                </a:solidFill>
                <a:latin typeface="Lato"/>
                <a:ea typeface="Lato"/>
                <a:cs typeface="Lato"/>
                <a:sym typeface="Lato"/>
              </a:rPr>
              <a:t>Great for more practice!</a:t>
            </a:r>
            <a:endParaRPr sz="3600" b="0" i="0" u="none" strike="noStrike" cap="none" dirty="0">
              <a:solidFill>
                <a:srgbClr val="757070"/>
              </a:solidFill>
              <a:latin typeface="Lato"/>
              <a:ea typeface="Lato"/>
              <a:cs typeface="Lato"/>
              <a:sym typeface="La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 dirty="0">
              <a:solidFill>
                <a:srgbClr val="757070"/>
              </a:solidFill>
              <a:latin typeface="Lato"/>
              <a:ea typeface="Lato"/>
              <a:cs typeface="Lato"/>
              <a:sym typeface="La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endParaRPr sz="2500" b="0" i="0" u="none" strike="noStrike" cap="none" dirty="0">
              <a:solidFill>
                <a:srgbClr val="75707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82" name="Google Shape;182;g8182b52d5f_0_173"/>
          <p:cNvSpPr/>
          <p:nvPr/>
        </p:nvSpPr>
        <p:spPr>
          <a:xfrm flipH="1">
            <a:off x="-96" y="1419726"/>
            <a:ext cx="192600" cy="1527900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0" i="0" u="none" strike="noStrike" cap="none">
              <a:solidFill>
                <a:srgbClr val="2C939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Google Shape;183;g8182b52d5f_0_173"/>
          <p:cNvSpPr txBox="1"/>
          <p:nvPr/>
        </p:nvSpPr>
        <p:spPr>
          <a:xfrm>
            <a:off x="3169047" y="1062925"/>
            <a:ext cx="13697400" cy="11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Arial"/>
              <a:buNone/>
            </a:pPr>
            <a:r>
              <a:rPr lang="en-US" sz="5400" b="1" i="0" u="none" strike="noStrike" cap="none" dirty="0">
                <a:solidFill>
                  <a:schemeClr val="accent1">
                    <a:lumMod val="50000"/>
                  </a:schemeClr>
                </a:solidFill>
                <a:latin typeface="Nunito Sans Black" pitchFamily="2" charset="0"/>
                <a:ea typeface="Helvetica Neue"/>
                <a:cs typeface="Helvetica Neue"/>
                <a:sym typeface="Helvetica Neue"/>
              </a:rPr>
              <a:t>MANY SUPPORT RESOURCES</a:t>
            </a:r>
            <a:endParaRPr sz="5400" b="0" i="0" u="none" strike="noStrike" cap="none" dirty="0">
              <a:solidFill>
                <a:schemeClr val="accent1">
                  <a:lumMod val="50000"/>
                </a:schemeClr>
              </a:solidFill>
              <a:latin typeface="Nunito Sans Black" pitchFamily="2" charset="0"/>
              <a:ea typeface="Arial"/>
              <a:cs typeface="Arial"/>
              <a:sym typeface="Arial"/>
            </a:endParaRPr>
          </a:p>
        </p:txBody>
      </p:sp>
      <p:cxnSp>
        <p:nvCxnSpPr>
          <p:cNvPr id="184" name="Google Shape;184;g8182b52d5f_0_173"/>
          <p:cNvCxnSpPr/>
          <p:nvPr/>
        </p:nvCxnSpPr>
        <p:spPr>
          <a:xfrm flipH="1">
            <a:off x="8874015" y="3062556"/>
            <a:ext cx="90000" cy="9022800"/>
          </a:xfrm>
          <a:prstGeom prst="straightConnector1">
            <a:avLst/>
          </a:prstGeom>
          <a:noFill/>
          <a:ln w="38100" cap="flat" cmpd="sng">
            <a:solidFill>
              <a:srgbClr val="507392">
                <a:alpha val="29409"/>
              </a:srgbClr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85" name="Google Shape;185;g8182b52d5f_0_173"/>
          <p:cNvSpPr txBox="1"/>
          <p:nvPr/>
        </p:nvSpPr>
        <p:spPr>
          <a:xfrm>
            <a:off x="8899800" y="2947626"/>
            <a:ext cx="6584400" cy="849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-US" sz="4800" b="1" i="0" u="sng" strike="noStrike" cap="none" dirty="0">
                <a:solidFill>
                  <a:schemeClr val="hlink"/>
                </a:solidFill>
                <a:latin typeface="Lato"/>
                <a:ea typeface="Lato"/>
                <a:cs typeface="Lato"/>
                <a:sym typeface="Lato"/>
                <a:hlinkClick r:id="rId4"/>
              </a:rPr>
              <a:t>learn.aeries.com</a:t>
            </a:r>
            <a:endParaRPr sz="4800" b="1" i="0" u="none" strike="noStrike" cap="none" dirty="0">
              <a:solidFill>
                <a:srgbClr val="757070"/>
              </a:solidFill>
              <a:latin typeface="Lato"/>
              <a:ea typeface="Lato"/>
              <a:cs typeface="Lato"/>
              <a:sym typeface="La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1" i="0" u="none" strike="noStrike" cap="none" dirty="0">
              <a:solidFill>
                <a:srgbClr val="FF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b="1" i="0" u="none" strike="noStrike" cap="none" dirty="0">
                <a:solidFill>
                  <a:srgbClr val="FF0000"/>
                </a:solidFill>
                <a:latin typeface="Lato"/>
                <a:ea typeface="Lato"/>
                <a:cs typeface="Lato"/>
                <a:sym typeface="Lato"/>
              </a:rPr>
              <a:t>Aeries Teacher Academy</a:t>
            </a:r>
            <a:endParaRPr sz="3600" b="1" i="0" u="none" strike="noStrike" cap="none" dirty="0">
              <a:solidFill>
                <a:srgbClr val="FF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b="0" i="0" u="none" strike="noStrike" cap="none" dirty="0">
                <a:solidFill>
                  <a:srgbClr val="757070"/>
                </a:solidFill>
                <a:latin typeface="Lato"/>
                <a:ea typeface="Lato"/>
                <a:cs typeface="Lato"/>
                <a:sym typeface="Lato"/>
              </a:rPr>
              <a:t>FREE online courses!</a:t>
            </a:r>
            <a:endParaRPr sz="3600" b="0" i="0" u="none" strike="noStrike" cap="none" dirty="0">
              <a:solidFill>
                <a:srgbClr val="757070"/>
              </a:solidFill>
              <a:latin typeface="Lato"/>
              <a:ea typeface="Lato"/>
              <a:cs typeface="Lato"/>
              <a:sym typeface="La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0" i="0" u="none" strike="noStrike" cap="none" dirty="0">
              <a:solidFill>
                <a:srgbClr val="757070"/>
              </a:solidFill>
              <a:latin typeface="Lato"/>
              <a:ea typeface="Lato"/>
              <a:cs typeface="Lato"/>
              <a:sym typeface="La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0" i="0" u="none" strike="noStrike" cap="none" dirty="0">
              <a:solidFill>
                <a:srgbClr val="757070"/>
              </a:solidFill>
              <a:latin typeface="Lato"/>
              <a:ea typeface="Lato"/>
              <a:cs typeface="Lato"/>
              <a:sym typeface="Lato"/>
            </a:endParaRPr>
          </a:p>
        </p:txBody>
      </p:sp>
      <p:cxnSp>
        <p:nvCxnSpPr>
          <p:cNvPr id="186" name="Google Shape;186;g8182b52d5f_0_173"/>
          <p:cNvCxnSpPr/>
          <p:nvPr/>
        </p:nvCxnSpPr>
        <p:spPr>
          <a:xfrm flipH="1">
            <a:off x="15458634" y="3062556"/>
            <a:ext cx="90000" cy="9022800"/>
          </a:xfrm>
          <a:prstGeom prst="straightConnector1">
            <a:avLst/>
          </a:prstGeom>
          <a:noFill/>
          <a:ln w="38100" cap="flat" cmpd="sng">
            <a:solidFill>
              <a:srgbClr val="507392">
                <a:alpha val="29409"/>
              </a:srgbClr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87" name="Google Shape;187;g8182b52d5f_0_173"/>
          <p:cNvSpPr txBox="1"/>
          <p:nvPr/>
        </p:nvSpPr>
        <p:spPr>
          <a:xfrm>
            <a:off x="15779033" y="2858975"/>
            <a:ext cx="5916000" cy="1007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-US" sz="4800" b="1" i="0" u="sng" strike="noStrike" cap="none" dirty="0">
                <a:solidFill>
                  <a:schemeClr val="hlink"/>
                </a:solidFill>
                <a:latin typeface="Lato"/>
                <a:ea typeface="Lato"/>
                <a:cs typeface="Lato"/>
                <a:sym typeface="Lato"/>
                <a:hlinkClick r:id="rId5"/>
              </a:rPr>
              <a:t>support.aeries.com</a:t>
            </a:r>
            <a:endParaRPr sz="4800" b="1" i="0" u="none" strike="noStrike" cap="none" dirty="0">
              <a:solidFill>
                <a:srgbClr val="757070"/>
              </a:solidFill>
              <a:latin typeface="Lato"/>
              <a:ea typeface="Lato"/>
              <a:cs typeface="Lato"/>
              <a:sym typeface="La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sz="4800" b="1" i="0" u="none" strike="noStrike" cap="none" dirty="0">
              <a:solidFill>
                <a:srgbClr val="757070"/>
              </a:solidFill>
              <a:latin typeface="Lato"/>
              <a:ea typeface="Lato"/>
              <a:cs typeface="Lato"/>
              <a:sym typeface="La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1" i="0" u="none" strike="noStrike" cap="none" dirty="0">
              <a:solidFill>
                <a:srgbClr val="FF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b="1" i="0" u="none" strike="noStrike" cap="none" dirty="0">
                <a:solidFill>
                  <a:srgbClr val="FF0000"/>
                </a:solidFill>
                <a:latin typeface="Lato"/>
                <a:ea typeface="Lato"/>
                <a:cs typeface="Lato"/>
                <a:sym typeface="Lato"/>
              </a:rPr>
              <a:t>Aeries Documentation </a:t>
            </a:r>
            <a:endParaRPr sz="3600" b="1" i="0" u="none" strike="noStrike" cap="none" dirty="0">
              <a:solidFill>
                <a:srgbClr val="FF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b="1" i="0" u="none" strike="noStrike" cap="none" dirty="0">
                <a:solidFill>
                  <a:srgbClr val="FF0000"/>
                </a:solidFill>
                <a:latin typeface="Lato"/>
                <a:ea typeface="Lato"/>
                <a:cs typeface="Lato"/>
                <a:sym typeface="Lato"/>
              </a:rPr>
              <a:t> &amp; Video Library</a:t>
            </a:r>
            <a:endParaRPr sz="3600" b="1" i="0" u="none" strike="noStrike" cap="none" dirty="0">
              <a:solidFill>
                <a:srgbClr val="FF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b="0" i="0" u="none" strike="noStrike" cap="none" dirty="0">
                <a:solidFill>
                  <a:srgbClr val="757070"/>
                </a:solidFill>
                <a:latin typeface="Lato"/>
                <a:ea typeface="Lato"/>
                <a:cs typeface="Lato"/>
                <a:sym typeface="Lato"/>
              </a:rPr>
              <a:t>Targeted support at your fingertips!</a:t>
            </a:r>
            <a:endParaRPr sz="3600" b="0" i="0" u="none" strike="noStrike" cap="none" dirty="0">
              <a:solidFill>
                <a:srgbClr val="757070"/>
              </a:solidFill>
              <a:latin typeface="Lato"/>
              <a:ea typeface="Lato"/>
              <a:cs typeface="Lato"/>
              <a:sym typeface="La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0" i="0" u="none" strike="noStrike" cap="none" dirty="0">
              <a:solidFill>
                <a:srgbClr val="757070"/>
              </a:solidFill>
              <a:latin typeface="Lato"/>
              <a:ea typeface="Lato"/>
              <a:cs typeface="Lato"/>
              <a:sym typeface="La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-US" sz="4800" b="1" i="0" u="none" strike="noStrike" cap="none" dirty="0">
                <a:solidFill>
                  <a:srgbClr val="757070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endParaRPr sz="4800" b="1" i="0" u="none" strike="noStrike" cap="none" dirty="0">
              <a:solidFill>
                <a:srgbClr val="757070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91" name="Google Shape;191;g8182b52d5f_0_17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207825" y="5709650"/>
            <a:ext cx="4966900" cy="652515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Google Shape;192;g8182b52d5f_0_17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334811" y="5709650"/>
            <a:ext cx="5753163" cy="29647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Google Shape;193;g8182b52d5f_0_17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8363855" y="4002830"/>
            <a:ext cx="1026840" cy="1107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Google Shape;194;g8182b52d5f_0_17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16308020" y="7413251"/>
            <a:ext cx="6373164" cy="4070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60453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EB27DE1-BEC9-6EF6-E41B-8786C1A804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587162"/>
            <a:ext cx="22555200" cy="11446764"/>
          </a:xfrm>
          <a:prstGeom prst="rect">
            <a:avLst/>
          </a:prstGeom>
        </p:spPr>
      </p:pic>
      <p:pic>
        <p:nvPicPr>
          <p:cNvPr id="5" name="Object 3" descr="preencoded.png">
            <a:extLst>
              <a:ext uri="{FF2B5EF4-FFF2-40B4-BE49-F238E27FC236}">
                <a16:creationId xmlns:a16="http://schemas.microsoft.com/office/drawing/2014/main" id="{C7F01085-6863-5FFD-12AF-931E853152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0070334" y="142306"/>
            <a:ext cx="4241800" cy="990600"/>
          </a:xfrm>
          <a:prstGeom prst="rect">
            <a:avLst/>
          </a:prstGeom>
        </p:spPr>
      </p:pic>
      <p:sp>
        <p:nvSpPr>
          <p:cNvPr id="6" name="Object4">
            <a:extLst>
              <a:ext uri="{FF2B5EF4-FFF2-40B4-BE49-F238E27FC236}">
                <a16:creationId xmlns:a16="http://schemas.microsoft.com/office/drawing/2014/main" id="{C24C29E5-E79D-3927-868B-86452101587D}"/>
              </a:ext>
            </a:extLst>
          </p:cNvPr>
          <p:cNvSpPr/>
          <p:nvPr/>
        </p:nvSpPr>
        <p:spPr>
          <a:xfrm>
            <a:off x="-261118" y="1857736"/>
            <a:ext cx="24904700" cy="1638300"/>
          </a:xfrm>
          <a:prstGeom prst="rect">
            <a:avLst/>
          </a:prstGeom>
          <a:noFill/>
          <a:ln/>
        </p:spPr>
        <p:txBody>
          <a:bodyPr wrap="square" lIns="0" tIns="0" rIns="0" bIns="0" rtlCol="0" anchor="t">
            <a:noAutofit/>
          </a:bodyPr>
          <a:lstStyle/>
          <a:p>
            <a:pPr algn="ctr" defTabSz="1219260">
              <a:lnSpc>
                <a:spcPts val="12934"/>
              </a:lnSpc>
            </a:pPr>
            <a:r>
              <a:rPr lang="en-US" sz="12800" dirty="0">
                <a:solidFill>
                  <a:srgbClr val="345BA9"/>
                </a:solidFill>
                <a:latin typeface="AeriesSansBold" pitchFamily="50" charset="0"/>
                <a:ea typeface="Aeries Sans" pitchFamily="34" charset="-122"/>
                <a:cs typeface="Aeries Sans" pitchFamily="34" charset="-120"/>
              </a:rPr>
              <a:t>We value your feedback!</a:t>
            </a:r>
            <a:endParaRPr lang="en-US" sz="12800" dirty="0">
              <a:solidFill>
                <a:srgbClr val="345BA9"/>
              </a:solidFill>
              <a:latin typeface="AeriesSansBold" pitchFamily="50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AE75E5B-EB8C-2801-C0E5-EDE3330BA4E5}"/>
              </a:ext>
            </a:extLst>
          </p:cNvPr>
          <p:cNvSpPr txBox="1"/>
          <p:nvPr/>
        </p:nvSpPr>
        <p:spPr>
          <a:xfrm>
            <a:off x="2943060" y="3872364"/>
            <a:ext cx="18496344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5600" dirty="0">
                <a:solidFill>
                  <a:schemeClr val="accent1">
                    <a:lumMod val="50000"/>
                  </a:schemeClr>
                </a:solidFill>
                <a:latin typeface="Abadi" panose="020B0604020104020204" pitchFamily="34" charset="0"/>
              </a:rPr>
              <a:t>Please take a few minutes to complete our survey and let us know how we can better serve you in the future!</a:t>
            </a:r>
          </a:p>
          <a:p>
            <a:pPr algn="ctr"/>
            <a:r>
              <a:rPr lang="en-US" sz="5600" dirty="0">
                <a:solidFill>
                  <a:schemeClr val="accent1">
                    <a:lumMod val="50000"/>
                  </a:schemeClr>
                </a:solidFill>
                <a:latin typeface="Abadi" panose="020B0604020104020204" pitchFamily="34" charset="0"/>
              </a:rPr>
              <a:t>You will be enrolled in our monthly drawing for a gift card.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12CA314-E2EB-D6C4-2D8C-7C85EA38D7F3}"/>
              </a:ext>
            </a:extLst>
          </p:cNvPr>
          <p:cNvSpPr txBox="1"/>
          <p:nvPr/>
        </p:nvSpPr>
        <p:spPr>
          <a:xfrm>
            <a:off x="2400303" y="11205508"/>
            <a:ext cx="2167889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chemeClr val="accent1">
                    <a:lumMod val="75000"/>
                  </a:schemeClr>
                </a:solidFill>
                <a:latin typeface="AeriesSansBold" pitchFamily="50" charset="0"/>
              </a:rPr>
              <a:t>https://survey.alchemer.com/s3/7443595/Aeries-Training-Survey</a:t>
            </a:r>
          </a:p>
        </p:txBody>
      </p:sp>
      <p:pic>
        <p:nvPicPr>
          <p:cNvPr id="3" name="Picture 2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5CAEBFE3-9896-C232-6639-7A8EC0BE479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8853" y="6869483"/>
            <a:ext cx="3904762" cy="39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7858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557144C4-70FF-A58C-0F61-67AD97AE52E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08" b="13638"/>
          <a:stretch/>
        </p:blipFill>
        <p:spPr>
          <a:xfrm>
            <a:off x="-3008" y="2564"/>
            <a:ext cx="24383960" cy="1371343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6C141F4-A19C-E650-1572-951FF0AB122C}"/>
              </a:ext>
            </a:extLst>
          </p:cNvPr>
          <p:cNvSpPr txBox="1"/>
          <p:nvPr/>
        </p:nvSpPr>
        <p:spPr>
          <a:xfrm>
            <a:off x="6100266" y="11504941"/>
            <a:ext cx="12188140" cy="15661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19260">
              <a:lnSpc>
                <a:spcPts val="11068"/>
              </a:lnSpc>
            </a:pPr>
            <a:r>
              <a:rPr lang="en-US" sz="12000" dirty="0">
                <a:solidFill>
                  <a:srgbClr val="345BA9"/>
                </a:solidFill>
                <a:latin typeface="AeriesSansBold" pitchFamily="50" charset="0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435573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46098" y="4705424"/>
            <a:ext cx="24384000" cy="5706990"/>
          </a:xfrm>
          <a:prstGeom prst="rect">
            <a:avLst/>
          </a:prstGeom>
          <a:solidFill>
            <a:srgbClr val="1D37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828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noFill/>
              <a:effectLst/>
              <a:uLnTx/>
              <a:uFillTx/>
              <a:latin typeface="Bebas Neue" panose="020B0606020202050201" pitchFamily="34" charset="-94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4232" y="5019763"/>
            <a:ext cx="22955534" cy="507831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spc="100" dirty="0">
                <a:solidFill>
                  <a:schemeClr val="bg1"/>
                </a:solidFill>
                <a:latin typeface="Lato"/>
                <a:ea typeface="Open Sans" panose="020B0606030504020204" pitchFamily="34" charset="0"/>
                <a:cs typeface="Lato"/>
              </a:rPr>
              <a:t>AERIES Scheduling Workshop Day #2 – AM Session</a:t>
            </a:r>
          </a:p>
          <a:p>
            <a:pPr marL="0" marR="0" lvl="0" indent="0" algn="ctr" defTabSz="1828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1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ato"/>
              <a:ea typeface="Open Sans" panose="020B0606030504020204" pitchFamily="34" charset="0"/>
              <a:cs typeface="Lato"/>
            </a:endParaRPr>
          </a:p>
          <a:p>
            <a:pPr marL="0" marR="0" lvl="0" indent="0" algn="ctr" defTabSz="1828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1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/>
                <a:ea typeface="Open Sans" panose="020B0606030504020204" pitchFamily="34" charset="0"/>
                <a:cs typeface="Lato"/>
              </a:rPr>
              <a:t>8:00 – 11:30 PST/10:00 – 1:30 CST</a:t>
            </a:r>
            <a:r>
              <a:rPr lang="en-US" spc="100" dirty="0">
                <a:solidFill>
                  <a:prstClr val="white"/>
                </a:solidFill>
                <a:latin typeface="Lato"/>
                <a:ea typeface="Open Sans" panose="020B0606030504020204" pitchFamily="34" charset="0"/>
                <a:cs typeface="Lato"/>
              </a:rPr>
              <a:t>  -  </a:t>
            </a:r>
            <a:r>
              <a:rPr kumimoji="0" lang="en-US" b="0" i="0" u="none" strike="noStrike" kern="1200" cap="none" spc="1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/>
                <a:ea typeface="Open Sans" panose="020B0606030504020204" pitchFamily="34" charset="0"/>
                <a:cs typeface="Lato"/>
              </a:rPr>
              <a:t>Master Schedule Building</a:t>
            </a:r>
          </a:p>
          <a:p>
            <a:pPr marL="0" marR="0" lvl="0" indent="0" algn="ctr" defTabSz="1828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1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ato"/>
              <a:ea typeface="Open Sans" panose="020B0606030504020204" pitchFamily="34" charset="0"/>
              <a:cs typeface="Lato"/>
            </a:endParaRPr>
          </a:p>
          <a:p>
            <a:pPr algn="ctr"/>
            <a:r>
              <a:rPr lang="en-US" sz="3600" spc="100" dirty="0">
                <a:solidFill>
                  <a:schemeClr val="bg1"/>
                </a:solidFill>
                <a:latin typeface="Lato"/>
                <a:ea typeface="Open Sans" panose="020B0606030504020204" pitchFamily="34" charset="0"/>
                <a:cs typeface="Lato"/>
              </a:rPr>
              <a:t>AM Break about 9:45 PST/11:45 CST</a:t>
            </a:r>
          </a:p>
          <a:p>
            <a:pPr marL="0" marR="0" lvl="0" indent="0" algn="ctr" defTabSz="1828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1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ato"/>
              <a:ea typeface="Open Sans" panose="020B0606030504020204" pitchFamily="34" charset="0"/>
              <a:cs typeface="Lato"/>
            </a:endParaRPr>
          </a:p>
          <a:p>
            <a:pPr marL="0" marR="0" lvl="0" indent="0" algn="ctr" defTabSz="1828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1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/>
                <a:ea typeface="Open Sans" panose="020B0606030504020204" pitchFamily="34" charset="0"/>
                <a:cs typeface="Lato"/>
              </a:rPr>
              <a:t>12:30 – 4:00 PST/2:30 – 6:00 CST  -  Flex Periods &amp; Class Calendars</a:t>
            </a:r>
          </a:p>
          <a:p>
            <a:pPr marL="0" marR="0" lvl="0" indent="0" algn="ctr" defTabSz="1828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0" i="0" u="none" strike="noStrike" kern="1200" cap="none" spc="1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ato"/>
              <a:ea typeface="Open Sans" panose="020B0606030504020204" pitchFamily="34" charset="0"/>
              <a:cs typeface="Lato"/>
            </a:endParaRPr>
          </a:p>
          <a:p>
            <a:pPr marL="0" marR="0" lvl="0" indent="0" algn="ctr" defTabSz="1828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spc="100" dirty="0">
                <a:solidFill>
                  <a:schemeClr val="bg1"/>
                </a:solidFill>
                <a:latin typeface="Lato"/>
                <a:ea typeface="Open Sans" panose="020B0606030504020204" pitchFamily="34" charset="0"/>
                <a:cs typeface="Lato"/>
              </a:rPr>
              <a:t>PM Break about 2:15 PST/4:15 CST</a:t>
            </a:r>
            <a:endParaRPr kumimoji="0" lang="en-US" b="0" i="0" u="none" strike="noStrike" kern="1200" cap="none" spc="1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ato"/>
              <a:ea typeface="Open Sans" panose="020B0606030504020204" pitchFamily="34" charset="0"/>
              <a:cs typeface="Lato"/>
            </a:endParaRPr>
          </a:p>
        </p:txBody>
      </p:sp>
      <p:pic>
        <p:nvPicPr>
          <p:cNvPr id="3" name="Picture 2" descr="Favicon.ai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7780" y="752967"/>
            <a:ext cx="3608440" cy="359756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290409" y="10925145"/>
            <a:ext cx="217545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828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100" normalizeH="0" baseline="0" noProof="0" dirty="0">
                <a:ln>
                  <a:noFill/>
                </a:ln>
                <a:solidFill>
                  <a:srgbClr val="1D3787"/>
                </a:solidFill>
                <a:effectLst/>
                <a:uLnTx/>
                <a:uFillTx/>
                <a:latin typeface="Lato"/>
                <a:ea typeface="Open Sans" panose="020B0606030504020204" pitchFamily="34" charset="0"/>
                <a:cs typeface="Lato"/>
              </a:rPr>
              <a:t>Sam Defeo - Aeries Trainer</a:t>
            </a:r>
          </a:p>
        </p:txBody>
      </p:sp>
    </p:spTree>
    <p:extLst>
      <p:ext uri="{BB962C8B-B14F-4D97-AF65-F5344CB8AC3E}">
        <p14:creationId xmlns:p14="http://schemas.microsoft.com/office/powerpoint/2010/main" val="1204238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/>
          <p:nvPr/>
        </p:nvCxnSpPr>
        <p:spPr>
          <a:xfrm>
            <a:off x="9030290" y="6716541"/>
            <a:ext cx="6200078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11156831" y="4274290"/>
            <a:ext cx="1990539" cy="1990539"/>
          </a:xfrm>
          <a:prstGeom prst="ellipse">
            <a:avLst/>
          </a:prstGeom>
          <a:solidFill>
            <a:srgbClr val="1D37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Bebas Neue Bold" panose="020B0606020202050201" pitchFamily="34" charset="-94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737793" y="7395274"/>
            <a:ext cx="1082861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6600" b="1" spc="10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INTERMISSION</a:t>
            </a:r>
            <a:r>
              <a:rPr lang="en-US" sz="6600" b="1" spc="10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 – LUNCH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15606" y="4842059"/>
            <a:ext cx="1125000" cy="85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411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 flipV="1">
            <a:off x="3258951" y="2232255"/>
            <a:ext cx="17706934" cy="16195"/>
          </a:xfrm>
          <a:prstGeom prst="line">
            <a:avLst/>
          </a:prstGeom>
          <a:ln w="50800">
            <a:solidFill>
              <a:srgbClr val="507392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258951" y="2248450"/>
            <a:ext cx="7062106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26293" y="3427183"/>
            <a:ext cx="180975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The documentation for this workshop:</a:t>
            </a:r>
          </a:p>
          <a:p>
            <a:endParaRPr lang="en-US" sz="4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https://support.aeries.com/support/solutions/articles/14000126743</a:t>
            </a:r>
          </a:p>
        </p:txBody>
      </p:sp>
      <p:sp>
        <p:nvSpPr>
          <p:cNvPr id="10" name="Rectangle 9"/>
          <p:cNvSpPr/>
          <p:nvPr/>
        </p:nvSpPr>
        <p:spPr>
          <a:xfrm flipH="1">
            <a:off x="-3" y="1419726"/>
            <a:ext cx="192507" cy="1528009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C9398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69057" y="1204036"/>
            <a:ext cx="72779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203858"/>
                </a:solidFill>
                <a:latin typeface="Nunito Sans Black"/>
                <a:ea typeface="Nunito Sans Black"/>
                <a:cs typeface="Nunito Sans Black"/>
                <a:sym typeface="Nunito Sans Black"/>
              </a:rPr>
              <a:t>DOCUMENTATION</a:t>
            </a:r>
            <a:endParaRPr lang="en-US" sz="5400" b="1" spc="100" dirty="0">
              <a:solidFill>
                <a:srgbClr val="1D3787"/>
              </a:solidFill>
              <a:latin typeface="Nunito Sans" pitchFamily="2" charset="77"/>
              <a:ea typeface="Open Sans" panose="020B0606030504020204" pitchFamily="34" charset="0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240256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>
            <a:cxnSpLocks/>
          </p:cNvCxnSpPr>
          <p:nvPr/>
        </p:nvCxnSpPr>
        <p:spPr>
          <a:xfrm>
            <a:off x="2644802" y="1881391"/>
            <a:ext cx="18064842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644802" y="2372703"/>
            <a:ext cx="19265217" cy="10556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The documents that will be used in this workshop:</a:t>
            </a:r>
            <a:b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endParaRPr lang="en-US" sz="4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lvl="1"/>
            <a: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SW D2 AM Doc1 Master Schedule Building.pptx</a:t>
            </a:r>
            <a:b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b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SW D2 AM Doc2 Master Schedule Building Cells.docx</a:t>
            </a:r>
            <a:b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b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en-US" sz="4000" b="0" i="0" dirty="0">
                <a:solidFill>
                  <a:srgbClr val="183247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SW D2 AM Doc3 Course Request Tally.pdf</a:t>
            </a:r>
          </a:p>
          <a:p>
            <a:pPr lvl="1"/>
            <a:endParaRPr lang="en-US" sz="4000" dirty="0">
              <a:solidFill>
                <a:srgbClr val="183247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lvl="1"/>
            <a:r>
              <a:rPr lang="en-US" sz="4000" b="0" i="0" dirty="0">
                <a:solidFill>
                  <a:srgbClr val="183247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SW D2 AM Doc4 Class Load Averages with Details .pdf</a:t>
            </a:r>
            <a:br>
              <a:rPr lang="en-US" sz="4000" b="0" i="0" dirty="0">
                <a:solidFill>
                  <a:srgbClr val="183247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endParaRPr lang="en-US" sz="4000" b="0" i="0" dirty="0">
              <a:solidFill>
                <a:srgbClr val="183247"/>
              </a:solidFill>
              <a:effectLst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lvl="1"/>
            <a: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SW D2 AM Doc5 Class Load Averages with Totals.pdf</a:t>
            </a:r>
          </a:p>
          <a:p>
            <a:pPr lvl="1"/>
            <a:endParaRPr lang="en-US" sz="4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lvl="1"/>
            <a: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Flex SMS Board</a:t>
            </a:r>
          </a:p>
          <a:p>
            <a:pPr lvl="1"/>
            <a: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--------------------------------------------------------------------------</a:t>
            </a:r>
          </a:p>
          <a:p>
            <a:pPr lvl="1"/>
            <a: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SW D2 PM Doc1 Flex Periods &amp; Class Calendars.pptx</a:t>
            </a:r>
          </a:p>
          <a:p>
            <a:pPr lvl="1"/>
            <a:endParaRPr lang="en-US" sz="4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lvl="1"/>
            <a: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Finals </a:t>
            </a:r>
            <a:r>
              <a:rPr lang="en-US" sz="40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Day.docx</a:t>
            </a:r>
            <a:endParaRPr lang="en-US" sz="4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 flipH="1">
            <a:off x="-3" y="1419726"/>
            <a:ext cx="192507" cy="1528009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C9398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644802" y="958061"/>
            <a:ext cx="161971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203858"/>
                </a:solidFill>
                <a:latin typeface="Nunito Sans Black"/>
                <a:ea typeface="Nunito Sans Black"/>
                <a:cs typeface="Nunito Sans Black"/>
                <a:sym typeface="Nunito Sans Black"/>
              </a:rPr>
              <a:t>DOCUMENTS USED FOR THIS WORKSHOP</a:t>
            </a:r>
            <a:endParaRPr lang="en-US" sz="5400" b="1" spc="100" dirty="0">
              <a:solidFill>
                <a:srgbClr val="1D3787"/>
              </a:solidFill>
              <a:latin typeface="Nunito Sans" pitchFamily="2" charset="77"/>
              <a:ea typeface="Open Sans" panose="020B0606030504020204" pitchFamily="34" charset="0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307423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 flipV="1">
            <a:off x="3258951" y="2232255"/>
            <a:ext cx="17706934" cy="16195"/>
          </a:xfrm>
          <a:prstGeom prst="line">
            <a:avLst/>
          </a:prstGeom>
          <a:ln w="50800">
            <a:solidFill>
              <a:srgbClr val="507392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</p:cNvCxnSpPr>
          <p:nvPr/>
        </p:nvCxnSpPr>
        <p:spPr>
          <a:xfrm flipV="1">
            <a:off x="3258951" y="2232255"/>
            <a:ext cx="17854136" cy="16195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58951" y="3413535"/>
            <a:ext cx="1809750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Chips may be color coded by:</a:t>
            </a:r>
            <a:b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endParaRPr lang="en-US" sz="4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804672" lvl="1">
              <a:spcAft>
                <a:spcPts val="1200"/>
              </a:spcAft>
              <a:buAutoNum type="arabicPeriod"/>
            </a:pPr>
            <a: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 Department: English, History, Science, etc.</a:t>
            </a:r>
            <a:b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endParaRPr lang="en-US" sz="4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804672" lvl="1">
              <a:spcAft>
                <a:spcPts val="1200"/>
              </a:spcAft>
              <a:buAutoNum type="arabicPeriod"/>
            </a:pPr>
            <a: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 Grade: Multiple grades, 12</a:t>
            </a:r>
            <a:r>
              <a:rPr lang="en-US" sz="4000" baseline="30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th</a:t>
            </a:r>
            <a: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grade, 11</a:t>
            </a:r>
            <a:r>
              <a:rPr lang="en-US" sz="4000" baseline="30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th</a:t>
            </a:r>
            <a: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grade, 10</a:t>
            </a:r>
            <a:r>
              <a:rPr lang="en-US" sz="4000" baseline="30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th</a:t>
            </a:r>
            <a: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grade, 9</a:t>
            </a:r>
            <a:r>
              <a:rPr lang="en-US" sz="4000" baseline="30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th</a:t>
            </a:r>
            <a: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grade.</a:t>
            </a:r>
            <a:b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endParaRPr lang="en-US" sz="4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804672" lvl="1">
              <a:spcAft>
                <a:spcPts val="1200"/>
              </a:spcAft>
              <a:buAutoNum type="arabicPeriod"/>
            </a:pPr>
            <a: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 Frequency of Offering: Singletons, doubletons, tripletons, etc.</a:t>
            </a:r>
          </a:p>
        </p:txBody>
      </p:sp>
      <p:sp>
        <p:nvSpPr>
          <p:cNvPr id="10" name="Rectangle 9"/>
          <p:cNvSpPr/>
          <p:nvPr/>
        </p:nvSpPr>
        <p:spPr>
          <a:xfrm flipH="1">
            <a:off x="-3" y="1419726"/>
            <a:ext cx="192507" cy="1528009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C9398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51034" y="1173330"/>
            <a:ext cx="127349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5400" dirty="0">
                <a:solidFill>
                  <a:srgbClr val="203858"/>
                </a:solidFill>
                <a:latin typeface="Nunito Sans Black"/>
                <a:ea typeface="Nunito Sans Black"/>
                <a:cs typeface="Nunito Sans Black"/>
                <a:sym typeface="Nunito Sans Black"/>
              </a:rPr>
              <a:t>COLOR CODING OF CHIPS</a:t>
            </a:r>
          </a:p>
        </p:txBody>
      </p:sp>
    </p:spTree>
    <p:extLst>
      <p:ext uri="{BB962C8B-B14F-4D97-AF65-F5344CB8AC3E}">
        <p14:creationId xmlns:p14="http://schemas.microsoft.com/office/powerpoint/2010/main" val="2702446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 flipV="1">
            <a:off x="3258951" y="2232255"/>
            <a:ext cx="17706934" cy="16195"/>
          </a:xfrm>
          <a:prstGeom prst="line">
            <a:avLst/>
          </a:prstGeom>
          <a:ln w="50800">
            <a:solidFill>
              <a:srgbClr val="507392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</p:cNvCxnSpPr>
          <p:nvPr/>
        </p:nvCxnSpPr>
        <p:spPr>
          <a:xfrm>
            <a:off x="3258951" y="2248450"/>
            <a:ext cx="17854136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58951" y="3413535"/>
            <a:ext cx="18097500" cy="793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l" rtl="0">
              <a:lnSpc>
                <a:spcPct val="13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Any section that is locked into a specific period, term and teacher is a requirement.  These may also be called constraints.</a:t>
            </a:r>
            <a:br>
              <a:rPr lang="en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endParaRPr lang="en" sz="4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0" lvl="0" indent="0" algn="l" rtl="0">
              <a:lnSpc>
                <a:spcPct val="13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Know the rational for the requirement.</a:t>
            </a:r>
            <a:b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endParaRPr lang="en-US" sz="4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0" lvl="0" indent="0" algn="l" rtl="0">
              <a:lnSpc>
                <a:spcPct val="13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Accept or reject the requirement – </a:t>
            </a:r>
            <a:r>
              <a:rPr lang="en-US" sz="40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Gottabe</a:t>
            </a:r>
            <a: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vs. Wannabe.</a:t>
            </a:r>
            <a:b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endParaRPr lang="en-US" sz="4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0" lvl="0" indent="0" algn="l" rtl="0">
              <a:lnSpc>
                <a:spcPct val="13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The more requirements that you accept, the more difficult it is to build the rest of the master schedule.</a:t>
            </a:r>
          </a:p>
        </p:txBody>
      </p:sp>
      <p:sp>
        <p:nvSpPr>
          <p:cNvPr id="10" name="Rectangle 9"/>
          <p:cNvSpPr/>
          <p:nvPr/>
        </p:nvSpPr>
        <p:spPr>
          <a:xfrm flipH="1">
            <a:off x="-3" y="1419726"/>
            <a:ext cx="192507" cy="1528009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C9398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51034" y="1173330"/>
            <a:ext cx="127349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5400" dirty="0">
                <a:solidFill>
                  <a:srgbClr val="203858"/>
                </a:solidFill>
                <a:latin typeface="Nunito Sans Black"/>
                <a:ea typeface="Nunito Sans Black"/>
                <a:cs typeface="Nunito Sans Black"/>
                <a:sym typeface="Nunito Sans Black"/>
              </a:rPr>
              <a:t>REQUIREMENTS</a:t>
            </a:r>
            <a:endParaRPr lang="en-US" sz="5400" b="1" dirty="0">
              <a:solidFill>
                <a:srgbClr val="203858"/>
              </a:solidFill>
              <a:latin typeface="Nunito Sans" pitchFamily="2" charset="77"/>
              <a:ea typeface="Nunito Sans Black"/>
              <a:cs typeface="Nunito Sans Black"/>
              <a:sym typeface="Nunito Sans Black"/>
            </a:endParaRPr>
          </a:p>
        </p:txBody>
      </p:sp>
    </p:spTree>
    <p:extLst>
      <p:ext uri="{BB962C8B-B14F-4D97-AF65-F5344CB8AC3E}">
        <p14:creationId xmlns:p14="http://schemas.microsoft.com/office/powerpoint/2010/main" val="1836392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 flipV="1">
            <a:off x="3258951" y="2232255"/>
            <a:ext cx="17706934" cy="16195"/>
          </a:xfrm>
          <a:prstGeom prst="line">
            <a:avLst/>
          </a:prstGeom>
          <a:ln w="50800">
            <a:solidFill>
              <a:srgbClr val="507392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</p:cNvCxnSpPr>
          <p:nvPr/>
        </p:nvCxnSpPr>
        <p:spPr>
          <a:xfrm>
            <a:off x="3258951" y="2248450"/>
            <a:ext cx="17813192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58951" y="2947735"/>
            <a:ext cx="18097500" cy="80498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Singletons are sorted most requests to fewest.  Choose your primary sort order:</a:t>
            </a:r>
          </a:p>
          <a:p>
            <a:pPr marL="800100" lvl="1">
              <a:lnSpc>
                <a:spcPct val="200000"/>
              </a:lnSpc>
              <a:spcAft>
                <a:spcPts val="1200"/>
              </a:spcAft>
              <a:buAutoNum type="arabicPeriod"/>
            </a:pPr>
            <a: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 All Courses</a:t>
            </a:r>
          </a:p>
          <a:p>
            <a:pPr marL="800100" lvl="1">
              <a:lnSpc>
                <a:spcPct val="200000"/>
              </a:lnSpc>
              <a:spcAft>
                <a:spcPts val="1200"/>
              </a:spcAft>
              <a:buAutoNum type="arabicPeriod"/>
            </a:pPr>
            <a: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 Grade Level: Cross grade level courses, 12</a:t>
            </a:r>
            <a:r>
              <a:rPr lang="en-US" sz="4000" baseline="30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th</a:t>
            </a:r>
            <a: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grade, 11</a:t>
            </a:r>
            <a:r>
              <a:rPr lang="en-US" sz="4000" baseline="30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th</a:t>
            </a:r>
            <a: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grade, etc.</a:t>
            </a:r>
          </a:p>
          <a:p>
            <a:pPr marL="800100" lvl="1">
              <a:lnSpc>
                <a:spcPct val="200000"/>
              </a:lnSpc>
              <a:spcAft>
                <a:spcPts val="1200"/>
              </a:spcAft>
              <a:buAutoNum type="arabicPeriod"/>
            </a:pPr>
            <a: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 Department: English, History, Science, etc.</a:t>
            </a:r>
          </a:p>
          <a:p>
            <a:pPr marL="800100" lvl="1">
              <a:lnSpc>
                <a:spcPct val="200000"/>
              </a:lnSpc>
              <a:spcAft>
                <a:spcPts val="1200"/>
              </a:spcAft>
              <a:buAutoNum type="arabicPeriod"/>
            </a:pPr>
            <a: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 Level of Instruction: Special Ed, AP, Honors, etc.</a:t>
            </a:r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Place singletons to reduce the number of conflicts by using the Conflict matrix.</a:t>
            </a:r>
          </a:p>
        </p:txBody>
      </p:sp>
      <p:sp>
        <p:nvSpPr>
          <p:cNvPr id="10" name="Rectangle 9"/>
          <p:cNvSpPr/>
          <p:nvPr/>
        </p:nvSpPr>
        <p:spPr>
          <a:xfrm flipH="1">
            <a:off x="-3" y="1419726"/>
            <a:ext cx="192507" cy="1528009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C9398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51034" y="1173330"/>
            <a:ext cx="127349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5400" dirty="0">
                <a:solidFill>
                  <a:srgbClr val="203858"/>
                </a:solidFill>
                <a:latin typeface="Nunito Sans Black"/>
                <a:ea typeface="Nunito Sans Black"/>
                <a:cs typeface="Nunito Sans Black"/>
                <a:sym typeface="Nunito Sans Black"/>
              </a:rPr>
              <a:t>SINGLETONS</a:t>
            </a:r>
          </a:p>
        </p:txBody>
      </p:sp>
    </p:spTree>
    <p:extLst>
      <p:ext uri="{BB962C8B-B14F-4D97-AF65-F5344CB8AC3E}">
        <p14:creationId xmlns:p14="http://schemas.microsoft.com/office/powerpoint/2010/main" val="668269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 flipV="1">
            <a:off x="3258951" y="2232255"/>
            <a:ext cx="17706934" cy="16195"/>
          </a:xfrm>
          <a:prstGeom prst="line">
            <a:avLst/>
          </a:prstGeom>
          <a:ln w="50800">
            <a:solidFill>
              <a:srgbClr val="507392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</p:cNvCxnSpPr>
          <p:nvPr/>
        </p:nvCxnSpPr>
        <p:spPr>
          <a:xfrm>
            <a:off x="3258951" y="2248450"/>
            <a:ext cx="17706934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58951" y="2947735"/>
            <a:ext cx="18097500" cy="8248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Doubletons are sorted most requests to fewest,  Use the same primary sort order that was used for placing singletons:</a:t>
            </a:r>
            <a:b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endParaRPr lang="en-US" sz="4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800100" lvl="1">
              <a:spcAft>
                <a:spcPts val="1200"/>
              </a:spcAft>
              <a:buAutoNum type="arabicPeriod"/>
            </a:pPr>
            <a: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 All Courses</a:t>
            </a:r>
            <a:b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endParaRPr lang="en-US" sz="4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800100" lvl="1">
              <a:spcAft>
                <a:spcPts val="1200"/>
              </a:spcAft>
              <a:buAutoNum type="arabicPeriod"/>
            </a:pPr>
            <a: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 Grade Level: Cross grade level courses, 12</a:t>
            </a:r>
            <a:r>
              <a:rPr lang="en-US" sz="4000" baseline="30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th</a:t>
            </a:r>
            <a: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grade, 11</a:t>
            </a:r>
            <a:r>
              <a:rPr lang="en-US" sz="4000" baseline="30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th</a:t>
            </a:r>
            <a: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grade, etc.</a:t>
            </a:r>
            <a:b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endParaRPr lang="en-US" sz="4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800100" lvl="1">
              <a:spcAft>
                <a:spcPts val="1200"/>
              </a:spcAft>
              <a:buAutoNum type="arabicPeriod"/>
            </a:pPr>
            <a: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 Department: English, History, Science, etc.</a:t>
            </a:r>
            <a:b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endParaRPr lang="en-US" sz="4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800100" lvl="1">
              <a:spcAft>
                <a:spcPts val="1200"/>
              </a:spcAft>
              <a:buAutoNum type="arabicPeriod"/>
            </a:pPr>
            <a: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 Level of Instruction: Special Ed, AP, Honors, etc.</a:t>
            </a:r>
            <a:b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endParaRPr lang="en-US" sz="4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Place doubletons to reduce the number of conflicts by using the Conflict matrix.</a:t>
            </a:r>
          </a:p>
        </p:txBody>
      </p:sp>
      <p:sp>
        <p:nvSpPr>
          <p:cNvPr id="10" name="Rectangle 9"/>
          <p:cNvSpPr/>
          <p:nvPr/>
        </p:nvSpPr>
        <p:spPr>
          <a:xfrm flipH="1">
            <a:off x="-3" y="1419726"/>
            <a:ext cx="192507" cy="1528009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C9398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51034" y="1173330"/>
            <a:ext cx="127349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5400" dirty="0">
                <a:solidFill>
                  <a:srgbClr val="203858"/>
                </a:solidFill>
                <a:latin typeface="Nunito Sans Black"/>
                <a:ea typeface="Nunito Sans Black"/>
                <a:cs typeface="Nunito Sans Black"/>
                <a:sym typeface="Nunito Sans Black"/>
              </a:rPr>
              <a:t>DOUBLETONS</a:t>
            </a:r>
          </a:p>
        </p:txBody>
      </p:sp>
    </p:spTree>
    <p:extLst>
      <p:ext uri="{BB962C8B-B14F-4D97-AF65-F5344CB8AC3E}">
        <p14:creationId xmlns:p14="http://schemas.microsoft.com/office/powerpoint/2010/main" val="1894875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 flipV="1">
            <a:off x="3258951" y="2232255"/>
            <a:ext cx="17706934" cy="16195"/>
          </a:xfrm>
          <a:prstGeom prst="line">
            <a:avLst/>
          </a:prstGeom>
          <a:ln w="50800">
            <a:solidFill>
              <a:srgbClr val="507392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cxnSpLocks/>
          </p:cNvCxnSpPr>
          <p:nvPr/>
        </p:nvCxnSpPr>
        <p:spPr>
          <a:xfrm>
            <a:off x="3258951" y="2248450"/>
            <a:ext cx="17981799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143250" y="2947735"/>
            <a:ext cx="18097500" cy="8863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Tripletons are sorted most requests to fewest,  Use the same primary sort order that was used for placing singletons:</a:t>
            </a:r>
            <a:b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endParaRPr lang="en-US" sz="4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800100" lvl="1">
              <a:spcAft>
                <a:spcPts val="1200"/>
              </a:spcAft>
              <a:buAutoNum type="arabicPeriod"/>
            </a:pPr>
            <a: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 All Courses</a:t>
            </a:r>
            <a:b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endParaRPr lang="en-US" sz="4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800100" lvl="1">
              <a:spcAft>
                <a:spcPts val="1200"/>
              </a:spcAft>
              <a:buAutoNum type="arabicPeriod"/>
            </a:pPr>
            <a: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 Grade Level: Cross grade level courses, 12</a:t>
            </a:r>
            <a:r>
              <a:rPr lang="en-US" sz="4000" baseline="30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th</a:t>
            </a:r>
            <a: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grade, 11</a:t>
            </a:r>
            <a:r>
              <a:rPr lang="en-US" sz="4000" baseline="30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th</a:t>
            </a:r>
            <a: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grade, etc.</a:t>
            </a:r>
            <a:b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endParaRPr lang="en-US" sz="4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800100" lvl="1">
              <a:spcAft>
                <a:spcPts val="1200"/>
              </a:spcAft>
              <a:buAutoNum type="arabicPeriod"/>
            </a:pPr>
            <a: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 Department: English, History, Science, etc.</a:t>
            </a:r>
            <a:b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endParaRPr lang="en-US" sz="4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800100" lvl="1">
              <a:spcAft>
                <a:spcPts val="1200"/>
              </a:spcAft>
              <a:buAutoNum type="arabicPeriod"/>
            </a:pPr>
            <a: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 Level of Instruction: Special Ed, AP, Honors, etc.</a:t>
            </a:r>
            <a:b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endParaRPr lang="en-US" sz="40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4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Place tripletons to start the balancing of the average number of students by period, grade level, and term.</a:t>
            </a:r>
          </a:p>
        </p:txBody>
      </p:sp>
      <p:sp>
        <p:nvSpPr>
          <p:cNvPr id="10" name="Rectangle 9"/>
          <p:cNvSpPr/>
          <p:nvPr/>
        </p:nvSpPr>
        <p:spPr>
          <a:xfrm flipH="1">
            <a:off x="-3" y="1419726"/>
            <a:ext cx="192507" cy="1528009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C9398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51034" y="1173330"/>
            <a:ext cx="127349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5400" dirty="0">
                <a:solidFill>
                  <a:srgbClr val="203858"/>
                </a:solidFill>
                <a:latin typeface="Nunito Sans Black"/>
                <a:ea typeface="Nunito Sans Black"/>
                <a:cs typeface="Nunito Sans Black"/>
                <a:sym typeface="Nunito Sans Black"/>
              </a:rPr>
              <a:t>TRIPLETONS</a:t>
            </a:r>
          </a:p>
        </p:txBody>
      </p:sp>
    </p:spTree>
    <p:extLst>
      <p:ext uri="{BB962C8B-B14F-4D97-AF65-F5344CB8AC3E}">
        <p14:creationId xmlns:p14="http://schemas.microsoft.com/office/powerpoint/2010/main" val="2636142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6846</TotalTime>
  <Words>908</Words>
  <Application>Microsoft Macintosh PowerPoint</Application>
  <PresentationFormat>Custom</PresentationFormat>
  <Paragraphs>137</Paragraphs>
  <Slides>20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3" baseType="lpstr">
      <vt:lpstr>Abadi</vt:lpstr>
      <vt:lpstr>AeriesSansBold</vt:lpstr>
      <vt:lpstr>Arial</vt:lpstr>
      <vt:lpstr>Bebas Neue</vt:lpstr>
      <vt:lpstr>Bebas Neue Bold</vt:lpstr>
      <vt:lpstr>Calibri</vt:lpstr>
      <vt:lpstr>Calibri Light</vt:lpstr>
      <vt:lpstr>Helvetica Neue</vt:lpstr>
      <vt:lpstr>Lato</vt:lpstr>
      <vt:lpstr>Nunito Sans</vt:lpstr>
      <vt:lpstr>Nunito Sans Black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Microsoft Office User</cp:lastModifiedBy>
  <cp:revision>444</cp:revision>
  <cp:lastPrinted>2022-12-10T18:51:13Z</cp:lastPrinted>
  <dcterms:created xsi:type="dcterms:W3CDTF">2014-09-26T10:57:37Z</dcterms:created>
  <dcterms:modified xsi:type="dcterms:W3CDTF">2024-01-15T20:36:48Z</dcterms:modified>
</cp:coreProperties>
</file>