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sldIdLst>
    <p:sldId id="293" r:id="rId5"/>
    <p:sldId id="295" r:id="rId6"/>
    <p:sldId id="299" r:id="rId7"/>
    <p:sldId id="328" r:id="rId8"/>
    <p:sldId id="367" r:id="rId9"/>
    <p:sldId id="330" r:id="rId10"/>
    <p:sldId id="365" r:id="rId11"/>
    <p:sldId id="366" r:id="rId12"/>
    <p:sldId id="345" r:id="rId13"/>
    <p:sldId id="361" r:id="rId14"/>
    <p:sldId id="368" r:id="rId15"/>
    <p:sldId id="369" r:id="rId16"/>
    <p:sldId id="371" r:id="rId17"/>
    <p:sldId id="370" r:id="rId18"/>
    <p:sldId id="331" r:id="rId19"/>
    <p:sldId id="348" r:id="rId20"/>
  </p:sldIdLst>
  <p:sldSz cx="12192000" cy="6858000"/>
  <p:notesSz cx="6858000" cy="9313863"/>
  <p:embeddedFontLst>
    <p:embeddedFont>
      <p:font typeface="AeriesSansBold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Nunito Sans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BA9"/>
    <a:srgbClr val="A5BAE3"/>
    <a:srgbClr val="0F346F"/>
    <a:srgbClr val="164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CFF2-5B3C-4867-B613-9F2942390150}">
      <dgm:prSet custT="1"/>
      <dgm:spPr/>
      <dgm:t>
        <a:bodyPr/>
        <a:lstStyle/>
        <a:p>
          <a:r>
            <a:rPr lang="en-US" sz="2800" dirty="0"/>
            <a:t>Is this a new SBG report card or is it an existing SBG report being modified?</a:t>
          </a:r>
        </a:p>
      </dgm:t>
    </dgm:pt>
    <dgm:pt modelId="{F123CD2E-800C-4ADE-BCBD-4BE37F4B496D}" type="parTrans" cxnId="{B7118EEC-5294-4DE9-8022-51101E6E298B}">
      <dgm:prSet/>
      <dgm:spPr/>
      <dgm:t>
        <a:bodyPr/>
        <a:lstStyle/>
        <a:p>
          <a:endParaRPr lang="en-US"/>
        </a:p>
      </dgm:t>
    </dgm:pt>
    <dgm:pt modelId="{0B4CE96D-9494-494E-83EB-0D2A8CFFCBDE}" type="sibTrans" cxnId="{B7118EEC-5294-4DE9-8022-51101E6E298B}">
      <dgm:prSet/>
      <dgm:spPr/>
      <dgm:t>
        <a:bodyPr/>
        <a:lstStyle/>
        <a:p>
          <a:endParaRPr lang="en-US"/>
        </a:p>
      </dgm:t>
    </dgm:pt>
    <dgm:pt modelId="{9E83A8C3-6DF8-4D01-9BF8-89911EE3CAF5}">
      <dgm:prSet custT="1"/>
      <dgm:spPr/>
      <dgm:t>
        <a:bodyPr/>
        <a:lstStyle/>
        <a:p>
          <a:r>
            <a:rPr lang="en-US" sz="2800" dirty="0"/>
            <a:t>SBG Standards (Common Core, CA, Local) need to be identified for each grade level </a:t>
          </a:r>
        </a:p>
      </dgm:t>
    </dgm:pt>
    <dgm:pt modelId="{BD15DDB9-03E2-4912-B2B3-698D24F2DDD0}" type="parTrans" cxnId="{5B9B82C0-1CC5-476B-81B5-0B4CE1253E2A}">
      <dgm:prSet/>
      <dgm:spPr/>
      <dgm:t>
        <a:bodyPr/>
        <a:lstStyle/>
        <a:p>
          <a:endParaRPr lang="en-US"/>
        </a:p>
      </dgm:t>
    </dgm:pt>
    <dgm:pt modelId="{53BEB5FA-A610-4250-BC98-849B3C7130C3}" type="sibTrans" cxnId="{5B9B82C0-1CC5-476B-81B5-0B4CE1253E2A}">
      <dgm:prSet/>
      <dgm:spPr/>
      <dgm:t>
        <a:bodyPr/>
        <a:lstStyle/>
        <a:p>
          <a:endParaRPr lang="en-US"/>
        </a:p>
      </dgm:t>
    </dgm:pt>
    <dgm:pt modelId="{A27F13BD-3A47-429B-9BEF-EEE9CEB6B95C}">
      <dgm:prSet custT="1"/>
      <dgm:spPr/>
      <dgm:t>
        <a:bodyPr/>
        <a:lstStyle/>
        <a:p>
          <a:r>
            <a:rPr lang="en-US" sz="2800" dirty="0"/>
            <a:t>Standards Based Options need to be selected prior to creating a Template</a:t>
          </a:r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188387BF-8E1A-4C3C-AA97-ABF200BDAE85}" type="pres">
      <dgm:prSet presAssocID="{1500CFF2-5B3C-4867-B613-9F2942390150}" presName="parentText" presStyleLbl="node1" presStyleIdx="0" presStyleCnt="3" custScaleY="117146" custLinFactNeighborX="-574" custLinFactNeighborY="-60303">
        <dgm:presLayoutVars>
          <dgm:chMax val="0"/>
          <dgm:bulletEnabled val="1"/>
        </dgm:presLayoutVars>
      </dgm:prSet>
      <dgm:spPr/>
    </dgm:pt>
    <dgm:pt modelId="{12B7F26B-F520-4F66-96F9-6536B114CEDF}" type="pres">
      <dgm:prSet presAssocID="{0B4CE96D-9494-494E-83EB-0D2A8CFFCBDE}" presName="spacer" presStyleCnt="0"/>
      <dgm:spPr/>
    </dgm:pt>
    <dgm:pt modelId="{04A7C023-5317-49EB-B8AE-9D8B74635A56}" type="pres">
      <dgm:prSet presAssocID="{9E83A8C3-6DF8-4D01-9BF8-89911EE3CAF5}" presName="parentText" presStyleLbl="node1" presStyleIdx="1" presStyleCnt="3" custScaleY="92761" custLinFactNeighborY="-85622">
        <dgm:presLayoutVars>
          <dgm:chMax val="0"/>
          <dgm:bulletEnabled val="1"/>
        </dgm:presLayoutVars>
      </dgm:prSet>
      <dgm:spPr/>
    </dgm:pt>
    <dgm:pt modelId="{2B2B105B-EB1F-4008-B5A1-2B5CEE3B423A}" type="pres">
      <dgm:prSet presAssocID="{53BEB5FA-A610-4250-BC98-849B3C7130C3}" presName="spacer" presStyleCnt="0"/>
      <dgm:spPr/>
    </dgm:pt>
    <dgm:pt modelId="{F3D27464-9835-4C31-A117-042E99EEF8D1}" type="pres">
      <dgm:prSet presAssocID="{A27F13BD-3A47-429B-9BEF-EEE9CEB6B95C}" presName="parentText" presStyleLbl="node1" presStyleIdx="2" presStyleCnt="3" custScaleY="101171" custLinFactNeighborX="-407" custLinFactNeighborY="-34090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E2ABBFA0-61B0-4D61-89DD-D1225C157FAD}" type="presOf" srcId="{9E83A8C3-6DF8-4D01-9BF8-89911EE3CAF5}" destId="{04A7C023-5317-49EB-B8AE-9D8B74635A56}" srcOrd="0" destOrd="0" presId="urn:microsoft.com/office/officeart/2005/8/layout/vList2"/>
    <dgm:cxn modelId="{28B59FAF-9C41-48C1-9DAC-F1AC8CF2CBD4}" srcId="{B6DF79A4-9A71-4E81-AA66-EDAA42112F43}" destId="{A27F13BD-3A47-429B-9BEF-EEE9CEB6B95C}" srcOrd="2" destOrd="0" parTransId="{682F0BF5-C1EC-4015-A946-14D08C9444F1}" sibTransId="{3961BBC6-46EA-46CB-96A7-D200964EF3F8}"/>
    <dgm:cxn modelId="{CBC5F3B5-6FCF-4599-817E-FBE84C774A81}" type="presOf" srcId="{1500CFF2-5B3C-4867-B613-9F2942390150}" destId="{188387BF-8E1A-4C3C-AA97-ABF200BDAE85}" srcOrd="0" destOrd="0" presId="urn:microsoft.com/office/officeart/2005/8/layout/vList2"/>
    <dgm:cxn modelId="{5B9B82C0-1CC5-476B-81B5-0B4CE1253E2A}" srcId="{B6DF79A4-9A71-4E81-AA66-EDAA42112F43}" destId="{9E83A8C3-6DF8-4D01-9BF8-89911EE3CAF5}" srcOrd="1" destOrd="0" parTransId="{BD15DDB9-03E2-4912-B2B3-698D24F2DDD0}" sibTransId="{53BEB5FA-A610-4250-BC98-849B3C7130C3}"/>
    <dgm:cxn modelId="{B7118EEC-5294-4DE9-8022-51101E6E298B}" srcId="{B6DF79A4-9A71-4E81-AA66-EDAA42112F43}" destId="{1500CFF2-5B3C-4867-B613-9F2942390150}" srcOrd="0" destOrd="0" parTransId="{F123CD2E-800C-4ADE-BCBD-4BE37F4B496D}" sibTransId="{0B4CE96D-9494-494E-83EB-0D2A8CFFCBDE}"/>
    <dgm:cxn modelId="{D582B159-6A06-4616-AA61-31E1C72E1876}" type="presParOf" srcId="{393F9490-9950-4C70-A54B-4737EBC4B0C4}" destId="{188387BF-8E1A-4C3C-AA97-ABF200BDAE85}" srcOrd="0" destOrd="0" presId="urn:microsoft.com/office/officeart/2005/8/layout/vList2"/>
    <dgm:cxn modelId="{C6BB3BEF-25EB-4657-8F99-3B5C87135398}" type="presParOf" srcId="{393F9490-9950-4C70-A54B-4737EBC4B0C4}" destId="{12B7F26B-F520-4F66-96F9-6536B114CEDF}" srcOrd="1" destOrd="0" presId="urn:microsoft.com/office/officeart/2005/8/layout/vList2"/>
    <dgm:cxn modelId="{893B931C-DC77-4D48-84E0-577C8CBABDAF}" type="presParOf" srcId="{393F9490-9950-4C70-A54B-4737EBC4B0C4}" destId="{04A7C023-5317-49EB-B8AE-9D8B74635A56}" srcOrd="2" destOrd="0" presId="urn:microsoft.com/office/officeart/2005/8/layout/vList2"/>
    <dgm:cxn modelId="{532ECBE0-3075-4BEA-B1CD-2C5836CEC3BA}" type="presParOf" srcId="{393F9490-9950-4C70-A54B-4737EBC4B0C4}" destId="{2B2B105B-EB1F-4008-B5A1-2B5CEE3B423A}" srcOrd="3" destOrd="0" presId="urn:microsoft.com/office/officeart/2005/8/layout/vList2"/>
    <dgm:cxn modelId="{83E057F2-C831-4EC7-B8C6-44619E961564}" type="presParOf" srcId="{393F9490-9950-4C70-A54B-4737EBC4B0C4}" destId="{F3D27464-9835-4C31-A117-042E99EEF8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F79A4-9A71-4E81-AA66-EDAA42112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0CFF2-5B3C-4867-B613-9F2942390150}">
      <dgm:prSet custT="1"/>
      <dgm:spPr/>
      <dgm:t>
        <a:bodyPr/>
        <a:lstStyle/>
        <a:p>
          <a:r>
            <a:rPr lang="en-US" sz="2800" dirty="0"/>
            <a:t>Current SBG report cards can be imported into Templates</a:t>
          </a:r>
        </a:p>
      </dgm:t>
    </dgm:pt>
    <dgm:pt modelId="{F123CD2E-800C-4ADE-BCBD-4BE37F4B496D}" type="parTrans" cxnId="{B7118EEC-5294-4DE9-8022-51101E6E298B}">
      <dgm:prSet/>
      <dgm:spPr/>
      <dgm:t>
        <a:bodyPr/>
        <a:lstStyle/>
        <a:p>
          <a:endParaRPr lang="en-US"/>
        </a:p>
      </dgm:t>
    </dgm:pt>
    <dgm:pt modelId="{0B4CE96D-9494-494E-83EB-0D2A8CFFCBDE}" type="sibTrans" cxnId="{B7118EEC-5294-4DE9-8022-51101E6E298B}">
      <dgm:prSet/>
      <dgm:spPr/>
      <dgm:t>
        <a:bodyPr/>
        <a:lstStyle/>
        <a:p>
          <a:endParaRPr lang="en-US"/>
        </a:p>
      </dgm:t>
    </dgm:pt>
    <dgm:pt modelId="{9E83A8C3-6DF8-4D01-9BF8-89911EE3CAF5}">
      <dgm:prSet custT="1"/>
      <dgm:spPr/>
      <dgm:t>
        <a:bodyPr/>
        <a:lstStyle/>
        <a:p>
          <a:r>
            <a:rPr lang="en-US" sz="2800" dirty="0"/>
            <a:t>Designing the template can be on-going before actual setup is finalized</a:t>
          </a:r>
        </a:p>
      </dgm:t>
    </dgm:pt>
    <dgm:pt modelId="{BD15DDB9-03E2-4912-B2B3-698D24F2DDD0}" type="parTrans" cxnId="{5B9B82C0-1CC5-476B-81B5-0B4CE1253E2A}">
      <dgm:prSet/>
      <dgm:spPr/>
      <dgm:t>
        <a:bodyPr/>
        <a:lstStyle/>
        <a:p>
          <a:endParaRPr lang="en-US"/>
        </a:p>
      </dgm:t>
    </dgm:pt>
    <dgm:pt modelId="{53BEB5FA-A610-4250-BC98-849B3C7130C3}" type="sibTrans" cxnId="{5B9B82C0-1CC5-476B-81B5-0B4CE1253E2A}">
      <dgm:prSet/>
      <dgm:spPr/>
      <dgm:t>
        <a:bodyPr/>
        <a:lstStyle/>
        <a:p>
          <a:endParaRPr lang="en-US"/>
        </a:p>
      </dgm:t>
    </dgm:pt>
    <dgm:pt modelId="{A27F13BD-3A47-429B-9BEF-EEE9CEB6B95C}">
      <dgm:prSet custT="1"/>
      <dgm:spPr/>
      <dgm:t>
        <a:bodyPr/>
        <a:lstStyle/>
        <a:p>
          <a:r>
            <a:rPr lang="en-US" sz="2800" dirty="0"/>
            <a:t>Existing templates can be copied to other grade levels, and many templates for the same grade level can be created before finalizing</a:t>
          </a:r>
        </a:p>
      </dgm:t>
    </dgm:pt>
    <dgm:pt modelId="{682F0BF5-C1EC-4015-A946-14D08C9444F1}" type="parTrans" cxnId="{28B59FAF-9C41-48C1-9DAC-F1AC8CF2CBD4}">
      <dgm:prSet/>
      <dgm:spPr/>
      <dgm:t>
        <a:bodyPr/>
        <a:lstStyle/>
        <a:p>
          <a:endParaRPr lang="en-US"/>
        </a:p>
      </dgm:t>
    </dgm:pt>
    <dgm:pt modelId="{3961BBC6-46EA-46CB-96A7-D200964EF3F8}" type="sibTrans" cxnId="{28B59FAF-9C41-48C1-9DAC-F1AC8CF2CBD4}">
      <dgm:prSet/>
      <dgm:spPr/>
      <dgm:t>
        <a:bodyPr/>
        <a:lstStyle/>
        <a:p>
          <a:endParaRPr lang="en-US"/>
        </a:p>
      </dgm:t>
    </dgm:pt>
    <dgm:pt modelId="{393F9490-9950-4C70-A54B-4737EBC4B0C4}" type="pres">
      <dgm:prSet presAssocID="{B6DF79A4-9A71-4E81-AA66-EDAA42112F43}" presName="linear" presStyleCnt="0">
        <dgm:presLayoutVars>
          <dgm:animLvl val="lvl"/>
          <dgm:resizeHandles val="exact"/>
        </dgm:presLayoutVars>
      </dgm:prSet>
      <dgm:spPr/>
    </dgm:pt>
    <dgm:pt modelId="{188387BF-8E1A-4C3C-AA97-ABF200BDAE85}" type="pres">
      <dgm:prSet presAssocID="{1500CFF2-5B3C-4867-B613-9F2942390150}" presName="parentText" presStyleLbl="node1" presStyleIdx="0" presStyleCnt="3" custScaleY="73156" custLinFactNeighborX="-574" custLinFactNeighborY="-60303">
        <dgm:presLayoutVars>
          <dgm:chMax val="0"/>
          <dgm:bulletEnabled val="1"/>
        </dgm:presLayoutVars>
      </dgm:prSet>
      <dgm:spPr/>
    </dgm:pt>
    <dgm:pt modelId="{12B7F26B-F520-4F66-96F9-6536B114CEDF}" type="pres">
      <dgm:prSet presAssocID="{0B4CE96D-9494-494E-83EB-0D2A8CFFCBDE}" presName="spacer" presStyleCnt="0"/>
      <dgm:spPr/>
    </dgm:pt>
    <dgm:pt modelId="{04A7C023-5317-49EB-B8AE-9D8B74635A56}" type="pres">
      <dgm:prSet presAssocID="{9E83A8C3-6DF8-4D01-9BF8-89911EE3CAF5}" presName="parentText" presStyleLbl="node1" presStyleIdx="1" presStyleCnt="3" custScaleY="84090" custLinFactNeighborX="-12" custLinFactNeighborY="2903">
        <dgm:presLayoutVars>
          <dgm:chMax val="0"/>
          <dgm:bulletEnabled val="1"/>
        </dgm:presLayoutVars>
      </dgm:prSet>
      <dgm:spPr/>
    </dgm:pt>
    <dgm:pt modelId="{2B2B105B-EB1F-4008-B5A1-2B5CEE3B423A}" type="pres">
      <dgm:prSet presAssocID="{53BEB5FA-A610-4250-BC98-849B3C7130C3}" presName="spacer" presStyleCnt="0"/>
      <dgm:spPr/>
    </dgm:pt>
    <dgm:pt modelId="{F3D27464-9835-4C31-A117-042E99EEF8D1}" type="pres">
      <dgm:prSet presAssocID="{A27F13BD-3A47-429B-9BEF-EEE9CEB6B95C}" presName="parentText" presStyleLbl="node1" presStyleIdx="2" presStyleCnt="3" custScaleY="101171" custLinFactY="5819" custLinFactNeighborX="-12" custLinFactNeighborY="100000">
        <dgm:presLayoutVars>
          <dgm:chMax val="0"/>
          <dgm:bulletEnabled val="1"/>
        </dgm:presLayoutVars>
      </dgm:prSet>
      <dgm:spPr/>
    </dgm:pt>
  </dgm:ptLst>
  <dgm:cxnLst>
    <dgm:cxn modelId="{A1C5EB5C-947D-40F3-80D3-EEC378BA7B31}" type="presOf" srcId="{B6DF79A4-9A71-4E81-AA66-EDAA42112F43}" destId="{393F9490-9950-4C70-A54B-4737EBC4B0C4}" srcOrd="0" destOrd="0" presId="urn:microsoft.com/office/officeart/2005/8/layout/vList2"/>
    <dgm:cxn modelId="{89C4405D-9496-4271-A75E-D833F3FF1344}" type="presOf" srcId="{A27F13BD-3A47-429B-9BEF-EEE9CEB6B95C}" destId="{F3D27464-9835-4C31-A117-042E99EEF8D1}" srcOrd="0" destOrd="0" presId="urn:microsoft.com/office/officeart/2005/8/layout/vList2"/>
    <dgm:cxn modelId="{E2ABBFA0-61B0-4D61-89DD-D1225C157FAD}" type="presOf" srcId="{9E83A8C3-6DF8-4D01-9BF8-89911EE3CAF5}" destId="{04A7C023-5317-49EB-B8AE-9D8B74635A56}" srcOrd="0" destOrd="0" presId="urn:microsoft.com/office/officeart/2005/8/layout/vList2"/>
    <dgm:cxn modelId="{28B59FAF-9C41-48C1-9DAC-F1AC8CF2CBD4}" srcId="{B6DF79A4-9A71-4E81-AA66-EDAA42112F43}" destId="{A27F13BD-3A47-429B-9BEF-EEE9CEB6B95C}" srcOrd="2" destOrd="0" parTransId="{682F0BF5-C1EC-4015-A946-14D08C9444F1}" sibTransId="{3961BBC6-46EA-46CB-96A7-D200964EF3F8}"/>
    <dgm:cxn modelId="{CBC5F3B5-6FCF-4599-817E-FBE84C774A81}" type="presOf" srcId="{1500CFF2-5B3C-4867-B613-9F2942390150}" destId="{188387BF-8E1A-4C3C-AA97-ABF200BDAE85}" srcOrd="0" destOrd="0" presId="urn:microsoft.com/office/officeart/2005/8/layout/vList2"/>
    <dgm:cxn modelId="{5B9B82C0-1CC5-476B-81B5-0B4CE1253E2A}" srcId="{B6DF79A4-9A71-4E81-AA66-EDAA42112F43}" destId="{9E83A8C3-6DF8-4D01-9BF8-89911EE3CAF5}" srcOrd="1" destOrd="0" parTransId="{BD15DDB9-03E2-4912-B2B3-698D24F2DDD0}" sibTransId="{53BEB5FA-A610-4250-BC98-849B3C7130C3}"/>
    <dgm:cxn modelId="{B7118EEC-5294-4DE9-8022-51101E6E298B}" srcId="{B6DF79A4-9A71-4E81-AA66-EDAA42112F43}" destId="{1500CFF2-5B3C-4867-B613-9F2942390150}" srcOrd="0" destOrd="0" parTransId="{F123CD2E-800C-4ADE-BCBD-4BE37F4B496D}" sibTransId="{0B4CE96D-9494-494E-83EB-0D2A8CFFCBDE}"/>
    <dgm:cxn modelId="{D582B159-6A06-4616-AA61-31E1C72E1876}" type="presParOf" srcId="{393F9490-9950-4C70-A54B-4737EBC4B0C4}" destId="{188387BF-8E1A-4C3C-AA97-ABF200BDAE85}" srcOrd="0" destOrd="0" presId="urn:microsoft.com/office/officeart/2005/8/layout/vList2"/>
    <dgm:cxn modelId="{C6BB3BEF-25EB-4657-8F99-3B5C87135398}" type="presParOf" srcId="{393F9490-9950-4C70-A54B-4737EBC4B0C4}" destId="{12B7F26B-F520-4F66-96F9-6536B114CEDF}" srcOrd="1" destOrd="0" presId="urn:microsoft.com/office/officeart/2005/8/layout/vList2"/>
    <dgm:cxn modelId="{893B931C-DC77-4D48-84E0-577C8CBABDAF}" type="presParOf" srcId="{393F9490-9950-4C70-A54B-4737EBC4B0C4}" destId="{04A7C023-5317-49EB-B8AE-9D8B74635A56}" srcOrd="2" destOrd="0" presId="urn:microsoft.com/office/officeart/2005/8/layout/vList2"/>
    <dgm:cxn modelId="{532ECBE0-3075-4BEA-B1CD-2C5836CEC3BA}" type="presParOf" srcId="{393F9490-9950-4C70-A54B-4737EBC4B0C4}" destId="{2B2B105B-EB1F-4008-B5A1-2B5CEE3B423A}" srcOrd="3" destOrd="0" presId="urn:microsoft.com/office/officeart/2005/8/layout/vList2"/>
    <dgm:cxn modelId="{83E057F2-C831-4EC7-B8C6-44619E961564}" type="presParOf" srcId="{393F9490-9950-4C70-A54B-4737EBC4B0C4}" destId="{F3D27464-9835-4C31-A117-042E99EEF8D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87BF-8E1A-4C3C-AA97-ABF200BDAE85}">
      <dsp:nvSpPr>
        <dsp:cNvPr id="0" name=""/>
        <dsp:cNvSpPr/>
      </dsp:nvSpPr>
      <dsp:spPr>
        <a:xfrm>
          <a:off x="0" y="46093"/>
          <a:ext cx="7800298" cy="1425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 this a new SBG report card or is it an existing SBG report being modified?</a:t>
          </a:r>
        </a:p>
      </dsp:txBody>
      <dsp:txXfrm>
        <a:off x="69584" y="115677"/>
        <a:ext cx="7661130" cy="1286264"/>
      </dsp:txXfrm>
    </dsp:sp>
    <dsp:sp modelId="{04A7C023-5317-49EB-B8AE-9D8B74635A56}">
      <dsp:nvSpPr>
        <dsp:cNvPr id="0" name=""/>
        <dsp:cNvSpPr/>
      </dsp:nvSpPr>
      <dsp:spPr>
        <a:xfrm>
          <a:off x="0" y="1611328"/>
          <a:ext cx="7800298" cy="1128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SBG Standards (Common Core, CA, Local) need to be identified for each grade level </a:t>
          </a:r>
        </a:p>
      </dsp:txBody>
      <dsp:txXfrm>
        <a:off x="55099" y="1666427"/>
        <a:ext cx="7690100" cy="1018517"/>
      </dsp:txXfrm>
    </dsp:sp>
    <dsp:sp modelId="{F3D27464-9835-4C31-A117-042E99EEF8D1}">
      <dsp:nvSpPr>
        <dsp:cNvPr id="0" name=""/>
        <dsp:cNvSpPr/>
      </dsp:nvSpPr>
      <dsp:spPr>
        <a:xfrm>
          <a:off x="0" y="3023712"/>
          <a:ext cx="7800298" cy="1231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Standards Based Options need to be selected prior to creating a Template</a:t>
          </a:r>
        </a:p>
      </dsp:txBody>
      <dsp:txXfrm>
        <a:off x="60095" y="3083807"/>
        <a:ext cx="7680108" cy="1110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387BF-8E1A-4C3C-AA97-ABF200BDAE85}">
      <dsp:nvSpPr>
        <dsp:cNvPr id="0" name=""/>
        <dsp:cNvSpPr/>
      </dsp:nvSpPr>
      <dsp:spPr>
        <a:xfrm>
          <a:off x="0" y="0"/>
          <a:ext cx="7800298" cy="11503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Current SBG report cards can be imported into Templates</a:t>
          </a:r>
        </a:p>
      </dsp:txBody>
      <dsp:txXfrm>
        <a:off x="56156" y="56156"/>
        <a:ext cx="7687986" cy="1038051"/>
      </dsp:txXfrm>
    </dsp:sp>
    <dsp:sp modelId="{04A7C023-5317-49EB-B8AE-9D8B74635A56}">
      <dsp:nvSpPr>
        <dsp:cNvPr id="0" name=""/>
        <dsp:cNvSpPr/>
      </dsp:nvSpPr>
      <dsp:spPr>
        <a:xfrm>
          <a:off x="0" y="1362715"/>
          <a:ext cx="7800298" cy="1322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Designing the template can be on-going before actual setup is finalized</a:t>
          </a:r>
        </a:p>
      </dsp:txBody>
      <dsp:txXfrm>
        <a:off x="64549" y="1427264"/>
        <a:ext cx="7671200" cy="1193200"/>
      </dsp:txXfrm>
    </dsp:sp>
    <dsp:sp modelId="{F3D27464-9835-4C31-A117-042E99EEF8D1}">
      <dsp:nvSpPr>
        <dsp:cNvPr id="0" name=""/>
        <dsp:cNvSpPr/>
      </dsp:nvSpPr>
      <dsp:spPr>
        <a:xfrm>
          <a:off x="0" y="2886664"/>
          <a:ext cx="7800298" cy="1590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Existing templates can be copied to other grade levels, and many templates for the same grade level can be created before finalizing</a:t>
          </a:r>
        </a:p>
      </dsp:txBody>
      <dsp:txXfrm>
        <a:off x="77661" y="2964325"/>
        <a:ext cx="7644976" cy="1435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9AF1C-BCB8-4D7A-A0AF-E3C3F858BA7E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C35B-F643-49E2-89D5-360256F0B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393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0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8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4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4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68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35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1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93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40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8C35B-F643-49E2-89D5-360256F0B2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1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6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0630-22B0-29BB-6582-8CC78A18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EBFFE-6BAA-B945-F02E-6A75B8F30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43D6E-A881-3B8E-FED3-B1F963B25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eries.com/event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urvey.alchemer.com/s3/6899809/Good-Morning-Aeries-Surve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1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8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microsoft.com/office/2007/relationships/diagramDrawing" Target="../diagrams/drawing2.xml"/><Relationship Id="rId5" Type="http://schemas.openxmlformats.org/officeDocument/2006/relationships/image" Target="../media/image20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9.sv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aeries.com/support/solutions/articles/14000082140-standard-based-report-card-templates-overview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support.aeries.com/support/solutions/articles/14000082134-standards" TargetMode="External"/><Relationship Id="rId12" Type="http://schemas.openxmlformats.org/officeDocument/2006/relationships/hyperlink" Target="https://support.aeries.com/support/solutions/articles/14000082218-standards-based-report-card-templates-push-to-s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hyperlink" Target="https://support.aeries.com/support/solutions/articles/14000082215-standard-based-report-card-templates-saving-and-opening-a-template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s://support.aeries.com/support/solutions/articles/14000082145-standard-based-report-card-templates-building-a-template" TargetMode="External"/><Relationship Id="rId4" Type="http://schemas.openxmlformats.org/officeDocument/2006/relationships/image" Target="../media/image19.svg"/><Relationship Id="rId9" Type="http://schemas.openxmlformats.org/officeDocument/2006/relationships/hyperlink" Target="https://support.aeries.com/support/solutions/articles/14000082141-standard-based-report-card-templates-creating-a-new-templ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754C8-AC0A-C20F-DAB0-88F31363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4978829" y="2756503"/>
            <a:ext cx="7455379" cy="4050698"/>
          </a:xfrm>
          <a:prstGeom prst="rect">
            <a:avLst/>
          </a:prstGeom>
        </p:spPr>
      </p:pic>
      <p:sp>
        <p:nvSpPr>
          <p:cNvPr id="8" name="Object5">
            <a:extLst>
              <a:ext uri="{FF2B5EF4-FFF2-40B4-BE49-F238E27FC236}">
                <a16:creationId xmlns:a16="http://schemas.microsoft.com/office/drawing/2014/main" id="{4BA487FA-1121-44A4-2AC1-60C44105A1EF}"/>
              </a:ext>
            </a:extLst>
          </p:cNvPr>
          <p:cNvSpPr/>
          <p:nvPr/>
        </p:nvSpPr>
        <p:spPr>
          <a:xfrm>
            <a:off x="653871" y="1446336"/>
            <a:ext cx="991552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Good morning, Aeries!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sp>
        <p:nvSpPr>
          <p:cNvPr id="9" name="Object6">
            <a:extLst>
              <a:ext uri="{FF2B5EF4-FFF2-40B4-BE49-F238E27FC236}">
                <a16:creationId xmlns:a16="http://schemas.microsoft.com/office/drawing/2014/main" id="{93FB1506-9394-75DF-A306-B9E1F5689770}"/>
              </a:ext>
            </a:extLst>
          </p:cNvPr>
          <p:cNvSpPr/>
          <p:nvPr/>
        </p:nvSpPr>
        <p:spPr>
          <a:xfrm>
            <a:off x="755470" y="2280540"/>
            <a:ext cx="10325904" cy="11920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133"/>
              </a:lnSpc>
            </a:pPr>
            <a:r>
              <a:rPr lang="en-US" sz="3600" b="1" dirty="0">
                <a:solidFill>
                  <a:srgbClr val="345BA9"/>
                </a:solidFill>
                <a:latin typeface="Nunito Sans"/>
              </a:rPr>
              <a:t>Standards Based Grade Report Card Templates</a:t>
            </a:r>
          </a:p>
        </p:txBody>
      </p:sp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D04EF11-CC4C-C8E5-1EFD-6B9F5909E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034682"/>
            <a:ext cx="831406" cy="2823317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06719435-B5E6-5FC3-901C-941590867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95602" y="1"/>
            <a:ext cx="1496398" cy="1208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E4BBC2-1BE5-A08C-485B-EB39EDB78A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1152" y="3051818"/>
            <a:ext cx="1091407" cy="5457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5B5B6-93C6-00BC-DA80-24AC5F7BD5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8493" y="2163222"/>
            <a:ext cx="126206" cy="1249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EAE7E-A42B-D34B-F0D5-FE8EE5729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2708" y="222608"/>
            <a:ext cx="751166" cy="5457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02319-C501-43D3-F6CA-7337E814E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4493" y="6221395"/>
            <a:ext cx="2253870" cy="59955"/>
          </a:xfrm>
          <a:prstGeom prst="rect">
            <a:avLst/>
          </a:prstGeom>
        </p:spPr>
      </p:pic>
      <p:pic>
        <p:nvPicPr>
          <p:cNvPr id="30" name="Object 3" descr="preencoded.png">
            <a:extLst>
              <a:ext uri="{FF2B5EF4-FFF2-40B4-BE49-F238E27FC236}">
                <a16:creationId xmlns:a16="http://schemas.microsoft.com/office/drawing/2014/main" id="{341E9ABA-96F2-3B2D-AC51-309DEDD36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55470" y="5943600"/>
            <a:ext cx="625807" cy="615547"/>
          </a:xfrm>
          <a:prstGeom prst="rect">
            <a:avLst/>
          </a:prstGeom>
        </p:spPr>
      </p:pic>
      <p:sp>
        <p:nvSpPr>
          <p:cNvPr id="14" name="Object6">
            <a:extLst>
              <a:ext uri="{FF2B5EF4-FFF2-40B4-BE49-F238E27FC236}">
                <a16:creationId xmlns:a16="http://schemas.microsoft.com/office/drawing/2014/main" id="{C18BF8C9-0664-C455-2774-4ABA20F56D6B}"/>
              </a:ext>
            </a:extLst>
          </p:cNvPr>
          <p:cNvSpPr/>
          <p:nvPr/>
        </p:nvSpPr>
        <p:spPr>
          <a:xfrm>
            <a:off x="1110626" y="3157611"/>
            <a:ext cx="6795941" cy="70697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457200" indent="-457200" defTabSz="609630">
              <a:lnSpc>
                <a:spcPts val="3133"/>
              </a:lnSpc>
              <a:buFontTx/>
              <a:buChar char="-"/>
            </a:pPr>
            <a:endParaRPr lang="en-US" sz="3200" b="1" dirty="0">
              <a:solidFill>
                <a:srgbClr val="345BA9"/>
              </a:solidFill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5697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3" y="1128568"/>
            <a:ext cx="3902532" cy="4047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After opening a template, begin selecting the main Standard. 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Left arrow adds all sub-standards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Right arrow drills down to each sub-standard</a:t>
            </a: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F4604-CCF0-7FCC-33B4-78B22DEE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783" y="445786"/>
            <a:ext cx="6286945" cy="2153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DBBAA-408E-2787-79F9-52B8EBD1D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694" y="3670997"/>
            <a:ext cx="6670735" cy="2007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35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3" y="2140939"/>
            <a:ext cx="3902532" cy="4047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After adding your standards, begin “designing” by  highlighting each Standard to either “drag &amp; drop” in another location, or highlighting and using rt click to open format options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48280-6679-40ED-22A7-81055A26E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668" y="947055"/>
            <a:ext cx="6428797" cy="346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82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3" y="2140939"/>
            <a:ext cx="3902532" cy="4047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Save your template and use Print Preview, including Standard ID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This begins the work of finalizing the template before Pushing it to SBE 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66BE2-E7EE-2FF6-B6ED-9D7262BB6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49"/>
          <a:stretch/>
        </p:blipFill>
        <p:spPr>
          <a:xfrm>
            <a:off x="6095999" y="3552769"/>
            <a:ext cx="5199565" cy="28085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BB412-A30E-5302-508C-9C9F7EDA8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460"/>
          <a:stretch/>
        </p:blipFill>
        <p:spPr>
          <a:xfrm>
            <a:off x="4227339" y="342898"/>
            <a:ext cx="5148277" cy="28085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A9393-E4F6-2A03-D285-FCC6ED9445CB}"/>
              </a:ext>
            </a:extLst>
          </p:cNvPr>
          <p:cNvSpPr txBox="1"/>
          <p:nvPr/>
        </p:nvSpPr>
        <p:spPr>
          <a:xfrm>
            <a:off x="9715500" y="653143"/>
            <a:ext cx="2188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Add a Title in the Name field – will help you identify which to keep</a:t>
            </a:r>
          </a:p>
        </p:txBody>
      </p:sp>
    </p:spTree>
    <p:extLst>
      <p:ext uri="{BB962C8B-B14F-4D97-AF65-F5344CB8AC3E}">
        <p14:creationId xmlns:p14="http://schemas.microsoft.com/office/powerpoint/2010/main" val="20716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60" y="1715447"/>
            <a:ext cx="3647154" cy="40149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The </a:t>
            </a:r>
            <a:r>
              <a:rPr lang="en-US" sz="4400" b="1" dirty="0">
                <a:solidFill>
                  <a:srgbClr val="FF0000"/>
                </a:solidFill>
              </a:rPr>
              <a:t>3</a:t>
            </a:r>
            <a:r>
              <a:rPr lang="en-US" sz="4400" b="1" baseline="30000" dirty="0">
                <a:solidFill>
                  <a:srgbClr val="FF0000"/>
                </a:solidFill>
              </a:rPr>
              <a:t>rd</a:t>
            </a:r>
            <a:r>
              <a:rPr lang="en-US" sz="4400" b="1" dirty="0">
                <a:solidFill>
                  <a:srgbClr val="FF0000"/>
                </a:solidFill>
              </a:rPr>
              <a:t> way </a:t>
            </a:r>
            <a:r>
              <a:rPr lang="en-US" sz="4400" b="1" dirty="0">
                <a:solidFill>
                  <a:srgbClr val="FFFFFF"/>
                </a:solidFill>
              </a:rPr>
              <a:t>to create a template….Copy one template and re-assign the grade level or name to create a new template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31D3A-9436-7897-F213-55F05D59C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339" y="927828"/>
            <a:ext cx="7425750" cy="27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1" y="1944048"/>
            <a:ext cx="3902532" cy="404759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</a:rPr>
              <a:t>When the template is finalized, push it to the SBE table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In the Standards Based Setup (SBE) page, you can print out a blank report card</a:t>
            </a: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000" b="1" i="1" u="sng" dirty="0">
                <a:solidFill>
                  <a:srgbClr val="FFFF00"/>
                </a:solidFill>
                <a:latin typeface="+mn-lt"/>
              </a:rPr>
              <a:t>NO Changes to SBG report cards after grading begins!!</a:t>
            </a:r>
            <a:br>
              <a:rPr lang="en-US" sz="4000" b="1" i="1" u="sng" dirty="0">
                <a:solidFill>
                  <a:srgbClr val="FF0000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br>
              <a:rPr lang="en-US" sz="44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F67AB-2AE5-FB7C-0BB0-3BB9031AA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880" y="141350"/>
            <a:ext cx="4115374" cy="236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13272-9A22-C5D6-47BB-74F41E5A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084" y="2468534"/>
            <a:ext cx="4680128" cy="4248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0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462251" y="384537"/>
            <a:ext cx="10053349" cy="442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r>
              <a:rPr lang="en-US" sz="66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Thanks for Joining Us!</a:t>
            </a:r>
          </a:p>
          <a:p>
            <a:pPr algn="ctr" defTabSz="609630">
              <a:lnSpc>
                <a:spcPts val="5534"/>
              </a:lnSpc>
            </a:pPr>
            <a:endParaRPr lang="en-US" sz="6600" dirty="0">
              <a:solidFill>
                <a:srgbClr val="345BA9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5534"/>
              </a:lnSpc>
            </a:pPr>
            <a:endParaRPr lang="en-US" sz="5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3BD48-FBE4-542B-09E1-84060D155E10}"/>
              </a:ext>
            </a:extLst>
          </p:cNvPr>
          <p:cNvSpPr txBox="1"/>
          <p:nvPr/>
        </p:nvSpPr>
        <p:spPr>
          <a:xfrm>
            <a:off x="48017" y="1064122"/>
            <a:ext cx="10202305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Watch for future GMAs </a:t>
            </a:r>
            <a:r>
              <a:rPr lang="en-US" sz="2800" dirty="0"/>
              <a:t>(9am PST/11am CST)</a:t>
            </a:r>
          </a:p>
          <a:p>
            <a:r>
              <a:rPr lang="en-US" sz="2800" b="1" dirty="0">
                <a:hlinkClick r:id="rId8"/>
              </a:rPr>
              <a:t>https://www.aeries.com/events/</a:t>
            </a:r>
            <a:endParaRPr lang="en-US" sz="2800" dirty="0"/>
          </a:p>
          <a:p>
            <a:pPr lvl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b="1" i="0" dirty="0">
                <a:effectLst/>
              </a:rPr>
              <a:t>CALPADS EOY - Dual Enrollment Students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5/31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Calpads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EOY/Where Does Data Go?, 6/1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Transcripts - Mass Update Grad Status </a:t>
            </a:r>
          </a:p>
          <a:p>
            <a:pPr lvl="1">
              <a:defRPr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	&amp; Print to Colleges, 6/6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uLnTx/>
              <a:uFillTx/>
              <a:latin typeface="-apple-system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End of Year Wrap Up/Queries, 6/8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172B4D"/>
              </a:solidFill>
              <a:uLnTx/>
              <a:uFillTx/>
              <a:latin typeface="-apple-system"/>
              <a:ea typeface="+mn-ea"/>
              <a:cs typeface="+mn-cs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b="1" i="0" dirty="0">
                <a:solidFill>
                  <a:srgbClr val="172B4D"/>
                </a:solidFill>
                <a:effectLst/>
                <a:latin typeface="-apple-system"/>
              </a:rPr>
              <a:t>New Year Rollover - Non-Hosted, 6/13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36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600" b="1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043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462251" y="384537"/>
            <a:ext cx="10053349" cy="4421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 defTabSz="609630">
              <a:lnSpc>
                <a:spcPts val="5534"/>
              </a:lnSpc>
            </a:pPr>
            <a:endParaRPr lang="en-US" sz="6600" dirty="0">
              <a:solidFill>
                <a:srgbClr val="345BA9"/>
              </a:solidFill>
              <a:latin typeface="AeriesSansBold" pitchFamily="50" charset="0"/>
              <a:ea typeface="Aeries Sans" pitchFamily="34" charset="-122"/>
              <a:cs typeface="Aeries Sans" pitchFamily="34" charset="-120"/>
            </a:endParaRPr>
          </a:p>
          <a:p>
            <a:pPr defTabSz="609630">
              <a:lnSpc>
                <a:spcPts val="5534"/>
              </a:lnSpc>
            </a:pPr>
            <a:r>
              <a:rPr lang="en-US" sz="5400" dirty="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 We Value Your Feedback…</a:t>
            </a:r>
            <a:endParaRPr lang="en-US" sz="5400" dirty="0">
              <a:solidFill>
                <a:srgbClr val="345BA9"/>
              </a:solidFill>
              <a:latin typeface="AeriesSansBold" pitchFamily="50" charset="0"/>
            </a:endParaRPr>
          </a:p>
        </p:txBody>
      </p: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3BD48-FBE4-542B-09E1-84060D155E10}"/>
              </a:ext>
            </a:extLst>
          </p:cNvPr>
          <p:cNvSpPr txBox="1"/>
          <p:nvPr/>
        </p:nvSpPr>
        <p:spPr>
          <a:xfrm>
            <a:off x="196169" y="1981324"/>
            <a:ext cx="67480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Please take a few minutes to complete our survey; let us know how we can better serve you in the future. Have a great rest of your day!</a:t>
            </a:r>
          </a:p>
          <a:p>
            <a:endParaRPr lang="en-US" sz="3600" dirty="0"/>
          </a:p>
          <a:p>
            <a:pPr algn="ctr"/>
            <a:r>
              <a:rPr lang="en-US" sz="3600" dirty="0">
                <a:hlinkClick r:id="rId8"/>
              </a:rPr>
              <a:t>Good-Morning-Aeries-Survey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93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5">
            <a:extLst>
              <a:ext uri="{FF2B5EF4-FFF2-40B4-BE49-F238E27FC236}">
                <a16:creationId xmlns:a16="http://schemas.microsoft.com/office/drawing/2014/main" id="{0BE7782E-38C9-4078-A793-207674C9B79D}"/>
              </a:ext>
            </a:extLst>
          </p:cNvPr>
          <p:cNvSpPr/>
          <p:nvPr/>
        </p:nvSpPr>
        <p:spPr>
          <a:xfrm>
            <a:off x="1252235" y="1315236"/>
            <a:ext cx="7101189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5534"/>
              </a:lnSpc>
            </a:pPr>
            <a:r>
              <a:rPr lang="en-US" sz="7200">
                <a:solidFill>
                  <a:srgbClr val="345BA9"/>
                </a:solidFill>
                <a:latin typeface="AeriesSansBold" pitchFamily="50" charset="0"/>
                <a:ea typeface="Aeries Sans" pitchFamily="34" charset="-122"/>
                <a:cs typeface="Aeries Sans" pitchFamily="34" charset="-120"/>
              </a:rPr>
              <a:t>Speaking today:</a:t>
            </a:r>
            <a:endParaRPr lang="en-US" sz="7200">
              <a:solidFill>
                <a:srgbClr val="345BA9"/>
              </a:solidFill>
              <a:latin typeface="AeriesSansBold" pitchFamily="50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75D138-AEC9-2C73-1FCC-3D630495C412}"/>
              </a:ext>
            </a:extLst>
          </p:cNvPr>
          <p:cNvGrpSpPr/>
          <p:nvPr/>
        </p:nvGrpSpPr>
        <p:grpSpPr>
          <a:xfrm>
            <a:off x="571219" y="2233267"/>
            <a:ext cx="6471612" cy="1058249"/>
            <a:chOff x="1806575" y="3878262"/>
            <a:chExt cx="5616575" cy="866775"/>
          </a:xfrm>
        </p:grpSpPr>
        <p:sp>
          <p:nvSpPr>
            <p:cNvPr id="9" name="Object8"/>
            <p:cNvSpPr/>
            <p:nvPr/>
          </p:nvSpPr>
          <p:spPr>
            <a:xfrm>
              <a:off x="2876550" y="3898900"/>
              <a:ext cx="4546600" cy="355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/>
              <a:endParaRPr lang="en-US" sz="2000" b="1" dirty="0">
                <a:solidFill>
                  <a:srgbClr val="0F346F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endParaRPr>
            </a:p>
            <a:p>
              <a:pPr defTabSz="609630"/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Presenter - Arlene Suval |  Aeries Trainer</a:t>
              </a:r>
            </a:p>
            <a:p>
              <a:pPr defTabSz="609630"/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	</a:t>
              </a:r>
              <a:r>
                <a:rPr lang="en-US" sz="2000" b="1">
                  <a:solidFill>
                    <a:srgbClr val="0F346F"/>
                  </a:solidFill>
                  <a:latin typeface="Nunito Sans" pitchFamily="34" charset="0"/>
                </a:rPr>
                <a:t>	   arlene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@aeries.com</a:t>
              </a:r>
              <a:endParaRPr lang="en-US" sz="2000" b="1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66200-2C13-FA43-A6E0-513B8B882C3A}"/>
                </a:ext>
              </a:extLst>
            </p:cNvPr>
            <p:cNvSpPr/>
            <p:nvPr/>
          </p:nvSpPr>
          <p:spPr>
            <a:xfrm>
              <a:off x="1806575" y="3878262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71EA77-E618-C814-1420-FAD3CA0F065E}"/>
              </a:ext>
            </a:extLst>
          </p:cNvPr>
          <p:cNvGrpSpPr/>
          <p:nvPr/>
        </p:nvGrpSpPr>
        <p:grpSpPr>
          <a:xfrm>
            <a:off x="626117" y="3681286"/>
            <a:ext cx="6769360" cy="866775"/>
            <a:chOff x="1828799" y="5118893"/>
            <a:chExt cx="5889200" cy="866775"/>
          </a:xfrm>
        </p:grpSpPr>
        <p:sp>
          <p:nvSpPr>
            <p:cNvPr id="11" name="Object10"/>
            <p:cNvSpPr/>
            <p:nvPr/>
          </p:nvSpPr>
          <p:spPr>
            <a:xfrm>
              <a:off x="2680304" y="5118893"/>
              <a:ext cx="5037695" cy="81221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  <a:ea typeface="Nunito Sans" pitchFamily="34" charset="-122"/>
                  <a:cs typeface="Nunito Sans" pitchFamily="34" charset="-120"/>
                </a:rPr>
                <a:t>Moderator – </a:t>
              </a:r>
              <a:r>
                <a:rPr lang="en-US" sz="2000" b="1" dirty="0" err="1">
                  <a:solidFill>
                    <a:srgbClr val="0F346F"/>
                  </a:solidFill>
                  <a:latin typeface="Nunito Sans" pitchFamily="34" charset="0"/>
                </a:rPr>
                <a:t>Leeni</a:t>
              </a: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 Mitchell | Aeries Trainer</a:t>
              </a:r>
            </a:p>
            <a:p>
              <a:pPr defTabSz="609630">
                <a:lnSpc>
                  <a:spcPts val="2067"/>
                </a:lnSpc>
              </a:pPr>
              <a:r>
                <a:rPr lang="en-US" sz="2000" b="1" dirty="0">
                  <a:solidFill>
                    <a:srgbClr val="0F346F"/>
                  </a:solidFill>
                  <a:latin typeface="Nunito Sans" pitchFamily="34" charset="0"/>
                </a:rPr>
                <a:t>		</a:t>
              </a:r>
              <a:endParaRPr lang="en-US" sz="2000" b="1" dirty="0">
                <a:solidFill>
                  <a:srgbClr val="0F346F"/>
                </a:solidFill>
                <a:latin typeface="Calibri" panose="020F0502020204030204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64E05D-685B-B9F0-45AB-4F9B1F261056}"/>
                </a:ext>
              </a:extLst>
            </p:cNvPr>
            <p:cNvSpPr/>
            <p:nvPr/>
          </p:nvSpPr>
          <p:spPr>
            <a:xfrm>
              <a:off x="1828799" y="5118893"/>
              <a:ext cx="851505" cy="8667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Object 2" descr="preencoded.png">
            <a:extLst>
              <a:ext uri="{FF2B5EF4-FFF2-40B4-BE49-F238E27FC236}">
                <a16:creationId xmlns:a16="http://schemas.microsoft.com/office/drawing/2014/main" id="{EC55C1B8-9CEB-AC65-2EDF-19BBC37CD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>
            <a:off x="0" y="-9431"/>
            <a:ext cx="1252235" cy="4140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A4FE4A1-21F5-F2C8-22CA-9768309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42831" y="2545868"/>
            <a:ext cx="4953000" cy="4118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D7C13-3FC8-5FCB-C220-1A01A35DF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042" y="6215108"/>
            <a:ext cx="126206" cy="124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ABEB4-1652-264A-1A74-3F65999898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622" y="467157"/>
            <a:ext cx="126206" cy="12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C1F952-A26D-0599-3A66-3CD6F955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942" y="6075237"/>
            <a:ext cx="1091407" cy="5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3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/>
          <p:nvPr/>
        </p:nvSpPr>
        <p:spPr>
          <a:xfrm>
            <a:off x="-287060" y="1245495"/>
            <a:ext cx="12407900" cy="6794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eriesSansBold"/>
                <a:ea typeface="+mn-ea"/>
                <a:cs typeface="+mn-cs"/>
              </a:rPr>
              <a:t>Good morning, Aeries!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8142E-AA45-E202-B698-1CF54F4B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9335">
            <a:off x="-1493838" y="954573"/>
            <a:ext cx="2771775" cy="283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AC2D7-912A-2182-D554-D95A240A8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825" y="4089987"/>
            <a:ext cx="1563437" cy="23045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C0524-8DC7-AC38-7C90-71996754C1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9077325" y="360840"/>
            <a:ext cx="1564105" cy="1564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B0F103-02B0-C653-8F90-941C13578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263" y="5089525"/>
            <a:ext cx="721689" cy="7900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FFAC1-52FE-A044-2006-1EFF3C1A85C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 rot="10800000">
            <a:off x="5846684" y="6243765"/>
            <a:ext cx="1817847" cy="65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A3E86-4495-D8F8-26D1-946087D44777}"/>
              </a:ext>
            </a:extLst>
          </p:cNvPr>
          <p:cNvSpPr txBox="1"/>
          <p:nvPr/>
        </p:nvSpPr>
        <p:spPr>
          <a:xfrm>
            <a:off x="2216621" y="2072173"/>
            <a:ext cx="8424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&amp; sweet… only 30-40 minutes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&amp; Tell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Casual Setting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for Q&amp;A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Point and Recordings Posted to Aeries Support Home Page</a:t>
            </a:r>
          </a:p>
        </p:txBody>
      </p:sp>
    </p:spTree>
    <p:extLst>
      <p:ext uri="{BB962C8B-B14F-4D97-AF65-F5344CB8AC3E}">
        <p14:creationId xmlns:p14="http://schemas.microsoft.com/office/powerpoint/2010/main" val="26697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053226" y="4684295"/>
            <a:ext cx="7372350" cy="16726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94261"/>
              </p:ext>
            </p:extLst>
          </p:nvPr>
        </p:nvGraphicFramePr>
        <p:xfrm>
          <a:off x="3893457" y="189004"/>
          <a:ext cx="7800298" cy="447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Need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6A4C80-3FCD-9850-FE71-A84DF07B5BC2}"/>
              </a:ext>
            </a:extLst>
          </p:cNvPr>
          <p:cNvGrpSpPr/>
          <p:nvPr/>
        </p:nvGrpSpPr>
        <p:grpSpPr>
          <a:xfrm>
            <a:off x="3962400" y="4630560"/>
            <a:ext cx="7969826" cy="1277871"/>
            <a:chOff x="-21770" y="3879331"/>
            <a:chExt cx="7969826" cy="17389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D5A7D1-32CF-E399-0AC0-A0878AE737B8}"/>
                </a:ext>
              </a:extLst>
            </p:cNvPr>
            <p:cNvSpPr/>
            <p:nvPr/>
          </p:nvSpPr>
          <p:spPr>
            <a:xfrm>
              <a:off x="-21770" y="3913607"/>
              <a:ext cx="7969826" cy="1704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E3AC0FC6-F0D1-EFEA-3759-6152A07453E6}"/>
                </a:ext>
              </a:extLst>
            </p:cNvPr>
            <p:cNvSpPr txBox="1"/>
            <p:nvPr/>
          </p:nvSpPr>
          <p:spPr>
            <a:xfrm>
              <a:off x="83216" y="3879331"/>
              <a:ext cx="7803394" cy="1327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Only 2-column report card templates are supported at this time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3670300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053226" y="4684295"/>
            <a:ext cx="7372350" cy="16726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6" name="TextBox 13">
            <a:extLst>
              <a:ext uri="{FF2B5EF4-FFF2-40B4-BE49-F238E27FC236}">
                <a16:creationId xmlns:a16="http://schemas.microsoft.com/office/drawing/2014/main" id="{77944F34-FF48-4CBE-B70B-4730631D4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1547270"/>
              </p:ext>
            </p:extLst>
          </p:nvPr>
        </p:nvGraphicFramePr>
        <p:xfrm>
          <a:off x="3893457" y="189004"/>
          <a:ext cx="7800298" cy="447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552450" y="1754501"/>
            <a:ext cx="2988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Nice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To</a:t>
            </a:r>
          </a:p>
          <a:p>
            <a:r>
              <a:rPr lang="en-US" sz="6600" dirty="0">
                <a:solidFill>
                  <a:schemeClr val="bg1"/>
                </a:solidFill>
                <a:latin typeface="AeriesSansBold" charset="0"/>
              </a:rPr>
              <a:t>Know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6A4C80-3FCD-9850-FE71-A84DF07B5BC2}"/>
              </a:ext>
            </a:extLst>
          </p:cNvPr>
          <p:cNvGrpSpPr/>
          <p:nvPr/>
        </p:nvGrpSpPr>
        <p:grpSpPr>
          <a:xfrm>
            <a:off x="3898105" y="4893821"/>
            <a:ext cx="7969826" cy="1224135"/>
            <a:chOff x="-86065" y="4205389"/>
            <a:chExt cx="7969826" cy="170469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4D5A7D1-32CF-E399-0AC0-A0878AE737B8}"/>
                </a:ext>
              </a:extLst>
            </p:cNvPr>
            <p:cNvSpPr/>
            <p:nvPr/>
          </p:nvSpPr>
          <p:spPr>
            <a:xfrm>
              <a:off x="-86065" y="4205389"/>
              <a:ext cx="7969826" cy="17046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E3AC0FC6-F0D1-EFEA-3759-6152A07453E6}"/>
                </a:ext>
              </a:extLst>
            </p:cNvPr>
            <p:cNvSpPr txBox="1"/>
            <p:nvPr/>
          </p:nvSpPr>
          <p:spPr>
            <a:xfrm>
              <a:off x="61446" y="4335397"/>
              <a:ext cx="7803394" cy="1327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Print preview option is available after a template has been saved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780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3996"/>
            <a:ext cx="2418735" cy="68707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416300" y="2032000"/>
            <a:ext cx="546100" cy="546100"/>
          </a:xfrm>
          <a:prstGeom prst="rect">
            <a:avLst/>
          </a:prstGeom>
        </p:spPr>
      </p:pic>
      <p:sp>
        <p:nvSpPr>
          <p:cNvPr id="6" name="Object5"/>
          <p:cNvSpPr/>
          <p:nvPr/>
        </p:nvSpPr>
        <p:spPr>
          <a:xfrm>
            <a:off x="330200" y="1104901"/>
            <a:ext cx="2787650" cy="48035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2733"/>
              </a:lnSpc>
            </a:pPr>
            <a:endParaRPr lang="en-US" sz="17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8"/>
          <p:cNvSpPr/>
          <p:nvPr/>
        </p:nvSpPr>
        <p:spPr>
          <a:xfrm>
            <a:off x="4267201" y="609600"/>
            <a:ext cx="92364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defTabSz="609630">
              <a:lnSpc>
                <a:spcPts val="3800"/>
              </a:lnSpc>
            </a:pPr>
            <a:endParaRPr lang="en-US" sz="3200" dirty="0">
              <a:solidFill>
                <a:prstClr val="black"/>
              </a:solidFill>
              <a:latin typeface="AeriesSansBold" pitchFamily="50" charset="0"/>
            </a:endParaRPr>
          </a:p>
        </p:txBody>
      </p:sp>
      <p:sp>
        <p:nvSpPr>
          <p:cNvPr id="10" name="Object9"/>
          <p:cNvSpPr/>
          <p:nvPr/>
        </p:nvSpPr>
        <p:spPr>
          <a:xfrm>
            <a:off x="4267200" y="2952750"/>
            <a:ext cx="737235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defTabSz="609630">
              <a:lnSpc>
                <a:spcPts val="1867"/>
              </a:lnSpc>
            </a:pP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813C4-65C3-7C37-97AF-8D8E4A9BA7F0}"/>
              </a:ext>
            </a:extLst>
          </p:cNvPr>
          <p:cNvSpPr txBox="1"/>
          <p:nvPr/>
        </p:nvSpPr>
        <p:spPr>
          <a:xfrm>
            <a:off x="127000" y="1660088"/>
            <a:ext cx="2533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eriesSansBold" charset="0"/>
              </a:rPr>
              <a:t>Where To </a:t>
            </a:r>
          </a:p>
          <a:p>
            <a:r>
              <a:rPr lang="en-US" sz="5400" dirty="0">
                <a:solidFill>
                  <a:schemeClr val="bg1"/>
                </a:solidFill>
                <a:latin typeface="AeriesSansBold" charset="0"/>
              </a:rPr>
              <a:t>Go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A00E5-1879-B1FC-86C8-85F21C76B21A}"/>
              </a:ext>
            </a:extLst>
          </p:cNvPr>
          <p:cNvSpPr txBox="1"/>
          <p:nvPr/>
        </p:nvSpPr>
        <p:spPr>
          <a:xfrm>
            <a:off x="2863850" y="598177"/>
            <a:ext cx="899795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Standards</a:t>
            </a:r>
            <a:endParaRPr lang="en-US" sz="2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Standard Based Report Card Template Overview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Standard Based Report Card – Creating a New Template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Standard Based Report Card – Building a New Template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Standard Based Report Card – Saving and Opening a Template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u="sng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Standard Based Report Card – Push to SBE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37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6" y="3301909"/>
            <a:ext cx="3753562" cy="31968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Identify and confirm the Standards that your District will use for each Grade Level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63B0B0A-D0FB-9EB3-282A-3472C5358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t="20147" r="3170" b="10942"/>
          <a:stretch/>
        </p:blipFill>
        <p:spPr>
          <a:xfrm>
            <a:off x="4218122" y="787308"/>
            <a:ext cx="7803809" cy="5319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68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6" y="3301909"/>
            <a:ext cx="3753562" cy="31968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Standard Based Options – </a:t>
            </a:r>
            <a:r>
              <a:rPr lang="en-US" sz="4000" dirty="0">
                <a:solidFill>
                  <a:schemeClr val="bg1"/>
                </a:solidFill>
                <a:latin typeface="AeriesSansBold" charset="0"/>
              </a:rPr>
              <a:t>General Options tab, has choices that will determine how the report card looks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BF259-6A04-51D7-EE64-CB30AE45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7" y="322028"/>
            <a:ext cx="6312059" cy="6213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09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693CF-36AC-370B-848F-271ED7BD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86" y="2627459"/>
            <a:ext cx="3753562" cy="31691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AeriesSansBold" charset="0"/>
              </a:rPr>
              <a:t>There are two options when setting up a new Template </a:t>
            </a:r>
            <a:r>
              <a:rPr lang="en-US" sz="3100" dirty="0">
                <a:solidFill>
                  <a:srgbClr val="FFC000"/>
                </a:solidFill>
                <a:latin typeface="AeriesSansBold" charset="0"/>
              </a:rPr>
              <a:t>(there is a 3</a:t>
            </a:r>
            <a:r>
              <a:rPr lang="en-US" sz="3100" baseline="30000" dirty="0">
                <a:solidFill>
                  <a:srgbClr val="FFC000"/>
                </a:solidFill>
                <a:latin typeface="AeriesSansBold" charset="0"/>
              </a:rPr>
              <a:t>rd</a:t>
            </a:r>
            <a:r>
              <a:rPr lang="en-US" sz="3100" dirty="0">
                <a:solidFill>
                  <a:srgbClr val="FFC000"/>
                </a:solidFill>
                <a:latin typeface="AeriesSansBold" charset="0"/>
              </a:rPr>
              <a:t> option we’ll talk about later)</a:t>
            </a: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  <a:latin typeface="AeriesSansBold" charset="0"/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br>
              <a:rPr lang="en-US" sz="2700" b="1" dirty="0">
                <a:solidFill>
                  <a:srgbClr val="FFFFFF"/>
                </a:solidFill>
              </a:rPr>
            </a:br>
            <a:endParaRPr lang="en-US" sz="2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43777-1281-3CDD-2881-9E40B0673241}"/>
              </a:ext>
            </a:extLst>
          </p:cNvPr>
          <p:cNvSpPr txBox="1"/>
          <p:nvPr/>
        </p:nvSpPr>
        <p:spPr>
          <a:xfrm>
            <a:off x="4163349" y="360669"/>
            <a:ext cx="74308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Import from SBE </a:t>
            </a:r>
            <a:r>
              <a:rPr lang="en-US" dirty="0"/>
              <a:t>– brings a copy of an existing report card into Template, so it can be modified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D5BB9-9EF7-44E2-1192-18DC32D2AEC9}"/>
              </a:ext>
            </a:extLst>
          </p:cNvPr>
          <p:cNvSpPr txBox="1"/>
          <p:nvPr/>
        </p:nvSpPr>
        <p:spPr>
          <a:xfrm>
            <a:off x="4059935" y="3838387"/>
            <a:ext cx="75342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2. Create New Template </a:t>
            </a:r>
            <a:r>
              <a:rPr lang="en-US" dirty="0"/>
              <a:t>– creates a blank template that incorporates any SBG Options that have been selected prior to this step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F399E-9DDF-7040-D6CD-8AFA0BB9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574" y="4701188"/>
            <a:ext cx="7089590" cy="1796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646EF1-07DB-746E-DF78-CE8A52071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152" y="1188106"/>
            <a:ext cx="6939207" cy="204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4657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2037106336648B4B2D3A11D0E1F24" ma:contentTypeVersion="6" ma:contentTypeDescription="Create a new document." ma:contentTypeScope="" ma:versionID="21a97e4efad8a08aaaa384ff96c8d6f1">
  <xsd:schema xmlns:xsd="http://www.w3.org/2001/XMLSchema" xmlns:xs="http://www.w3.org/2001/XMLSchema" xmlns:p="http://schemas.microsoft.com/office/2006/metadata/properties" xmlns:ns3="9fa4b8b5-de85-4725-b864-e23910173c26" xmlns:ns4="e478c2eb-79cb-4ee3-bc1e-2b2d00068f5f" targetNamespace="http://schemas.microsoft.com/office/2006/metadata/properties" ma:root="true" ma:fieldsID="20a8c085381b756be0a6b98e55f7e4aa" ns3:_="" ns4:_="">
    <xsd:import namespace="9fa4b8b5-de85-4725-b864-e23910173c26"/>
    <xsd:import namespace="e478c2eb-79cb-4ee3-bc1e-2b2d00068f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4b8b5-de85-4725-b864-e23910173c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c2eb-79cb-4ee3-bc1e-2b2d00068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1591FF-1DFE-44B8-8044-B30CFCB36C4B}">
  <ds:schemaRefs>
    <ds:schemaRef ds:uri="http://schemas.microsoft.com/office/2006/documentManagement/types"/>
    <ds:schemaRef ds:uri="http://schemas.microsoft.com/office/2006/metadata/properties"/>
    <ds:schemaRef ds:uri="e478c2eb-79cb-4ee3-bc1e-2b2d00068f5f"/>
    <ds:schemaRef ds:uri="http://purl.org/dc/terms/"/>
    <ds:schemaRef ds:uri="http://schemas.openxmlformats.org/package/2006/metadata/core-properties"/>
    <ds:schemaRef ds:uri="http://purl.org/dc/dcmitype/"/>
    <ds:schemaRef ds:uri="9fa4b8b5-de85-4725-b864-e23910173c26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7A39ED5-FF47-4F95-AD84-55057FF44036}">
  <ds:schemaRefs>
    <ds:schemaRef ds:uri="9fa4b8b5-de85-4725-b864-e23910173c26"/>
    <ds:schemaRef ds:uri="e478c2eb-79cb-4ee3-bc1e-2b2d00068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EE6B17-017A-4877-B073-AECADA54DE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8503</TotalTime>
  <Words>660</Words>
  <Application>Microsoft Office PowerPoint</Application>
  <PresentationFormat>Widescreen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Nunito Sans</vt:lpstr>
      <vt:lpstr>Calibri Light</vt:lpstr>
      <vt:lpstr>Arial</vt:lpstr>
      <vt:lpstr>-apple-system</vt:lpstr>
      <vt:lpstr>Wingdings</vt:lpstr>
      <vt:lpstr>Calibri</vt:lpstr>
      <vt:lpstr>AeriesSansBold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 and confirm the Standards that your District will use for each Grade Level       </vt:lpstr>
      <vt:lpstr>Standard Based Options – General Options tab, has choices that will determine how the report card looks       </vt:lpstr>
      <vt:lpstr>There are two options when setting up a new Template (there is a 3rd option we’ll talk about later)       </vt:lpstr>
      <vt:lpstr>After opening a template, begin selecting the main Standard.   Left arrow adds all sub-standards  Right arrow drills down to each sub-standard</vt:lpstr>
      <vt:lpstr>After adding your standards, begin “designing” by  highlighting each Standard to either “drag &amp; drop” in another location, or highlighting and using rt click to open format options   </vt:lpstr>
      <vt:lpstr>Save your template and use Print Preview, including Standard ID  This begins the work of finalizing the template before Pushing it to SBE    </vt:lpstr>
      <vt:lpstr>The 3rd way to create a template….Copy one template and re-assign the grade level or name to create a new template   </vt:lpstr>
      <vt:lpstr>When the template is finalized, push it to the SBE table  In the Standards Based Setup (SBE) page, you can print out a blank report card  NO Changes to SBG report cards after grading begins!!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Lin-Clark</dc:creator>
  <cp:lastModifiedBy>Arlene Suval</cp:lastModifiedBy>
  <cp:revision>50</cp:revision>
  <cp:lastPrinted>2022-10-22T23:54:27Z</cp:lastPrinted>
  <dcterms:created xsi:type="dcterms:W3CDTF">2020-10-12T22:05:31Z</dcterms:created>
  <dcterms:modified xsi:type="dcterms:W3CDTF">2023-05-30T02:02:47Z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0x0101004612037106336648B4B2D3A11D0E1F24</vt:lpwstr>
  </property>
</Properties>
</file>