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9" r:id="rId2"/>
    <p:sldId id="400" r:id="rId3"/>
    <p:sldId id="330" r:id="rId4"/>
    <p:sldId id="435" r:id="rId5"/>
    <p:sldId id="319" r:id="rId6"/>
    <p:sldId id="397" r:id="rId7"/>
    <p:sldId id="396" r:id="rId8"/>
    <p:sldId id="398" r:id="rId9"/>
    <p:sldId id="395" r:id="rId10"/>
    <p:sldId id="394" r:id="rId11"/>
    <p:sldId id="324" r:id="rId12"/>
    <p:sldId id="322" r:id="rId13"/>
    <p:sldId id="312" r:id="rId14"/>
  </p:sldIdLst>
  <p:sldSz cx="24384000" cy="13716000"/>
  <p:notesSz cx="7077075" cy="9363075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48" autoAdjust="0"/>
    <p:restoredTop sz="96323" autoAdjust="0"/>
  </p:normalViewPr>
  <p:slideViewPr>
    <p:cSldViewPr snapToGrid="0">
      <p:cViewPr varScale="1">
        <p:scale>
          <a:sx n="47" d="100"/>
          <a:sy n="47" d="100"/>
        </p:scale>
        <p:origin x="88" y="2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8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67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7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3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50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93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eries.com/support/solutions/articles/1400014014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022375"/>
            <a:ext cx="24384000" cy="5268037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233" y="5387933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5-part Scheduling Workshop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5 of 5 – Master Schedule Building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WELCOME!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The AM Session starts at 9:00, the PM session starts at 1:00.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39484" y="10751105"/>
            <a:ext cx="20812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algn="ctr"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 – Aeries Trainer &amp; Today’s Moderator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467051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66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8404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RULES FOR SINGLETONS &amp; DOUBLETONS</a:t>
            </a:r>
          </a:p>
          <a:p>
            <a:endParaRPr lang="en-US" sz="2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Use the Conflict Matrix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Run the Singleton or Doubleton through every period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TOTAL SEATS</a:t>
            </a:r>
          </a:p>
          <a:p>
            <a:endParaRPr lang="en-US" sz="2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Total the average number of seats by Period, Grade Level, and Term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5" y="1173330"/>
            <a:ext cx="8012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REMEMBER</a:t>
            </a:r>
          </a:p>
        </p:txBody>
      </p:sp>
    </p:spTree>
    <p:extLst>
      <p:ext uri="{BB962C8B-B14F-4D97-AF65-F5344CB8AC3E}">
        <p14:creationId xmlns:p14="http://schemas.microsoft.com/office/powerpoint/2010/main" val="294658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28618" y="7179775"/>
            <a:ext cx="13167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BREAK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RULES FOR SINGLETONS &amp; DOUBLETONS</a:t>
            </a:r>
            <a:b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2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Use the Conflict Matrix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Run the Singleton or Doubleton through every period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USE THE SMS BUILDER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TOTAL SEATS</a:t>
            </a:r>
          </a:p>
          <a:p>
            <a:endParaRPr lang="en-US" sz="2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Total the average number of seats by Period, Grade Level, and Term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SCHEDULING CLASS LOAD AVERAGES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5" y="1173330"/>
            <a:ext cx="8012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REMEMBER</a:t>
            </a:r>
          </a:p>
        </p:txBody>
      </p:sp>
    </p:spTree>
    <p:extLst>
      <p:ext uri="{BB962C8B-B14F-4D97-AF65-F5344CB8AC3E}">
        <p14:creationId xmlns:p14="http://schemas.microsoft.com/office/powerpoint/2010/main" val="242736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31558"/>
            <a:ext cx="24384000" cy="5145206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907" y="5533332"/>
            <a:ext cx="22955534" cy="44012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Part </a:t>
            </a:r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5 of 5 – Master Schedule Building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Session – 9:00 – 12:00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Break about 10:30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Session – 1:00 – 4:00</a:t>
            </a: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Break about 2:30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64672" y="10857098"/>
            <a:ext cx="203624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  <a:p>
            <a:pPr algn="ctr">
              <a:defRPr/>
            </a:pPr>
            <a:r>
              <a:rPr lang="en-US" sz="4800" spc="100" dirty="0" err="1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Leeni</a:t>
            </a:r>
            <a:r>
              <a:rPr lang="en-US" sz="4800" spc="10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 Mitchell or Colin Baxter – Aeries Trainer &amp; Today’s Moderator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9D808-388F-4E70-953D-33239C078E4A}"/>
              </a:ext>
            </a:extLst>
          </p:cNvPr>
          <p:cNvSpPr txBox="1"/>
          <p:nvPr/>
        </p:nvSpPr>
        <p:spPr>
          <a:xfrm>
            <a:off x="9192032" y="12781459"/>
            <a:ext cx="29756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spc="30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2600" b="1" spc="3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E937C3-2F0D-41E9-B2E5-44D94B589A3F}"/>
              </a:ext>
            </a:extLst>
          </p:cNvPr>
          <p:cNvSpPr txBox="1"/>
          <p:nvPr/>
        </p:nvSpPr>
        <p:spPr>
          <a:xfrm>
            <a:off x="12357869" y="12768985"/>
            <a:ext cx="483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pc="3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Lato"/>
              </a:rPr>
              <a:t>Scheduling Workshop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0DB9F4-7F31-4CD5-8145-CBA370DF15D0}"/>
              </a:ext>
            </a:extLst>
          </p:cNvPr>
          <p:cNvCxnSpPr/>
          <p:nvPr/>
        </p:nvCxnSpPr>
        <p:spPr>
          <a:xfrm flipV="1">
            <a:off x="12145902" y="12768985"/>
            <a:ext cx="21772" cy="50491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81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58951" y="2248450"/>
            <a:ext cx="70621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documentation for this workshop: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>
                <a:latin typeface="Lato"/>
                <a:ea typeface="Open Sans" panose="020B0606030504020204" pitchFamily="34" charset="0"/>
                <a:cs typeface="Lato"/>
                <a:hlinkClick r:id="rId3"/>
              </a:rPr>
              <a:t>https://support.aeries.com/support/solutions/articles/14000140141</a:t>
            </a: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7277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val="22402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80648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69057" y="3454478"/>
            <a:ext cx="19265217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The documents that will be used in this workshop: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lvl="1"/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5 of 5 Doc1 Master Schedule Building.pptx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5 of 5 Doc2 Master Schedule Building Cells.docx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5 of 5 Doc3 Course Request Tally.pdf</a:t>
            </a:r>
          </a:p>
          <a:p>
            <a:pPr lvl="1"/>
            <a:endParaRPr lang="en-US" sz="4000" dirty="0">
              <a:solidFill>
                <a:srgbClr val="18324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5 of 5 Doc4 Class Load Averages with Details .pdf</a:t>
            </a:r>
            <a:b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b="0" i="0" dirty="0">
              <a:solidFill>
                <a:srgbClr val="183247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SW 5 of 5 Doc5 Class Load Averages with Totals.pdf</a:t>
            </a:r>
          </a:p>
          <a:p>
            <a:pPr lvl="1"/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pPr lvl="1"/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Flex SMS Board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1619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DOCUMENTS USED FOR THIS WORKSHOP</a:t>
            </a:r>
          </a:p>
        </p:txBody>
      </p:sp>
    </p:spTree>
    <p:extLst>
      <p:ext uri="{BB962C8B-B14F-4D97-AF65-F5344CB8AC3E}">
        <p14:creationId xmlns:p14="http://schemas.microsoft.com/office/powerpoint/2010/main" val="230742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854136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Chips may be color coded by: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4672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4672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Grade: Multiple grades,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10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9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4672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Frequency of Offering: Singletons, doubletons, tripletons, etc.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COLOR CODING OF CHIPS</a:t>
            </a:r>
          </a:p>
        </p:txBody>
      </p:sp>
    </p:spTree>
    <p:extLst>
      <p:ext uri="{BB962C8B-B14F-4D97-AF65-F5344CB8AC3E}">
        <p14:creationId xmlns:p14="http://schemas.microsoft.com/office/powerpoint/2010/main" val="270244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8541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793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Any section that is locked into a specific period, term and teacher is a requirement.  These may also be called constraints.</a:t>
            </a:r>
            <a:br>
              <a:rPr lang="en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Know the rational for the requirement.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Accept or reject the requirement – </a:t>
            </a:r>
            <a:r>
              <a:rPr lang="en-US" sz="4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Gottabe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vs. Wannabe.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more requirements that you accept, the more difficult it is to build the rest of the master schedule.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18363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81319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2947735"/>
            <a:ext cx="18097500" cy="804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Singletons are sorted most requests to fewest.  Choose your primary sort order: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All Courses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 Level: Cross grade level courses,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etc.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Level of Instruction: Special Ed, AP, Honors, etc.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Place singletons to reduce the number of conflicts by using the Conflict matrix.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SINGLETONS</a:t>
            </a:r>
          </a:p>
        </p:txBody>
      </p:sp>
    </p:spTree>
    <p:extLst>
      <p:ext uri="{BB962C8B-B14F-4D97-AF65-F5344CB8AC3E}">
        <p14:creationId xmlns:p14="http://schemas.microsoft.com/office/powerpoint/2010/main" val="66826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2947735"/>
            <a:ext cx="1809750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Doubletons are sorted most requests to fewest,  Use the same primary sort order that was used for placing singletons: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All Courses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 Level: Cross grade level courses,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Level of Instruction: Special Ed, AP, Honors,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Place doubletons to reduce the number of conflicts by using the Conflict matrix.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DOUBLETONS</a:t>
            </a:r>
          </a:p>
        </p:txBody>
      </p:sp>
    </p:spTree>
    <p:extLst>
      <p:ext uri="{BB962C8B-B14F-4D97-AF65-F5344CB8AC3E}">
        <p14:creationId xmlns:p14="http://schemas.microsoft.com/office/powerpoint/2010/main" val="189487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98179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43250" y="2947735"/>
            <a:ext cx="1809750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Tripletons are sorted most requests to fewest,  Use the same primary sort order that was used for placing singletons: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All Courses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 Level: Cross grade level courses,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Level of Instruction: Special Ed, AP, Honors,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Place tripletons to start the balancing of the average number of students by period, grade level, and term.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TRIPLETONS</a:t>
            </a:r>
          </a:p>
        </p:txBody>
      </p:sp>
    </p:spTree>
    <p:extLst>
      <p:ext uri="{BB962C8B-B14F-4D97-AF65-F5344CB8AC3E}">
        <p14:creationId xmlns:p14="http://schemas.microsoft.com/office/powerpoint/2010/main" val="263614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6793</TotalTime>
  <Words>675</Words>
  <Application>Microsoft Office PowerPoint</Application>
  <PresentationFormat>Custom</PresentationFormat>
  <Paragraphs>99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Nunito Sans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Sam Defeo</cp:lastModifiedBy>
  <cp:revision>445</cp:revision>
  <cp:lastPrinted>2022-12-10T18:51:13Z</cp:lastPrinted>
  <dcterms:created xsi:type="dcterms:W3CDTF">2014-09-26T10:57:37Z</dcterms:created>
  <dcterms:modified xsi:type="dcterms:W3CDTF">2023-01-08T01:05:23Z</dcterms:modified>
</cp:coreProperties>
</file>