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99" r:id="rId2"/>
    <p:sldId id="391" r:id="rId3"/>
    <p:sldId id="330" r:id="rId4"/>
    <p:sldId id="435" r:id="rId5"/>
    <p:sldId id="257" r:id="rId6"/>
    <p:sldId id="395" r:id="rId7"/>
    <p:sldId id="396" r:id="rId8"/>
    <p:sldId id="324" r:id="rId9"/>
    <p:sldId id="397" r:id="rId10"/>
    <p:sldId id="398" r:id="rId11"/>
    <p:sldId id="312" r:id="rId12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8" autoAdjust="0"/>
    <p:restoredTop sz="96323" autoAdjust="0"/>
  </p:normalViewPr>
  <p:slideViewPr>
    <p:cSldViewPr snapToGrid="0">
      <p:cViewPr varScale="1">
        <p:scale>
          <a:sx n="47" d="100"/>
          <a:sy n="47" d="100"/>
        </p:scale>
        <p:origin x="88" y="2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50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3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eries.com/support/solutions/articles/1400014014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17911"/>
            <a:ext cx="24384000" cy="5158854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3" y="5387933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5-part Scheduling Workshop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3 of 5 – Linking Sections to Create Groups of Students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The AM Session starts at 9:00 PST/11:00 CST, the PM session starts at 1:00 PST/ 3:00 CST.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87251" y="10744282"/>
            <a:ext cx="20717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467051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5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187355" y="2276816"/>
            <a:ext cx="219728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355" y="2947735"/>
            <a:ext cx="221639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Use QUERY to see the number of students in each Scheduling Group, by grade or next grade.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TOTAL STU GR SG BY GR SG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TOTAL STU NG SG BY NG SG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Run the Scheduling Master Schedule report by Course.  Verify the Scheduling Group, Team Course Group, and Team Number fields.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Use Query to  identify linked sections. </a:t>
            </a:r>
            <a:r>
              <a:rPr lang="en-US" sz="4000" dirty="0">
                <a:solidFill>
                  <a:srgbClr val="FF0000"/>
                </a:solidFill>
                <a:latin typeface="Lato"/>
                <a:ea typeface="Open Sans" panose="020B0606030504020204" pitchFamily="34" charset="0"/>
                <a:cs typeface="Lato"/>
              </a:rPr>
              <a:t>Tables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, </a:t>
            </a:r>
            <a:r>
              <a:rPr lang="en-US" sz="4000" dirty="0">
                <a:solidFill>
                  <a:schemeClr val="accent5"/>
                </a:solidFill>
                <a:latin typeface="Lato"/>
                <a:ea typeface="Open Sans" panose="020B0606030504020204" pitchFamily="34" charset="0"/>
                <a:cs typeface="Lato"/>
              </a:rPr>
              <a:t>Fields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, </a:t>
            </a:r>
            <a:r>
              <a:rPr lang="en-US" sz="4000" dirty="0">
                <a:solidFill>
                  <a:srgbClr val="00B050"/>
                </a:solidFill>
                <a:latin typeface="Lato"/>
                <a:ea typeface="Open Sans" panose="020B0606030504020204" pitchFamily="34" charset="0"/>
                <a:cs typeface="Lato"/>
              </a:rPr>
              <a:t>Sort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, </a:t>
            </a:r>
            <a:r>
              <a:rPr lang="en-US" sz="4000" dirty="0">
                <a:solidFill>
                  <a:srgbClr val="7030A0"/>
                </a:solidFill>
                <a:latin typeface="Lato"/>
                <a:ea typeface="Open Sans" panose="020B0606030504020204" pitchFamily="34" charset="0"/>
                <a:cs typeface="Lato"/>
              </a:rPr>
              <a:t>Condition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LIST </a:t>
            </a:r>
            <a:r>
              <a:rPr lang="en-US" sz="4000" dirty="0">
                <a:solidFill>
                  <a:srgbClr val="FF0000"/>
                </a:solidFill>
                <a:latin typeface="Lato"/>
                <a:ea typeface="Open Sans" panose="020B0606030504020204" pitchFamily="34" charset="0"/>
                <a:cs typeface="Lato"/>
              </a:rPr>
              <a:t>SMS FTF SSM STF CRS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</a:t>
            </a:r>
            <a:r>
              <a:rPr lang="en-US" sz="4000" dirty="0">
                <a:solidFill>
                  <a:schemeClr val="accent5"/>
                </a:solidFill>
                <a:latin typeface="Lato"/>
                <a:ea typeface="Open Sans" panose="020B0606030504020204" pitchFamily="34" charset="0"/>
                <a:cs typeface="Lato"/>
              </a:rPr>
              <a:t>SMS.SE FTF.STI SMS.SM SMS.CL SMS.CN CRS.CO STF.LN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Lato"/>
                <a:ea typeface="Open Sans" panose="020B0606030504020204" pitchFamily="34" charset="0"/>
                <a:cs typeface="Lato"/>
              </a:rPr>
              <a:t>BY STF.LN FTF.STI SMS.CL SMS.SM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Lato"/>
                <a:ea typeface="Open Sans" panose="020B0606030504020204" pitchFamily="34" charset="0"/>
                <a:cs typeface="Lato"/>
              </a:rPr>
              <a:t>IF SMS.CL &gt; “ “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354" y="1351597"/>
            <a:ext cx="20048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TROUBLE SHOOTING THE GROUPING FIELDS</a:t>
            </a:r>
          </a:p>
        </p:txBody>
      </p:sp>
    </p:spTree>
    <p:extLst>
      <p:ext uri="{BB962C8B-B14F-4D97-AF65-F5344CB8AC3E}">
        <p14:creationId xmlns:p14="http://schemas.microsoft.com/office/powerpoint/2010/main" val="73876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81433"/>
            <a:ext cx="24384000" cy="5390866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907" y="5533332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3 of 5 – Linking Sections to Create Groups of Students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Session – 9:00 – 12:00 PST/11:00 – 2:00 CST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Break about 10:30 PST/12:30 CST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Session – 1:00 – 4:00 PST/3:00 – 6:00 CST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2:30 PST/4:30 CST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8039" y="10774037"/>
            <a:ext cx="22095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357869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81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9507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67876"/>
            <a:ext cx="180975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documentation for this workshop:</a:t>
            </a:r>
          </a:p>
          <a:p>
            <a:endParaRPr lang="en-US" sz="40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  <a:hlinkClick r:id="rId3"/>
              </a:rPr>
              <a:t>https://support.aeries.com/support/solutions/articles/14000140141</a:t>
            </a: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40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859869" y="2232255"/>
            <a:ext cx="20106016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9869" y="2635613"/>
            <a:ext cx="23038824" cy="10435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documents that will be used in this workshop: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3 of 5 Doc1 Linking Sections to Create Groups of Students.pptx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Complex Schedules – Teams, Houses, Academies, Etc.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3 of 5 Doc2 Examples for Linking Sections to Create Groups of Students.pdf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Complex Schedules – Team / Course Group and Team Number Fields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3 of 5 Doc3 Exercises to Solve for Linking Sections to Create Groups of Students.pdf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3 of 5 Doc4 Solutions for Exercises to Solve for Linking Sections to Create Groups of Student.pdf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Scheduling Guide for using Team Course Groups and Teams Numbers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Class Links</a:t>
            </a:r>
          </a:p>
          <a:p>
            <a:pPr marL="1280160" indent="-731520">
              <a:lnSpc>
                <a:spcPct val="150000"/>
              </a:lnSpc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Group Scheduling Examples_ Which Strategy to Use?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6520" y="1156476"/>
            <a:ext cx="1619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DOCUMENTS USED FOR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3074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1187355" y="2232255"/>
            <a:ext cx="22163963" cy="445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355" y="2947735"/>
            <a:ext cx="22163963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Scheduling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are located in the STU (STU.SG), SMS (SMS.SG), &amp; MST (MST.SG) tables and may be 1 or 2 characters.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Course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are located in the SMS (SMS.CG) &amp; MST (MST.CG) tables and may be 1 or 2 characters.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Number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are located in the SMS (SMS.TM) &amp; MST (MST.TM) tables and may be any number 0-9,999.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Course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and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Number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work as a pair, not individually.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Class Link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are located in the SMS (SMS.CL) &amp; MST (MST.CL) tables and may be 6 characters.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A school may use any or all the fields depending on how students need to be grouped.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355" y="1351597"/>
            <a:ext cx="7694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GROUPING FIELDS</a:t>
            </a:r>
          </a:p>
        </p:txBody>
      </p:sp>
    </p:spTree>
    <p:extLst>
      <p:ext uri="{BB962C8B-B14F-4D97-AF65-F5344CB8AC3E}">
        <p14:creationId xmlns:p14="http://schemas.microsoft.com/office/powerpoint/2010/main" val="171520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187355" y="2276816"/>
            <a:ext cx="219728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355" y="2947735"/>
            <a:ext cx="221639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Scheduling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fields: STU.SG, SMS.SG, &amp; MST.SG.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Scheduling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codes may be one or two characters.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Scheduling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codes and descriptions for the drop-down list are stored in the COD table (MST.SG).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Students with a Scheduling Group code are scheduled into sections with a matching Scheduling Group code,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or into sections with a blank Scheduling Group code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General Rule: If you are using the Scheduling Group field in a grade level, then all students in that grade level must have a Scheduling Group code.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355" y="1351597"/>
            <a:ext cx="12951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SCHEDULING GROUP FIELDS</a:t>
            </a:r>
          </a:p>
        </p:txBody>
      </p:sp>
    </p:spTree>
    <p:extLst>
      <p:ext uri="{BB962C8B-B14F-4D97-AF65-F5344CB8AC3E}">
        <p14:creationId xmlns:p14="http://schemas.microsoft.com/office/powerpoint/2010/main" val="149833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187355" y="2276816"/>
            <a:ext cx="219728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355" y="2947735"/>
            <a:ext cx="22163963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Course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fields: SMS.CG &amp; MST.CG.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Number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fields: SMS.TM &amp; MST.TM.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Course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codes may be one or two characters.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Numbers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are any number 0-9,999.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codes and descriptions for the drop-down list of 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Team Course Group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are stored in the COD table (MST.CG).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To use the Team Course Group &amp; Team Number fields, assign 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same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Team Course Group code to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all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sections of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all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courses that are to be divided into teams or groups.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Team Numbers create the groups of students.  If you want 3 groups of students, then use 3 different Team Numbers.  For 7 groups of students, use 7 different Team Numbers.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354" y="1351597"/>
            <a:ext cx="20048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TEAM COURSE GROUP &amp; TEAM NUMBER FIELDS</a:t>
            </a:r>
          </a:p>
        </p:txBody>
      </p:sp>
    </p:spTree>
    <p:extLst>
      <p:ext uri="{BB962C8B-B14F-4D97-AF65-F5344CB8AC3E}">
        <p14:creationId xmlns:p14="http://schemas.microsoft.com/office/powerpoint/2010/main" val="19764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28618" y="7179775"/>
            <a:ext cx="13167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187355" y="2276816"/>
            <a:ext cx="219728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355" y="2947735"/>
            <a:ext cx="22163963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Class Link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fields: SMS.CL &amp; MST.CL.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Class Link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may be a maximum of 6 characters.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Class Link</a:t>
            </a: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fields and were designed to keep students together for Fall and Spring Courses – same students, same period, same teacher.  These fields may be used for trimester and/or year-long courses.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Each group of sections (2 or more sections can be linked) that are to be linked together must have the same unique Class Link code.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If a section, that has a Class Link value, is added to a student’s schedule by using the View SMS or the View MST window, then the linked section is also added to the student’s schedule.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354" y="1351597"/>
            <a:ext cx="20048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CLASS LINK FIELDS</a:t>
            </a:r>
          </a:p>
        </p:txBody>
      </p:sp>
    </p:spTree>
    <p:extLst>
      <p:ext uri="{BB962C8B-B14F-4D97-AF65-F5344CB8AC3E}">
        <p14:creationId xmlns:p14="http://schemas.microsoft.com/office/powerpoint/2010/main" val="350744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6842</TotalTime>
  <Words>996</Words>
  <Application>Microsoft Office PowerPoint</Application>
  <PresentationFormat>Custom</PresentationFormat>
  <Paragraphs>76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Sam Defeo</cp:lastModifiedBy>
  <cp:revision>440</cp:revision>
  <cp:lastPrinted>2023-01-08T00:03:46Z</cp:lastPrinted>
  <dcterms:created xsi:type="dcterms:W3CDTF">2014-09-26T10:57:37Z</dcterms:created>
  <dcterms:modified xsi:type="dcterms:W3CDTF">2023-01-23T00:26:13Z</dcterms:modified>
</cp:coreProperties>
</file>