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17" r:id="rId2"/>
    <p:sldId id="391" r:id="rId3"/>
    <p:sldId id="330" r:id="rId4"/>
    <p:sldId id="435" r:id="rId5"/>
    <p:sldId id="396" r:id="rId6"/>
    <p:sldId id="397" r:id="rId7"/>
    <p:sldId id="412" r:id="rId8"/>
    <p:sldId id="415" r:id="rId9"/>
    <p:sldId id="413" r:id="rId10"/>
    <p:sldId id="414" r:id="rId11"/>
    <p:sldId id="398" r:id="rId12"/>
    <p:sldId id="417" r:id="rId13"/>
    <p:sldId id="418" r:id="rId14"/>
    <p:sldId id="424" r:id="rId15"/>
    <p:sldId id="433" r:id="rId16"/>
    <p:sldId id="399" r:id="rId17"/>
    <p:sldId id="401" r:id="rId18"/>
    <p:sldId id="403" r:id="rId19"/>
    <p:sldId id="402" r:id="rId20"/>
    <p:sldId id="404" r:id="rId21"/>
    <p:sldId id="434" r:id="rId22"/>
    <p:sldId id="409" r:id="rId23"/>
    <p:sldId id="410" r:id="rId24"/>
    <p:sldId id="411" r:id="rId25"/>
    <p:sldId id="312" r:id="rId26"/>
  </p:sldIdLst>
  <p:sldSz cx="24384000" cy="13716000"/>
  <p:notesSz cx="7077075" cy="9363075"/>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D74"/>
    <a:srgbClr val="507392"/>
    <a:srgbClr val="1D3787"/>
    <a:srgbClr val="2B318A"/>
    <a:srgbClr val="44546A"/>
    <a:srgbClr val="8000FF"/>
    <a:srgbClr val="33A9AF"/>
    <a:srgbClr val="C25252"/>
    <a:srgbClr val="DDD937"/>
    <a:srgbClr val="3C59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8" autoAdjust="0"/>
    <p:restoredTop sz="96323" autoAdjust="0"/>
  </p:normalViewPr>
  <p:slideViewPr>
    <p:cSldViewPr snapToGrid="0">
      <p:cViewPr varScale="1">
        <p:scale>
          <a:sx n="47" d="100"/>
          <a:sy n="47" d="100"/>
        </p:scale>
        <p:origin x="88" y="204"/>
      </p:cViewPr>
      <p:guideLst>
        <p:guide orient="horz" pos="4320"/>
        <p:guide pos="7680"/>
      </p:guideLst>
    </p:cSldViewPr>
  </p:slideViewPr>
  <p:outlineViewPr>
    <p:cViewPr>
      <p:scale>
        <a:sx n="33" d="100"/>
        <a:sy n="33" d="100"/>
      </p:scale>
      <p:origin x="0" y="0"/>
    </p:cViewPr>
  </p:outlineViewPr>
  <p:notesTextViewPr>
    <p:cViewPr>
      <p:scale>
        <a:sx n="1" d="1"/>
        <a:sy n="1" d="1"/>
      </p:scale>
      <p:origin x="0" y="0"/>
    </p:cViewPr>
  </p:notesTextViewPr>
  <p:sorterViewPr>
    <p:cViewPr>
      <p:scale>
        <a:sx n="63" d="100"/>
        <a:sy n="63" d="100"/>
      </p:scale>
      <p:origin x="0" y="-117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74051A69-C562-4FC5-92DC-994CDC1376A2}" type="datetimeFigureOut">
              <a:rPr lang="en-US" smtClean="0"/>
              <a:t>1/7/2023</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8C747B73-6B03-4EF3-AD40-683CE00DABF6}" type="slidenum">
              <a:rPr lang="en-US" smtClean="0"/>
              <a:t>‹#›</a:t>
            </a:fld>
            <a:endParaRPr lang="en-US"/>
          </a:p>
        </p:txBody>
      </p:sp>
    </p:spTree>
    <p:extLst>
      <p:ext uri="{BB962C8B-B14F-4D97-AF65-F5344CB8AC3E}">
        <p14:creationId xmlns:p14="http://schemas.microsoft.com/office/powerpoint/2010/main" val="13006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3</a:t>
            </a:fld>
            <a:endParaRPr lang="en-US"/>
          </a:p>
        </p:txBody>
      </p:sp>
    </p:spTree>
    <p:extLst>
      <p:ext uri="{BB962C8B-B14F-4D97-AF65-F5344CB8AC3E}">
        <p14:creationId xmlns:p14="http://schemas.microsoft.com/office/powerpoint/2010/main" val="3985318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12</a:t>
            </a:fld>
            <a:endParaRPr lang="en-US"/>
          </a:p>
        </p:txBody>
      </p:sp>
    </p:spTree>
    <p:extLst>
      <p:ext uri="{BB962C8B-B14F-4D97-AF65-F5344CB8AC3E}">
        <p14:creationId xmlns:p14="http://schemas.microsoft.com/office/powerpoint/2010/main" val="1804942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13</a:t>
            </a:fld>
            <a:endParaRPr lang="en-US"/>
          </a:p>
        </p:txBody>
      </p:sp>
    </p:spTree>
    <p:extLst>
      <p:ext uri="{BB962C8B-B14F-4D97-AF65-F5344CB8AC3E}">
        <p14:creationId xmlns:p14="http://schemas.microsoft.com/office/powerpoint/2010/main" val="2583078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14</a:t>
            </a:fld>
            <a:endParaRPr lang="en-US"/>
          </a:p>
        </p:txBody>
      </p:sp>
    </p:spTree>
    <p:extLst>
      <p:ext uri="{BB962C8B-B14F-4D97-AF65-F5344CB8AC3E}">
        <p14:creationId xmlns:p14="http://schemas.microsoft.com/office/powerpoint/2010/main" val="3134874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15</a:t>
            </a:fld>
            <a:endParaRPr lang="en-US"/>
          </a:p>
        </p:txBody>
      </p:sp>
    </p:spTree>
    <p:extLst>
      <p:ext uri="{BB962C8B-B14F-4D97-AF65-F5344CB8AC3E}">
        <p14:creationId xmlns:p14="http://schemas.microsoft.com/office/powerpoint/2010/main" val="1954219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16</a:t>
            </a:fld>
            <a:endParaRPr lang="en-US"/>
          </a:p>
        </p:txBody>
      </p:sp>
    </p:spTree>
    <p:extLst>
      <p:ext uri="{BB962C8B-B14F-4D97-AF65-F5344CB8AC3E}">
        <p14:creationId xmlns:p14="http://schemas.microsoft.com/office/powerpoint/2010/main" val="3847475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17</a:t>
            </a:fld>
            <a:endParaRPr lang="en-US"/>
          </a:p>
        </p:txBody>
      </p:sp>
    </p:spTree>
    <p:extLst>
      <p:ext uri="{BB962C8B-B14F-4D97-AF65-F5344CB8AC3E}">
        <p14:creationId xmlns:p14="http://schemas.microsoft.com/office/powerpoint/2010/main" val="2894655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19</a:t>
            </a:fld>
            <a:endParaRPr lang="en-US"/>
          </a:p>
        </p:txBody>
      </p:sp>
    </p:spTree>
    <p:extLst>
      <p:ext uri="{BB962C8B-B14F-4D97-AF65-F5344CB8AC3E}">
        <p14:creationId xmlns:p14="http://schemas.microsoft.com/office/powerpoint/2010/main" val="4222564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20</a:t>
            </a:fld>
            <a:endParaRPr lang="en-US"/>
          </a:p>
        </p:txBody>
      </p:sp>
    </p:spTree>
    <p:extLst>
      <p:ext uri="{BB962C8B-B14F-4D97-AF65-F5344CB8AC3E}">
        <p14:creationId xmlns:p14="http://schemas.microsoft.com/office/powerpoint/2010/main" val="1410791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21</a:t>
            </a:fld>
            <a:endParaRPr lang="en-US"/>
          </a:p>
        </p:txBody>
      </p:sp>
    </p:spTree>
    <p:extLst>
      <p:ext uri="{BB962C8B-B14F-4D97-AF65-F5344CB8AC3E}">
        <p14:creationId xmlns:p14="http://schemas.microsoft.com/office/powerpoint/2010/main" val="29359339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22</a:t>
            </a:fld>
            <a:endParaRPr lang="en-US"/>
          </a:p>
        </p:txBody>
      </p:sp>
    </p:spTree>
    <p:extLst>
      <p:ext uri="{BB962C8B-B14F-4D97-AF65-F5344CB8AC3E}">
        <p14:creationId xmlns:p14="http://schemas.microsoft.com/office/powerpoint/2010/main" val="1784152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4</a:t>
            </a:fld>
            <a:endParaRPr lang="en-US"/>
          </a:p>
        </p:txBody>
      </p:sp>
    </p:spTree>
    <p:extLst>
      <p:ext uri="{BB962C8B-B14F-4D97-AF65-F5344CB8AC3E}">
        <p14:creationId xmlns:p14="http://schemas.microsoft.com/office/powerpoint/2010/main" val="6312721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23</a:t>
            </a:fld>
            <a:endParaRPr lang="en-US"/>
          </a:p>
        </p:txBody>
      </p:sp>
    </p:spTree>
    <p:extLst>
      <p:ext uri="{BB962C8B-B14F-4D97-AF65-F5344CB8AC3E}">
        <p14:creationId xmlns:p14="http://schemas.microsoft.com/office/powerpoint/2010/main" val="2391910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24</a:t>
            </a:fld>
            <a:endParaRPr lang="en-US"/>
          </a:p>
        </p:txBody>
      </p:sp>
    </p:spTree>
    <p:extLst>
      <p:ext uri="{BB962C8B-B14F-4D97-AF65-F5344CB8AC3E}">
        <p14:creationId xmlns:p14="http://schemas.microsoft.com/office/powerpoint/2010/main" val="2131765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5</a:t>
            </a:fld>
            <a:endParaRPr lang="en-US"/>
          </a:p>
        </p:txBody>
      </p:sp>
    </p:spTree>
    <p:extLst>
      <p:ext uri="{BB962C8B-B14F-4D97-AF65-F5344CB8AC3E}">
        <p14:creationId xmlns:p14="http://schemas.microsoft.com/office/powerpoint/2010/main" val="175843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6</a:t>
            </a:fld>
            <a:endParaRPr lang="en-US"/>
          </a:p>
        </p:txBody>
      </p:sp>
    </p:spTree>
    <p:extLst>
      <p:ext uri="{BB962C8B-B14F-4D97-AF65-F5344CB8AC3E}">
        <p14:creationId xmlns:p14="http://schemas.microsoft.com/office/powerpoint/2010/main" val="2251212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7</a:t>
            </a:fld>
            <a:endParaRPr lang="en-US"/>
          </a:p>
        </p:txBody>
      </p:sp>
    </p:spTree>
    <p:extLst>
      <p:ext uri="{BB962C8B-B14F-4D97-AF65-F5344CB8AC3E}">
        <p14:creationId xmlns:p14="http://schemas.microsoft.com/office/powerpoint/2010/main" val="2692150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8</a:t>
            </a:fld>
            <a:endParaRPr lang="en-US"/>
          </a:p>
        </p:txBody>
      </p:sp>
    </p:spTree>
    <p:extLst>
      <p:ext uri="{BB962C8B-B14F-4D97-AF65-F5344CB8AC3E}">
        <p14:creationId xmlns:p14="http://schemas.microsoft.com/office/powerpoint/2010/main" val="572716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9</a:t>
            </a:fld>
            <a:endParaRPr lang="en-US"/>
          </a:p>
        </p:txBody>
      </p:sp>
    </p:spTree>
    <p:extLst>
      <p:ext uri="{BB962C8B-B14F-4D97-AF65-F5344CB8AC3E}">
        <p14:creationId xmlns:p14="http://schemas.microsoft.com/office/powerpoint/2010/main" val="210482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10</a:t>
            </a:fld>
            <a:endParaRPr lang="en-US"/>
          </a:p>
        </p:txBody>
      </p:sp>
    </p:spTree>
    <p:extLst>
      <p:ext uri="{BB962C8B-B14F-4D97-AF65-F5344CB8AC3E}">
        <p14:creationId xmlns:p14="http://schemas.microsoft.com/office/powerpoint/2010/main" val="852897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47B73-6B03-4EF3-AD40-683CE00DABF6}" type="slidenum">
              <a:rPr lang="en-US" smtClean="0"/>
              <a:t>11</a:t>
            </a:fld>
            <a:endParaRPr lang="en-US"/>
          </a:p>
        </p:txBody>
      </p:sp>
    </p:spTree>
    <p:extLst>
      <p:ext uri="{BB962C8B-B14F-4D97-AF65-F5344CB8AC3E}">
        <p14:creationId xmlns:p14="http://schemas.microsoft.com/office/powerpoint/2010/main" val="617451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endParaRPr lang="en-US" dirty="0"/>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3244808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1262527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102341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20300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7"/>
            <a:ext cx="21031200" cy="5705474"/>
          </a:xfrm>
        </p:spPr>
        <p:txBody>
          <a:bodyPr anchor="b"/>
          <a:lstStyle>
            <a:lvl1pPr>
              <a:defRPr sz="12000"/>
            </a:lvl1pPr>
          </a:lstStyle>
          <a:p>
            <a:r>
              <a:rPr lang="en-US"/>
              <a:t>Click to edit Master title style</a:t>
            </a:r>
            <a:endParaRPr lang="en-US" dirty="0"/>
          </a:p>
        </p:txBody>
      </p:sp>
      <p:sp>
        <p:nvSpPr>
          <p:cNvPr id="3" name="Text Placeholder 2"/>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0F2AF2-EA92-44F8-853B-5E3554E36C48}"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2026334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4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0F2AF2-EA92-44F8-853B-5E3554E36C48}"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11619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1"/>
            <a:ext cx="21031200"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577" y="5010150"/>
            <a:ext cx="10315574"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4400" y="5010150"/>
            <a:ext cx="103663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0F2AF2-EA92-44F8-853B-5E3554E36C48}" type="datetimeFigureOut">
              <a:rPr lang="en-US" smtClean="0"/>
              <a:t>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406902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0F2AF2-EA92-44F8-853B-5E3554E36C48}" type="datetimeFigureOut">
              <a:rPr lang="en-US" smtClean="0"/>
              <a:t>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104540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F2AF2-EA92-44F8-853B-5E3554E36C48}" type="datetimeFigureOut">
              <a:rPr lang="en-US" smtClean="0"/>
              <a:t>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109728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C20F2AF2-EA92-44F8-853B-5E3554E36C48}"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334450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6376" y="1974851"/>
            <a:ext cx="12344400"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C20F2AF2-EA92-44F8-853B-5E3554E36C48}"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75539-BFBE-477A-BDB6-9CA7B44D81A5}" type="slidenum">
              <a:rPr lang="en-US" smtClean="0"/>
              <a:t>‹#›</a:t>
            </a:fld>
            <a:endParaRPr lang="en-US"/>
          </a:p>
        </p:txBody>
      </p:sp>
    </p:spTree>
    <p:extLst>
      <p:ext uri="{BB962C8B-B14F-4D97-AF65-F5344CB8AC3E}">
        <p14:creationId xmlns:p14="http://schemas.microsoft.com/office/powerpoint/2010/main" val="3642426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C20F2AF2-EA92-44F8-853B-5E3554E36C48}" type="datetimeFigureOut">
              <a:rPr lang="en-US" smtClean="0"/>
              <a:t>1/7/2023</a:t>
            </a:fld>
            <a:endParaRPr lang="en-US"/>
          </a:p>
        </p:txBody>
      </p:sp>
      <p:sp>
        <p:nvSpPr>
          <p:cNvPr id="5" name="Footer Placeholder 4"/>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C7575539-BFBE-477A-BDB6-9CA7B44D81A5}" type="slidenum">
              <a:rPr lang="en-US" smtClean="0"/>
              <a:t>‹#›</a:t>
            </a:fld>
            <a:endParaRPr lang="en-US"/>
          </a:p>
        </p:txBody>
      </p:sp>
    </p:spTree>
    <p:extLst>
      <p:ext uri="{BB962C8B-B14F-4D97-AF65-F5344CB8AC3E}">
        <p14:creationId xmlns:p14="http://schemas.microsoft.com/office/powerpoint/2010/main" val="2679246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326" y="4831307"/>
            <a:ext cx="24384000" cy="5691117"/>
          </a:xfrm>
          <a:prstGeom prst="rect">
            <a:avLst/>
          </a:prstGeom>
          <a:solidFill>
            <a:srgbClr val="1D3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latin typeface="Bebas Neue" panose="020B0606020202050201" pitchFamily="34" charset="-94"/>
            </a:endParaRPr>
          </a:p>
        </p:txBody>
      </p:sp>
      <p:sp>
        <p:nvSpPr>
          <p:cNvPr id="9" name="TextBox 8"/>
          <p:cNvSpPr txBox="1"/>
          <p:nvPr/>
        </p:nvSpPr>
        <p:spPr>
          <a:xfrm>
            <a:off x="714233" y="5387933"/>
            <a:ext cx="22955534" cy="4401205"/>
          </a:xfrm>
          <a:prstGeom prst="rect">
            <a:avLst/>
          </a:prstGeom>
          <a:noFill/>
        </p:spPr>
        <p:txBody>
          <a:bodyPr wrap="square" rtlCol="0" anchor="ctr">
            <a:spAutoFit/>
          </a:bodyPr>
          <a:lstStyle/>
          <a:p>
            <a:pPr algn="ctr"/>
            <a:r>
              <a:rPr lang="en-US" sz="4000" spc="100" dirty="0">
                <a:solidFill>
                  <a:schemeClr val="bg1"/>
                </a:solidFill>
                <a:latin typeface="Lato"/>
                <a:ea typeface="Open Sans" panose="020B0606030504020204" pitchFamily="34" charset="0"/>
                <a:cs typeface="Lato"/>
              </a:rPr>
              <a:t>AERIES 5-part Scheduling Workshop</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Part 2 of 5 – Flex Periods, Class Calendars, &amp; Scheduling Master Schedule</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WELCOME!</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The AM Session starts at 9:00, the PM session starts at 1:00.</a:t>
            </a:r>
          </a:p>
        </p:txBody>
      </p:sp>
      <p:pic>
        <p:nvPicPr>
          <p:cNvPr id="3" name="Picture 2" descr="Favicon.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7780" y="752967"/>
            <a:ext cx="3608440" cy="3597562"/>
          </a:xfrm>
          <a:prstGeom prst="rect">
            <a:avLst/>
          </a:prstGeom>
        </p:spPr>
      </p:pic>
      <p:sp>
        <p:nvSpPr>
          <p:cNvPr id="10" name="TextBox 9"/>
          <p:cNvSpPr txBox="1"/>
          <p:nvPr/>
        </p:nvSpPr>
        <p:spPr>
          <a:xfrm>
            <a:off x="1807718" y="10979013"/>
            <a:ext cx="20632823" cy="1569660"/>
          </a:xfrm>
          <a:prstGeom prst="rect">
            <a:avLst/>
          </a:prstGeom>
          <a:noFill/>
        </p:spPr>
        <p:txBody>
          <a:bodyPr wrap="square" rtlCol="0">
            <a:spAutoFit/>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100" normalizeH="0" baseline="0" noProof="0" dirty="0">
                <a:ln>
                  <a:noFill/>
                </a:ln>
                <a:solidFill>
                  <a:srgbClr val="1D3787"/>
                </a:solidFill>
                <a:effectLst/>
                <a:uLnTx/>
                <a:uFillTx/>
                <a:latin typeface="Lato"/>
                <a:ea typeface="Open Sans" panose="020B0606030504020204" pitchFamily="34" charset="0"/>
                <a:cs typeface="Lato"/>
              </a:rPr>
              <a:t>Sam Defeo - Aeries Trainer</a:t>
            </a:r>
          </a:p>
          <a:p>
            <a:pPr algn="ctr">
              <a:defRPr/>
            </a:pPr>
            <a:r>
              <a:rPr lang="en-US" sz="4800" spc="100" dirty="0" err="1">
                <a:solidFill>
                  <a:srgbClr val="1D3787"/>
                </a:solidFill>
                <a:latin typeface="Lato"/>
                <a:ea typeface="Open Sans" panose="020B0606030504020204" pitchFamily="34" charset="0"/>
                <a:cs typeface="Lato"/>
              </a:rPr>
              <a:t>Leeni</a:t>
            </a:r>
            <a:r>
              <a:rPr lang="en-US" sz="4800" spc="100" dirty="0">
                <a:solidFill>
                  <a:srgbClr val="1D3787"/>
                </a:solidFill>
                <a:latin typeface="Lato"/>
                <a:ea typeface="Open Sans" panose="020B0606030504020204" pitchFamily="34" charset="0"/>
                <a:cs typeface="Lato"/>
              </a:rPr>
              <a:t> Mitchell or Colin Baxter – Aeries Trainer &amp; Today’s Moderator</a:t>
            </a:r>
          </a:p>
        </p:txBody>
      </p:sp>
      <p:sp>
        <p:nvSpPr>
          <p:cNvPr id="6" name="TextBox 5">
            <a:extLst>
              <a:ext uri="{FF2B5EF4-FFF2-40B4-BE49-F238E27FC236}">
                <a16:creationId xmlns:a16="http://schemas.microsoft.com/office/drawing/2014/main" id="{6809D808-388F-4E70-953D-33239C078E4A}"/>
              </a:ext>
            </a:extLst>
          </p:cNvPr>
          <p:cNvSpPr txBox="1"/>
          <p:nvPr/>
        </p:nvSpPr>
        <p:spPr>
          <a:xfrm>
            <a:off x="9192032" y="12781459"/>
            <a:ext cx="2975642" cy="492443"/>
          </a:xfrm>
          <a:prstGeom prst="rect">
            <a:avLst/>
          </a:prstGeom>
          <a:noFill/>
        </p:spPr>
        <p:txBody>
          <a:bodyPr wrap="square" rtlCol="0">
            <a:spAutoFit/>
          </a:bodyPr>
          <a:lstStyle/>
          <a:p>
            <a:pPr algn="ctr"/>
            <a:r>
              <a:rPr lang="tr-TR" sz="2600" b="1" spc="300" dirty="0" err="1">
                <a:solidFill>
                  <a:srgbClr val="1D3787"/>
                </a:solidFill>
                <a:latin typeface="Helvetica Neue"/>
                <a:ea typeface="Open Sans" panose="020B0606030504020204" pitchFamily="34" charset="0"/>
                <a:cs typeface="Helvetica Neue"/>
              </a:rPr>
              <a:t>Aeries</a:t>
            </a:r>
            <a:r>
              <a:rPr lang="tr-TR" sz="2600" b="1" spc="300" dirty="0">
                <a:solidFill>
                  <a:srgbClr val="1D3787"/>
                </a:solidFill>
                <a:latin typeface="Helvetica Neue"/>
                <a:ea typeface="Open Sans" panose="020B0606030504020204" pitchFamily="34" charset="0"/>
                <a:cs typeface="Helvetica Neue"/>
              </a:rPr>
              <a:t> SIS</a:t>
            </a:r>
            <a:endParaRPr lang="en-US" sz="2600" b="1" spc="300" dirty="0">
              <a:solidFill>
                <a:srgbClr val="1D3787"/>
              </a:solidFill>
              <a:latin typeface="Helvetica Neue"/>
              <a:ea typeface="Open Sans" panose="020B0606030504020204" pitchFamily="34" charset="0"/>
              <a:cs typeface="Helvetica Neue"/>
            </a:endParaRPr>
          </a:p>
        </p:txBody>
      </p:sp>
      <p:sp>
        <p:nvSpPr>
          <p:cNvPr id="8" name="TextBox 7">
            <a:extLst>
              <a:ext uri="{FF2B5EF4-FFF2-40B4-BE49-F238E27FC236}">
                <a16:creationId xmlns:a16="http://schemas.microsoft.com/office/drawing/2014/main" id="{F8E937C3-2F0D-41E9-B2E5-44D94B589A3F}"/>
              </a:ext>
            </a:extLst>
          </p:cNvPr>
          <p:cNvSpPr txBox="1"/>
          <p:nvPr/>
        </p:nvSpPr>
        <p:spPr>
          <a:xfrm>
            <a:off x="12467051" y="12768985"/>
            <a:ext cx="4836677" cy="492443"/>
          </a:xfrm>
          <a:prstGeom prst="rect">
            <a:avLst/>
          </a:prstGeom>
          <a:noFill/>
        </p:spPr>
        <p:txBody>
          <a:bodyPr wrap="square" rtlCol="0">
            <a:spAutoFit/>
          </a:bodyPr>
          <a:lstStyle/>
          <a:p>
            <a:pPr algn="ctr"/>
            <a:r>
              <a:rPr lang="en-US" sz="2600" b="1" spc="300" dirty="0">
                <a:solidFill>
                  <a:srgbClr val="1D3787"/>
                </a:solidFill>
                <a:latin typeface="Helvetica Neue"/>
                <a:ea typeface="Open Sans" panose="020B0606030504020204" pitchFamily="34" charset="0"/>
                <a:cs typeface="Lato"/>
              </a:rPr>
              <a:t>Scheduling  Workshop</a:t>
            </a:r>
          </a:p>
        </p:txBody>
      </p:sp>
      <p:cxnSp>
        <p:nvCxnSpPr>
          <p:cNvPr id="11" name="Straight Connector 10">
            <a:extLst>
              <a:ext uri="{FF2B5EF4-FFF2-40B4-BE49-F238E27FC236}">
                <a16:creationId xmlns:a16="http://schemas.microsoft.com/office/drawing/2014/main" id="{7F0DB9F4-7F31-4CD5-8145-CBA370DF15D0}"/>
              </a:ext>
            </a:extLst>
          </p:cNvPr>
          <p:cNvCxnSpPr/>
          <p:nvPr/>
        </p:nvCxnSpPr>
        <p:spPr>
          <a:xfrm flipV="1">
            <a:off x="12145902" y="12768985"/>
            <a:ext cx="21772" cy="504917"/>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23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1146412" y="2240352"/>
            <a:ext cx="22627988" cy="56623"/>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374408" y="3288373"/>
            <a:ext cx="17635183" cy="6247864"/>
          </a:xfrm>
          <a:prstGeom prst="rect">
            <a:avLst/>
          </a:prstGeom>
          <a:noFill/>
        </p:spPr>
        <p:txBody>
          <a:bodyPr wrap="square" rtlCol="0">
            <a:spAutoFit/>
          </a:bodyPr>
          <a:lstStyle/>
          <a:p>
            <a:pPr marL="0" lvl="0" indent="0" algn="l" rtl="0">
              <a:spcBef>
                <a:spcPts val="0"/>
              </a:spcBef>
              <a:spcAft>
                <a:spcPts val="1200"/>
              </a:spcAft>
              <a:buNone/>
            </a:pPr>
            <a:r>
              <a:rPr lang="en-US" sz="4000" dirty="0"/>
              <a:t>The Block Schedule Calendar was used to indicate the school days that each period (0-9) did or did not meet.</a:t>
            </a:r>
          </a:p>
          <a:p>
            <a:pPr marL="0" lvl="0" indent="0" algn="l" rtl="0">
              <a:spcBef>
                <a:spcPts val="0"/>
              </a:spcBef>
              <a:spcAft>
                <a:spcPts val="1200"/>
              </a:spcAft>
              <a:buNone/>
            </a:pPr>
            <a:endParaRPr lang="en-US" sz="4000" dirty="0"/>
          </a:p>
          <a:p>
            <a:pPr marL="0" lvl="0" indent="0" algn="l" rtl="0">
              <a:spcBef>
                <a:spcPts val="0"/>
              </a:spcBef>
              <a:spcAft>
                <a:spcPts val="1200"/>
              </a:spcAft>
              <a:buNone/>
            </a:pPr>
            <a:r>
              <a:rPr lang="en-US" sz="4000" dirty="0"/>
              <a:t>Since the Block Schedule Calendar is not used in Flex Scheduling, the Class Calendar is used to indicate that any section linked to that Class Calendar did or did not meet on a specific school date.</a:t>
            </a:r>
          </a:p>
          <a:p>
            <a:pPr marL="0" lvl="0" indent="0" algn="l" rtl="0">
              <a:spcBef>
                <a:spcPts val="0"/>
              </a:spcBef>
              <a:spcAft>
                <a:spcPts val="1200"/>
              </a:spcAft>
              <a:buNone/>
            </a:pPr>
            <a:endParaRPr lang="en-US" sz="4000" dirty="0"/>
          </a:p>
          <a:p>
            <a:pPr marL="0" lvl="0" indent="0" algn="l" rtl="0">
              <a:spcBef>
                <a:spcPts val="0"/>
              </a:spcBef>
              <a:spcAft>
                <a:spcPts val="1200"/>
              </a:spcAft>
              <a:buNone/>
            </a:pPr>
            <a:r>
              <a:rPr lang="en-US" sz="4000" dirty="0"/>
              <a:t>For this reason, it is recommended that for each Flex Period there is a corresponding Class Calendar.</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960975" y="1260400"/>
            <a:ext cx="22693451" cy="923330"/>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CLASS CALENDARS REPLACE THE BLOCK SCHEDULE CALENDAR</a:t>
            </a:r>
          </a:p>
        </p:txBody>
      </p:sp>
    </p:spTree>
    <p:extLst>
      <p:ext uri="{BB962C8B-B14F-4D97-AF65-F5344CB8AC3E}">
        <p14:creationId xmlns:p14="http://schemas.microsoft.com/office/powerpoint/2010/main" val="2750534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48451"/>
            <a:ext cx="17866098"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26292" y="3427183"/>
            <a:ext cx="18964967" cy="7478970"/>
          </a:xfrm>
          <a:prstGeom prst="rect">
            <a:avLst/>
          </a:prstGeom>
          <a:noFill/>
        </p:spPr>
        <p:txBody>
          <a:bodyPr wrap="square" rtlCol="0">
            <a:spAutoFit/>
          </a:bodyPr>
          <a:lstStyle/>
          <a:p>
            <a:pPr marL="342900" lvl="0" algn="l" rtl="0">
              <a:lnSpc>
                <a:spcPct val="135000"/>
              </a:lnSpc>
              <a:spcBef>
                <a:spcPts val="0"/>
              </a:spcBef>
              <a:spcAft>
                <a:spcPts val="1200"/>
              </a:spcAft>
              <a:buAutoNum type="arabicPeriod"/>
            </a:pPr>
            <a:r>
              <a:rPr lang="en" sz="4000" dirty="0"/>
              <a:t>  Select the academic year (CCL.YR).</a:t>
            </a:r>
          </a:p>
          <a:p>
            <a:pPr marL="342900">
              <a:lnSpc>
                <a:spcPct val="135000"/>
              </a:lnSpc>
              <a:spcAft>
                <a:spcPts val="1200"/>
              </a:spcAft>
              <a:buFont typeface="Arial"/>
              <a:buAutoNum type="arabicPeriod"/>
            </a:pPr>
            <a:r>
              <a:rPr lang="en-US" sz="4000" dirty="0"/>
              <a:t>  Enter the short title – maximum of 6 characters </a:t>
            </a:r>
            <a:r>
              <a:rPr lang="en" sz="4000" dirty="0"/>
              <a:t>(CCL.STI)</a:t>
            </a:r>
            <a:r>
              <a:rPr lang="en-US" sz="4000" dirty="0"/>
              <a:t>.</a:t>
            </a:r>
          </a:p>
          <a:p>
            <a:pPr marL="342900">
              <a:lnSpc>
                <a:spcPct val="135000"/>
              </a:lnSpc>
              <a:spcAft>
                <a:spcPts val="1200"/>
              </a:spcAft>
              <a:buFont typeface="Arial"/>
              <a:buAutoNum type="arabicPeriod"/>
            </a:pPr>
            <a:r>
              <a:rPr lang="en-US" sz="4000" dirty="0"/>
              <a:t>  Enter the description – 255 characters </a:t>
            </a:r>
            <a:r>
              <a:rPr lang="en" sz="4000" dirty="0"/>
              <a:t>(CCL.DE)</a:t>
            </a:r>
            <a:r>
              <a:rPr lang="en-US" sz="4000" dirty="0"/>
              <a:t>.</a:t>
            </a:r>
          </a:p>
          <a:p>
            <a:pPr marL="342900">
              <a:lnSpc>
                <a:spcPct val="135000"/>
              </a:lnSpc>
              <a:spcAft>
                <a:spcPts val="1200"/>
              </a:spcAft>
              <a:buFont typeface="Arial"/>
              <a:buAutoNum type="arabicPeriod"/>
            </a:pPr>
            <a:r>
              <a:rPr lang="en-US" sz="4000" dirty="0"/>
              <a:t>  Mass Select dates (CCD Table).</a:t>
            </a:r>
          </a:p>
          <a:p>
            <a:pPr marL="342900">
              <a:lnSpc>
                <a:spcPct val="135000"/>
              </a:lnSpc>
              <a:spcAft>
                <a:spcPts val="1200"/>
              </a:spcAft>
              <a:buFont typeface="Arial"/>
              <a:buAutoNum type="arabicPeriod"/>
            </a:pPr>
            <a:r>
              <a:rPr lang="en-US" sz="4000" dirty="0"/>
              <a:t>  Admin users can COPY the Class Calendars (within the same school).</a:t>
            </a:r>
          </a:p>
          <a:p>
            <a:pPr marL="342900">
              <a:lnSpc>
                <a:spcPct val="135000"/>
              </a:lnSpc>
              <a:spcAft>
                <a:spcPts val="1200"/>
              </a:spcAft>
              <a:buFont typeface="Arial"/>
              <a:buAutoNum type="arabicPeriod"/>
            </a:pPr>
            <a:r>
              <a:rPr lang="en-US" sz="4000" dirty="0"/>
              <a:t>  Admin users can PUSH the Class Calendars (to other schools).</a:t>
            </a:r>
          </a:p>
          <a:p>
            <a:pPr marL="342900">
              <a:lnSpc>
                <a:spcPct val="135000"/>
              </a:lnSpc>
              <a:spcAft>
                <a:spcPts val="1200"/>
              </a:spcAft>
              <a:buFont typeface="Arial"/>
              <a:buAutoNum type="arabicPeriod"/>
            </a:pPr>
            <a:r>
              <a:rPr lang="en-US" sz="4000" dirty="0"/>
              <a:t>  It is recommended that for each Flex Period there is a corresponding Class Calendar.</a:t>
            </a:r>
          </a:p>
          <a:p>
            <a:pPr marL="457200" indent="-457200">
              <a:buAutoNum type="arabicPeriod"/>
            </a:pPr>
            <a:endParaRPr lang="en-US" sz="3200" dirty="0">
              <a:solidFill>
                <a:schemeClr val="tx1">
                  <a:lumMod val="95000"/>
                  <a:lumOff val="5000"/>
                </a:schemeClr>
              </a:solidFill>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5364604"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CREATING CLASS CALENDARS (CCL Table)</a:t>
            </a:r>
          </a:p>
        </p:txBody>
      </p:sp>
    </p:spTree>
    <p:extLst>
      <p:ext uri="{BB962C8B-B14F-4D97-AF65-F5344CB8AC3E}">
        <p14:creationId xmlns:p14="http://schemas.microsoft.com/office/powerpoint/2010/main" val="22722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3478678" y="2947735"/>
            <a:ext cx="17742988"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75615" y="3427183"/>
            <a:ext cx="15895377" cy="707886"/>
          </a:xfrm>
          <a:prstGeom prst="rect">
            <a:avLst/>
          </a:prstGeom>
          <a:noFill/>
        </p:spPr>
        <p:txBody>
          <a:bodyPr wrap="square" rtlCol="0">
            <a:spAutoFit/>
          </a:bodyPr>
          <a:lstStyle/>
          <a:p>
            <a:pPr marL="0" lvl="0" indent="0" algn="l" rtl="0">
              <a:lnSpc>
                <a:spcPct val="100000"/>
              </a:lnSpc>
              <a:spcBef>
                <a:spcPts val="0"/>
              </a:spcBef>
              <a:spcAft>
                <a:spcPts val="1200"/>
              </a:spcAft>
              <a:buNone/>
            </a:pPr>
            <a:r>
              <a:rPr lang="en-US" sz="4000" dirty="0"/>
              <a:t>Flex Periods – 1 Lunch.  If Lunch is a course, create a lunch period.</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478678" y="1084636"/>
            <a:ext cx="14239319" cy="1754326"/>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TRADITIONAL BELL SCHEDULE – PERIODS 1-6, 0-6, 1-8, ETC. – 1 LUNCH</a:t>
            </a:r>
          </a:p>
        </p:txBody>
      </p:sp>
      <p:graphicFrame>
        <p:nvGraphicFramePr>
          <p:cNvPr id="6" name="Table 6">
            <a:extLst>
              <a:ext uri="{FF2B5EF4-FFF2-40B4-BE49-F238E27FC236}">
                <a16:creationId xmlns:a16="http://schemas.microsoft.com/office/drawing/2014/main" id="{7B8CE44C-951D-4009-BA91-726DA784B261}"/>
              </a:ext>
            </a:extLst>
          </p:cNvPr>
          <p:cNvGraphicFramePr>
            <a:graphicFrameLocks noGrp="1"/>
          </p:cNvGraphicFramePr>
          <p:nvPr>
            <p:extLst>
              <p:ext uri="{D42A27DB-BD31-4B8C-83A1-F6EECF244321}">
                <p14:modId xmlns:p14="http://schemas.microsoft.com/office/powerpoint/2010/main" val="197227882"/>
              </p:ext>
            </p:extLst>
          </p:nvPr>
        </p:nvGraphicFramePr>
        <p:xfrm>
          <a:off x="6485066" y="4667867"/>
          <a:ext cx="11232931" cy="6949440"/>
        </p:xfrm>
        <a:graphic>
          <a:graphicData uri="http://schemas.openxmlformats.org/drawingml/2006/table">
            <a:tbl>
              <a:tblPr firstRow="1" bandRow="1">
                <a:tableStyleId>{5C22544A-7EE6-4342-B048-85BDC9FD1C3A}</a:tableStyleId>
              </a:tblPr>
              <a:tblGrid>
                <a:gridCol w="1946208">
                  <a:extLst>
                    <a:ext uri="{9D8B030D-6E8A-4147-A177-3AD203B41FA5}">
                      <a16:colId xmlns:a16="http://schemas.microsoft.com/office/drawing/2014/main" val="2756398104"/>
                    </a:ext>
                  </a:extLst>
                </a:gridCol>
                <a:gridCol w="3418185">
                  <a:extLst>
                    <a:ext uri="{9D8B030D-6E8A-4147-A177-3AD203B41FA5}">
                      <a16:colId xmlns:a16="http://schemas.microsoft.com/office/drawing/2014/main" val="1952795912"/>
                    </a:ext>
                  </a:extLst>
                </a:gridCol>
                <a:gridCol w="2565779">
                  <a:extLst>
                    <a:ext uri="{9D8B030D-6E8A-4147-A177-3AD203B41FA5}">
                      <a16:colId xmlns:a16="http://schemas.microsoft.com/office/drawing/2014/main" val="3426746479"/>
                    </a:ext>
                  </a:extLst>
                </a:gridCol>
                <a:gridCol w="3302759">
                  <a:extLst>
                    <a:ext uri="{9D8B030D-6E8A-4147-A177-3AD203B41FA5}">
                      <a16:colId xmlns:a16="http://schemas.microsoft.com/office/drawing/2014/main" val="462999222"/>
                    </a:ext>
                  </a:extLst>
                </a:gridCol>
              </a:tblGrid>
              <a:tr h="370840">
                <a:tc>
                  <a:txBody>
                    <a:bodyPr/>
                    <a:lstStyle/>
                    <a:p>
                      <a:pPr algn="ctr"/>
                      <a:r>
                        <a:rPr lang="en-US" dirty="0"/>
                        <a:t>Flex</a:t>
                      </a:r>
                    </a:p>
                    <a:p>
                      <a:pPr algn="ctr"/>
                      <a:r>
                        <a:rPr lang="en-US" dirty="0"/>
                        <a:t>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Start/End</a:t>
                      </a:r>
                    </a:p>
                    <a:p>
                      <a:pPr algn="ctr"/>
                      <a:r>
                        <a:rPr lang="en-US" dirty="0"/>
                        <a:t>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Class</a:t>
                      </a:r>
                    </a:p>
                    <a:p>
                      <a:pPr algn="ctr"/>
                      <a:r>
                        <a:rPr lang="en-US" dirty="0"/>
                        <a:t>Calendar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Meeting</a:t>
                      </a:r>
                    </a:p>
                    <a:p>
                      <a:pPr algn="ctr"/>
                      <a:r>
                        <a:rPr lang="en-US" dirty="0"/>
                        <a:t>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7516788"/>
                  </a:ext>
                </a:extLst>
              </a:tr>
              <a:tr h="37084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7:05 – 7:55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840466"/>
                  </a:ext>
                </a:extLst>
              </a:tr>
              <a:tr h="37084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8:00 – 8:50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5276980"/>
                  </a:ext>
                </a:extLst>
              </a:tr>
              <a:tr h="37084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8:55 – 9:45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4941440"/>
                  </a:ext>
                </a:extLst>
              </a:tr>
              <a:tr h="37084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10:05 – 10:55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5528933"/>
                  </a:ext>
                </a:extLst>
              </a:tr>
              <a:tr h="370840">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11:00 – 11:50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134340"/>
                  </a:ext>
                </a:extLst>
              </a:tr>
              <a:tr h="370840">
                <a:tc>
                  <a:txBody>
                    <a:bodyPr/>
                    <a:lstStyle/>
                    <a:p>
                      <a:pPr algn="ctr"/>
                      <a:r>
                        <a:rPr lang="en-US" dirty="0"/>
                        <a:t>LUNCH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11:50 – 12:20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LUNCH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3100085"/>
                  </a:ext>
                </a:extLst>
              </a:tr>
              <a:tr h="370840">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12:25 – 1:15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909645"/>
                  </a:ext>
                </a:extLst>
              </a:tr>
              <a:tr h="370840">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1:20 – 2:10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9809401"/>
                  </a:ext>
                </a:extLst>
              </a:tr>
              <a:tr h="370840">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2:15 – 3:05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5888874"/>
                  </a:ext>
                </a:extLst>
              </a:tr>
            </a:tbl>
          </a:graphicData>
        </a:graphic>
      </p:graphicFrame>
    </p:spTree>
    <p:extLst>
      <p:ext uri="{BB962C8B-B14F-4D97-AF65-F5344CB8AC3E}">
        <p14:creationId xmlns:p14="http://schemas.microsoft.com/office/powerpoint/2010/main" val="3362841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3422998" y="2415472"/>
            <a:ext cx="17742988"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70602" y="2593792"/>
            <a:ext cx="15895377" cy="707886"/>
          </a:xfrm>
          <a:prstGeom prst="rect">
            <a:avLst/>
          </a:prstGeom>
          <a:noFill/>
        </p:spPr>
        <p:txBody>
          <a:bodyPr wrap="square" rtlCol="0">
            <a:spAutoFit/>
          </a:bodyPr>
          <a:lstStyle/>
          <a:p>
            <a:pPr marL="0" lvl="0" indent="0" algn="l" rtl="0">
              <a:lnSpc>
                <a:spcPct val="100000"/>
              </a:lnSpc>
              <a:spcBef>
                <a:spcPts val="0"/>
              </a:spcBef>
              <a:spcAft>
                <a:spcPts val="1200"/>
              </a:spcAft>
              <a:buNone/>
            </a:pPr>
            <a:r>
              <a:rPr lang="en-US" sz="4000" dirty="0"/>
              <a:t>Flex Periods – 2 Lunches. If Lunch is a course, create a lunch period.</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327334" y="542563"/>
            <a:ext cx="14239319" cy="1754326"/>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TRADITIONAL BELL SCHEDULE – PERIODS 1-6, 0-6, 1-8, ETC. – 2 LUNCHES</a:t>
            </a:r>
          </a:p>
        </p:txBody>
      </p:sp>
      <p:graphicFrame>
        <p:nvGraphicFramePr>
          <p:cNvPr id="6" name="Table 6">
            <a:extLst>
              <a:ext uri="{FF2B5EF4-FFF2-40B4-BE49-F238E27FC236}">
                <a16:creationId xmlns:a16="http://schemas.microsoft.com/office/drawing/2014/main" id="{7B8CE44C-951D-4009-BA91-726DA784B261}"/>
              </a:ext>
            </a:extLst>
          </p:cNvPr>
          <p:cNvGraphicFramePr>
            <a:graphicFrameLocks noGrp="1"/>
          </p:cNvGraphicFramePr>
          <p:nvPr>
            <p:extLst>
              <p:ext uri="{D42A27DB-BD31-4B8C-83A1-F6EECF244321}">
                <p14:modId xmlns:p14="http://schemas.microsoft.com/office/powerpoint/2010/main" val="642247609"/>
              </p:ext>
            </p:extLst>
          </p:nvPr>
        </p:nvGraphicFramePr>
        <p:xfrm>
          <a:off x="5865614" y="3479997"/>
          <a:ext cx="12534659" cy="8229600"/>
        </p:xfrm>
        <a:graphic>
          <a:graphicData uri="http://schemas.openxmlformats.org/drawingml/2006/table">
            <a:tbl>
              <a:tblPr firstRow="1" bandRow="1">
                <a:tableStyleId>{5C22544A-7EE6-4342-B048-85BDC9FD1C3A}</a:tableStyleId>
              </a:tblPr>
              <a:tblGrid>
                <a:gridCol w="1936502">
                  <a:extLst>
                    <a:ext uri="{9D8B030D-6E8A-4147-A177-3AD203B41FA5}">
                      <a16:colId xmlns:a16="http://schemas.microsoft.com/office/drawing/2014/main" val="2756398104"/>
                    </a:ext>
                  </a:extLst>
                </a:gridCol>
                <a:gridCol w="3713250">
                  <a:extLst>
                    <a:ext uri="{9D8B030D-6E8A-4147-A177-3AD203B41FA5}">
                      <a16:colId xmlns:a16="http://schemas.microsoft.com/office/drawing/2014/main" val="1952795912"/>
                    </a:ext>
                  </a:extLst>
                </a:gridCol>
                <a:gridCol w="2770258">
                  <a:extLst>
                    <a:ext uri="{9D8B030D-6E8A-4147-A177-3AD203B41FA5}">
                      <a16:colId xmlns:a16="http://schemas.microsoft.com/office/drawing/2014/main" val="3426746479"/>
                    </a:ext>
                  </a:extLst>
                </a:gridCol>
                <a:gridCol w="4114649">
                  <a:extLst>
                    <a:ext uri="{9D8B030D-6E8A-4147-A177-3AD203B41FA5}">
                      <a16:colId xmlns:a16="http://schemas.microsoft.com/office/drawing/2014/main" val="462999222"/>
                    </a:ext>
                  </a:extLst>
                </a:gridCol>
              </a:tblGrid>
              <a:tr h="1185269">
                <a:tc>
                  <a:txBody>
                    <a:bodyPr/>
                    <a:lstStyle/>
                    <a:p>
                      <a:pPr algn="ctr"/>
                      <a:r>
                        <a:rPr lang="en-US" dirty="0"/>
                        <a:t>Flex</a:t>
                      </a:r>
                    </a:p>
                    <a:p>
                      <a:pPr algn="ctr"/>
                      <a:r>
                        <a:rPr lang="en-US" dirty="0"/>
                        <a:t>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Start/End</a:t>
                      </a:r>
                    </a:p>
                    <a:p>
                      <a:pPr algn="ctr"/>
                      <a:r>
                        <a:rPr lang="en-US" dirty="0"/>
                        <a:t>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Class</a:t>
                      </a:r>
                    </a:p>
                    <a:p>
                      <a:pPr algn="ctr"/>
                      <a:r>
                        <a:rPr lang="en-US" dirty="0"/>
                        <a:t>Calendar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Meeting</a:t>
                      </a:r>
                    </a:p>
                    <a:p>
                      <a:pPr algn="ctr"/>
                      <a:r>
                        <a:rPr lang="en-US" dirty="0"/>
                        <a:t>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7516788"/>
                  </a:ext>
                </a:extLst>
              </a:tr>
              <a:tr h="638222">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7:05 – 7:55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840466"/>
                  </a:ext>
                </a:extLst>
              </a:tr>
              <a:tr h="638222">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8:00 – 8:50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5276980"/>
                  </a:ext>
                </a:extLst>
              </a:tr>
              <a:tr h="638222">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8:55 – 9:45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4941440"/>
                  </a:ext>
                </a:extLst>
              </a:tr>
              <a:tr h="638222">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10:05 – 10:55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5528933"/>
                  </a:ext>
                </a:extLst>
              </a:tr>
              <a:tr h="638222">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11:00 – 11:50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134340"/>
                  </a:ext>
                </a:extLst>
              </a:tr>
              <a:tr h="638222">
                <a:tc>
                  <a:txBody>
                    <a:bodyPr/>
                    <a:lstStyle/>
                    <a:p>
                      <a:pPr algn="ctr"/>
                      <a:r>
                        <a:rPr lang="en-US" dirty="0"/>
                        <a:t>5A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3600" dirty="0"/>
                        <a:t>11:55 – 12:45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a:t>5A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913100085"/>
                  </a:ext>
                </a:extLst>
              </a:tr>
              <a:tr h="638222">
                <a:tc>
                  <a:txBody>
                    <a:bodyPr/>
                    <a:lstStyle/>
                    <a:p>
                      <a:pPr algn="ctr"/>
                      <a:r>
                        <a:rPr lang="en-US" dirty="0"/>
                        <a:t>LUNCHB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3600" u="none" dirty="0"/>
                        <a:t>12:45 – 1:15</a:t>
                      </a:r>
                      <a:endParaRPr lang="en-US"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a:t>LUNCHB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294416425"/>
                  </a:ext>
                </a:extLst>
              </a:tr>
              <a:tr h="638222">
                <a:tc>
                  <a:txBody>
                    <a:bodyPr/>
                    <a:lstStyle/>
                    <a:p>
                      <a:pPr algn="ctr"/>
                      <a:r>
                        <a:rPr lang="en-US" sz="3600" dirty="0"/>
                        <a:t>LUNCHA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3600" dirty="0"/>
                        <a:t>11:50 – 12:20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3600" dirty="0"/>
                        <a:t>LUNCHA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188395011"/>
                  </a:ext>
                </a:extLst>
              </a:tr>
              <a:tr h="638222">
                <a:tc>
                  <a:txBody>
                    <a:bodyPr/>
                    <a:lstStyle/>
                    <a:p>
                      <a:pPr algn="ctr"/>
                      <a:r>
                        <a:rPr lang="en-US" dirty="0"/>
                        <a:t>5B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3600" u="none" dirty="0"/>
                        <a:t>12:25 – 1:15</a:t>
                      </a:r>
                      <a:endParaRPr lang="en-US"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dirty="0"/>
                        <a:t>5B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13297189"/>
                  </a:ext>
                </a:extLst>
              </a:tr>
              <a:tr h="638222">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1:20 – 2:10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909645"/>
                  </a:ext>
                </a:extLst>
              </a:tr>
              <a:tr h="638222">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2:15 – 3:05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9809401"/>
                  </a:ext>
                </a:extLst>
              </a:tr>
            </a:tbl>
          </a:graphicData>
        </a:graphic>
      </p:graphicFrame>
    </p:spTree>
    <p:extLst>
      <p:ext uri="{BB962C8B-B14F-4D97-AF65-F5344CB8AC3E}">
        <p14:creationId xmlns:p14="http://schemas.microsoft.com/office/powerpoint/2010/main" val="3691222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48451"/>
            <a:ext cx="17866098"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26293" y="3427183"/>
            <a:ext cx="18097500" cy="6494085"/>
          </a:xfrm>
          <a:prstGeom prst="rect">
            <a:avLst/>
          </a:prstGeom>
          <a:noFill/>
        </p:spPr>
        <p:txBody>
          <a:bodyPr wrap="square" rtlCol="0">
            <a:spAutoFit/>
          </a:bodyPr>
          <a:lstStyle/>
          <a:p>
            <a:pPr marL="342900" lvl="0" algn="l" rtl="0">
              <a:lnSpc>
                <a:spcPct val="135000"/>
              </a:lnSpc>
              <a:spcBef>
                <a:spcPts val="0"/>
              </a:spcBef>
              <a:spcAft>
                <a:spcPts val="1200"/>
              </a:spcAft>
              <a:buAutoNum type="arabicPeriod"/>
            </a:pPr>
            <a:r>
              <a:rPr lang="en-US" sz="4000" dirty="0"/>
              <a:t>  Add/Copy a section in the SMS table.</a:t>
            </a:r>
          </a:p>
          <a:p>
            <a:pPr marL="342900" lvl="0" algn="l" rtl="0">
              <a:lnSpc>
                <a:spcPct val="135000"/>
              </a:lnSpc>
              <a:spcBef>
                <a:spcPts val="0"/>
              </a:spcBef>
              <a:spcAft>
                <a:spcPts val="1200"/>
              </a:spcAft>
              <a:buAutoNum type="arabicPeriod"/>
            </a:pPr>
            <a:r>
              <a:rPr lang="en-US" sz="4000" dirty="0"/>
              <a:t>  Select a Flex Period.</a:t>
            </a:r>
          </a:p>
          <a:p>
            <a:pPr marL="342900" lvl="0" algn="l" rtl="0">
              <a:lnSpc>
                <a:spcPct val="135000"/>
              </a:lnSpc>
              <a:spcBef>
                <a:spcPts val="0"/>
              </a:spcBef>
              <a:spcAft>
                <a:spcPts val="1200"/>
              </a:spcAft>
              <a:buAutoNum type="arabicPeriod"/>
            </a:pPr>
            <a:r>
              <a:rPr lang="en-US" sz="4000" dirty="0"/>
              <a:t>  Select a corresponding Class Calendar.</a:t>
            </a:r>
          </a:p>
          <a:p>
            <a:pPr marL="342900" lvl="0" algn="l" rtl="0">
              <a:lnSpc>
                <a:spcPct val="135000"/>
              </a:lnSpc>
              <a:spcBef>
                <a:spcPts val="0"/>
              </a:spcBef>
              <a:spcAft>
                <a:spcPts val="1200"/>
              </a:spcAft>
              <a:buAutoNum type="arabicPeriod"/>
            </a:pPr>
            <a:r>
              <a:rPr lang="en-US" sz="4000" dirty="0"/>
              <a:t>  Enter Course ID, Room, Grade Range, Max, and other necessary fields.</a:t>
            </a:r>
          </a:p>
          <a:p>
            <a:pPr marL="342900" lvl="0" algn="l" rtl="0">
              <a:lnSpc>
                <a:spcPct val="135000"/>
              </a:lnSpc>
              <a:spcBef>
                <a:spcPts val="0"/>
              </a:spcBef>
              <a:spcAft>
                <a:spcPts val="1200"/>
              </a:spcAft>
              <a:buAutoNum type="arabicPeriod"/>
            </a:pPr>
            <a:r>
              <a:rPr lang="en-US" sz="4000" dirty="0"/>
              <a:t>  Assign a primary Staff record to the section.</a:t>
            </a:r>
          </a:p>
          <a:p>
            <a:pPr marL="342900" lvl="0" algn="l" rtl="0">
              <a:lnSpc>
                <a:spcPct val="135000"/>
              </a:lnSpc>
              <a:spcBef>
                <a:spcPts val="0"/>
              </a:spcBef>
              <a:spcAft>
                <a:spcPts val="1200"/>
              </a:spcAft>
              <a:buAutoNum type="arabicPeriod"/>
            </a:pPr>
            <a:r>
              <a:rPr lang="en-US" sz="4000" dirty="0"/>
              <a:t>  If needed, assign additional Staff records to the section.</a:t>
            </a:r>
          </a:p>
          <a:p>
            <a:pPr marL="457200" indent="-457200">
              <a:buAutoNum type="arabicPeriod"/>
            </a:pPr>
            <a:endParaRPr lang="en-US" sz="3200" dirty="0">
              <a:solidFill>
                <a:schemeClr val="tx1">
                  <a:lumMod val="95000"/>
                  <a:lumOff val="5000"/>
                </a:schemeClr>
              </a:solidFill>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226293" y="1193409"/>
            <a:ext cx="18626419" cy="923330"/>
          </a:xfrm>
          <a:prstGeom prst="rect">
            <a:avLst/>
          </a:prstGeom>
          <a:noFill/>
        </p:spPr>
        <p:txBody>
          <a:bodyPr wrap="square" rtlCol="0">
            <a:spAutoFit/>
          </a:bodyPr>
          <a:lstStyle/>
          <a:p>
            <a:r>
              <a:rPr lang="en-US" sz="5400" dirty="0">
                <a:solidFill>
                  <a:srgbClr val="203858"/>
                </a:solidFill>
                <a:latin typeface="Nunito Sans Black"/>
                <a:ea typeface="Nunito Sans Black"/>
                <a:cs typeface="Nunito Sans Black"/>
                <a:sym typeface="Nunito Sans Black"/>
              </a:rPr>
              <a:t>DEFINE SECTIONS IN THE SMS TABLE</a:t>
            </a:r>
            <a:endParaRPr lang="en-US" sz="5400" b="1" spc="100" dirty="0">
              <a:solidFill>
                <a:srgbClr val="1D3787"/>
              </a:solidFill>
              <a:latin typeface="Helvetica Neue"/>
              <a:ea typeface="Open Sans" panose="020B0606030504020204" pitchFamily="34" charset="0"/>
              <a:cs typeface="Helvetica Neue"/>
            </a:endParaRPr>
          </a:p>
        </p:txBody>
      </p:sp>
    </p:spTree>
    <p:extLst>
      <p:ext uri="{BB962C8B-B14F-4D97-AF65-F5344CB8AC3E}">
        <p14:creationId xmlns:p14="http://schemas.microsoft.com/office/powerpoint/2010/main" val="1716584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2714519" y="2183730"/>
            <a:ext cx="18795797"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25405" y="2914938"/>
            <a:ext cx="18795797" cy="9818072"/>
          </a:xfrm>
          <a:prstGeom prst="rect">
            <a:avLst/>
          </a:prstGeom>
          <a:noFill/>
        </p:spPr>
        <p:txBody>
          <a:bodyPr wrap="square" rtlCol="0">
            <a:spAutoFit/>
          </a:bodyPr>
          <a:lstStyle/>
          <a:p>
            <a:pPr marL="0" lvl="0" indent="0" algn="l" rtl="0">
              <a:spcBef>
                <a:spcPts val="0"/>
              </a:spcBef>
              <a:spcAft>
                <a:spcPts val="1800"/>
              </a:spcAft>
              <a:buNone/>
            </a:pPr>
            <a:r>
              <a:rPr lang="en-US" sz="4000" dirty="0">
                <a:cs typeface="Calibri" panose="020F0502020204030204" pitchFamily="34" charset="0"/>
              </a:rPr>
              <a:t>A scheduling conflict is created when these three criteria are met: </a:t>
            </a:r>
          </a:p>
          <a:p>
            <a:pPr lvl="1">
              <a:spcBef>
                <a:spcPts val="0"/>
              </a:spcBef>
              <a:spcAft>
                <a:spcPts val="1800"/>
              </a:spcAft>
            </a:pPr>
            <a:r>
              <a:rPr lang="en-US" sz="4000" dirty="0">
                <a:cs typeface="Calibri" panose="020F0502020204030204" pitchFamily="34" charset="0"/>
              </a:rPr>
              <a:t>Sections meet in the same or overlapping </a:t>
            </a:r>
            <a:r>
              <a:rPr lang="en-US" sz="4000" b="1" u="sng" dirty="0">
                <a:cs typeface="Calibri" panose="020F0502020204030204" pitchFamily="34" charset="0"/>
              </a:rPr>
              <a:t>terms</a:t>
            </a:r>
            <a:r>
              <a:rPr lang="en-US" sz="4000" dirty="0">
                <a:cs typeface="Calibri" panose="020F0502020204030204" pitchFamily="34" charset="0"/>
              </a:rPr>
              <a:t> (i.e.: Fall and Quarter 1 are overlapping terms).</a:t>
            </a:r>
          </a:p>
          <a:p>
            <a:pPr lvl="1">
              <a:spcBef>
                <a:spcPts val="0"/>
              </a:spcBef>
              <a:spcAft>
                <a:spcPts val="1800"/>
              </a:spcAft>
            </a:pPr>
            <a:r>
              <a:rPr lang="en-US" sz="4000" dirty="0">
                <a:cs typeface="Calibri" panose="020F0502020204030204" pitchFamily="34" charset="0"/>
              </a:rPr>
              <a:t>Sections meet at the same or overlapping </a:t>
            </a:r>
            <a:r>
              <a:rPr lang="en-US" sz="4000" b="1" u="sng" dirty="0">
                <a:cs typeface="Calibri" panose="020F0502020204030204" pitchFamily="34" charset="0"/>
              </a:rPr>
              <a:t>time.</a:t>
            </a:r>
            <a:r>
              <a:rPr lang="en-US" sz="4000" dirty="0">
                <a:cs typeface="Calibri" panose="020F0502020204030204" pitchFamily="34" charset="0"/>
              </a:rPr>
              <a:t> </a:t>
            </a:r>
          </a:p>
          <a:p>
            <a:pPr lvl="1">
              <a:spcBef>
                <a:spcPts val="0"/>
              </a:spcBef>
              <a:spcAft>
                <a:spcPts val="1800"/>
              </a:spcAft>
            </a:pPr>
            <a:r>
              <a:rPr lang="en-US" sz="4000" dirty="0">
                <a:cs typeface="Calibri" panose="020F0502020204030204" pitchFamily="34" charset="0"/>
              </a:rPr>
              <a:t>Sections meet on the same </a:t>
            </a:r>
            <a:r>
              <a:rPr lang="en-US" sz="4000" b="1" u="sng" dirty="0">
                <a:cs typeface="Calibri" panose="020F0502020204030204" pitchFamily="34" charset="0"/>
              </a:rPr>
              <a:t>day(s)</a:t>
            </a:r>
            <a:r>
              <a:rPr lang="en-US" sz="4000" dirty="0">
                <a:cs typeface="Calibri" panose="020F0502020204030204" pitchFamily="34" charset="0"/>
              </a:rPr>
              <a:t>.</a:t>
            </a:r>
            <a:br>
              <a:rPr lang="en-US" sz="4000" dirty="0">
                <a:cs typeface="Calibri" panose="020F0502020204030204" pitchFamily="34" charset="0"/>
              </a:rPr>
            </a:br>
            <a:endParaRPr lang="en-US" sz="4000" dirty="0">
              <a:cs typeface="Calibri" panose="020F0502020204030204" pitchFamily="34" charset="0"/>
            </a:endParaRPr>
          </a:p>
          <a:p>
            <a:pPr marL="0" lvl="0" indent="0" algn="l" rtl="0">
              <a:spcBef>
                <a:spcPts val="0"/>
              </a:spcBef>
              <a:spcAft>
                <a:spcPts val="1800"/>
              </a:spcAft>
              <a:buNone/>
            </a:pPr>
            <a:r>
              <a:rPr lang="en-US" sz="4000" dirty="0">
                <a:cs typeface="Calibri" panose="020F0502020204030204" pitchFamily="34" charset="0"/>
              </a:rPr>
              <a:t>To avoid scheduling conflicts, create different Flex Periods and/or different Class Calendars.</a:t>
            </a:r>
            <a:br>
              <a:rPr lang="en-US" sz="4000" dirty="0">
                <a:cs typeface="Calibri" panose="020F0502020204030204" pitchFamily="34" charset="0"/>
              </a:rPr>
            </a:br>
            <a:endParaRPr lang="en-US" sz="4000" dirty="0">
              <a:cs typeface="Calibri" panose="020F0502020204030204" pitchFamily="34" charset="0"/>
            </a:endParaRPr>
          </a:p>
          <a:p>
            <a:pPr marL="0" lvl="0" indent="0" algn="l" rtl="0">
              <a:spcBef>
                <a:spcPts val="0"/>
              </a:spcBef>
              <a:spcAft>
                <a:spcPts val="1800"/>
              </a:spcAft>
              <a:buNone/>
            </a:pPr>
            <a:r>
              <a:rPr lang="en" sz="4000" dirty="0">
                <a:cs typeface="Calibri" panose="020F0502020204030204" pitchFamily="34" charset="0"/>
              </a:rPr>
              <a:t>To help identify the Flex Periods and Class Calendars to create, consider these questions:</a:t>
            </a:r>
          </a:p>
          <a:p>
            <a:pPr marL="1028700" lvl="1" indent="-457200">
              <a:spcBef>
                <a:spcPts val="0"/>
              </a:spcBef>
              <a:spcAft>
                <a:spcPts val="1800"/>
              </a:spcAft>
            </a:pPr>
            <a:r>
              <a:rPr lang="en" sz="4000" dirty="0">
                <a:cs typeface="Calibri" panose="020F0502020204030204" pitchFamily="34" charset="0"/>
              </a:rPr>
              <a:t>What day/days do all or most of the periods meet?</a:t>
            </a:r>
          </a:p>
          <a:p>
            <a:pPr marL="1028700" lvl="1" indent="-457200">
              <a:spcBef>
                <a:spcPts val="0"/>
              </a:spcBef>
              <a:spcAft>
                <a:spcPts val="1800"/>
              </a:spcAft>
            </a:pPr>
            <a:r>
              <a:rPr lang="en" sz="4000" dirty="0">
                <a:cs typeface="Calibri" panose="020F0502020204030204" pitchFamily="34" charset="0"/>
              </a:rPr>
              <a:t>W</a:t>
            </a:r>
            <a:r>
              <a:rPr lang="en-US" sz="4000" dirty="0">
                <a:cs typeface="Calibri" panose="020F0502020204030204" pitchFamily="34" charset="0"/>
              </a:rPr>
              <a:t>hat day/days are the exceptions?</a:t>
            </a:r>
          </a:p>
          <a:p>
            <a:pPr marL="457200" indent="-457200">
              <a:buAutoNum type="arabicPeriod"/>
            </a:pPr>
            <a:endParaRPr lang="en-US" sz="3200" dirty="0">
              <a:solidFill>
                <a:schemeClr val="tx1">
                  <a:lumMod val="95000"/>
                  <a:lumOff val="5000"/>
                </a:schemeClr>
              </a:solidFill>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2725405" y="958061"/>
            <a:ext cx="14701469"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WHAT CREATES A CONFLICT?</a:t>
            </a:r>
          </a:p>
        </p:txBody>
      </p:sp>
    </p:spTree>
    <p:extLst>
      <p:ext uri="{BB962C8B-B14F-4D97-AF65-F5344CB8AC3E}">
        <p14:creationId xmlns:p14="http://schemas.microsoft.com/office/powerpoint/2010/main" val="88122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flipV="1">
            <a:off x="3143250" y="1868894"/>
            <a:ext cx="17866098"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63668" y="2183730"/>
            <a:ext cx="18097500" cy="1323439"/>
          </a:xfrm>
          <a:prstGeom prst="rect">
            <a:avLst/>
          </a:prstGeom>
          <a:noFill/>
        </p:spPr>
        <p:txBody>
          <a:bodyPr wrap="square" rtlCol="0">
            <a:spAutoFit/>
          </a:bodyPr>
          <a:lstStyle/>
          <a:p>
            <a:pPr marL="0" lvl="0" indent="0" algn="l" rtl="0">
              <a:lnSpc>
                <a:spcPct val="100000"/>
              </a:lnSpc>
              <a:spcBef>
                <a:spcPts val="0"/>
              </a:spcBef>
              <a:spcAft>
                <a:spcPts val="1200"/>
              </a:spcAft>
              <a:buNone/>
            </a:pPr>
            <a:r>
              <a:rPr lang="en-US" sz="4000" dirty="0"/>
              <a:t>Classes meet on alternate days.  A-Day classes meet on one day and B-Day classes meet on the following day.</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258951" y="734178"/>
            <a:ext cx="11916050"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A-DAY/B-DAY SCHEDULE</a:t>
            </a:r>
          </a:p>
        </p:txBody>
      </p:sp>
      <p:graphicFrame>
        <p:nvGraphicFramePr>
          <p:cNvPr id="2" name="Table 2">
            <a:extLst>
              <a:ext uri="{FF2B5EF4-FFF2-40B4-BE49-F238E27FC236}">
                <a16:creationId xmlns:a16="http://schemas.microsoft.com/office/drawing/2014/main" id="{BA2259FF-16DB-4E0D-9100-AE66C56CA56C}"/>
              </a:ext>
            </a:extLst>
          </p:cNvPr>
          <p:cNvGraphicFramePr>
            <a:graphicFrameLocks noGrp="1"/>
          </p:cNvGraphicFramePr>
          <p:nvPr/>
        </p:nvGraphicFramePr>
        <p:xfrm>
          <a:off x="3957851" y="4021169"/>
          <a:ext cx="16271681" cy="8412480"/>
        </p:xfrm>
        <a:graphic>
          <a:graphicData uri="http://schemas.openxmlformats.org/drawingml/2006/table">
            <a:tbl>
              <a:tblPr firstRow="1" bandRow="1">
                <a:tableStyleId>{5C22544A-7EE6-4342-B048-85BDC9FD1C3A}</a:tableStyleId>
              </a:tblPr>
              <a:tblGrid>
                <a:gridCol w="3266881">
                  <a:extLst>
                    <a:ext uri="{9D8B030D-6E8A-4147-A177-3AD203B41FA5}">
                      <a16:colId xmlns:a16="http://schemas.microsoft.com/office/drawing/2014/main" val="3674888631"/>
                    </a:ext>
                  </a:extLst>
                </a:gridCol>
                <a:gridCol w="3251200">
                  <a:extLst>
                    <a:ext uri="{9D8B030D-6E8A-4147-A177-3AD203B41FA5}">
                      <a16:colId xmlns:a16="http://schemas.microsoft.com/office/drawing/2014/main" val="1844573966"/>
                    </a:ext>
                  </a:extLst>
                </a:gridCol>
                <a:gridCol w="3284170">
                  <a:extLst>
                    <a:ext uri="{9D8B030D-6E8A-4147-A177-3AD203B41FA5}">
                      <a16:colId xmlns:a16="http://schemas.microsoft.com/office/drawing/2014/main" val="398424109"/>
                    </a:ext>
                  </a:extLst>
                </a:gridCol>
                <a:gridCol w="3218230">
                  <a:extLst>
                    <a:ext uri="{9D8B030D-6E8A-4147-A177-3AD203B41FA5}">
                      <a16:colId xmlns:a16="http://schemas.microsoft.com/office/drawing/2014/main" val="2381088895"/>
                    </a:ext>
                  </a:extLst>
                </a:gridCol>
                <a:gridCol w="3251200">
                  <a:extLst>
                    <a:ext uri="{9D8B030D-6E8A-4147-A177-3AD203B41FA5}">
                      <a16:colId xmlns:a16="http://schemas.microsoft.com/office/drawing/2014/main" val="2532421508"/>
                    </a:ext>
                  </a:extLst>
                </a:gridCol>
              </a:tblGrid>
              <a:tr h="370840">
                <a:tc>
                  <a:txBody>
                    <a:bodyPr/>
                    <a:lstStyle/>
                    <a:p>
                      <a:pPr algn="ctr"/>
                      <a:r>
                        <a:rPr lang="en-US" dirty="0"/>
                        <a:t>Flex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Start/End 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Class Calendar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Week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Meeting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8545677"/>
                  </a:ext>
                </a:extLst>
              </a:tr>
              <a:tr h="370840">
                <a:tc>
                  <a:txBody>
                    <a:bodyPr/>
                    <a:lstStyle/>
                    <a:p>
                      <a:pPr algn="ctr"/>
                      <a:r>
                        <a:rPr lang="en-US" dirty="0"/>
                        <a:t>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8:00 – 9:45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    W    F</a:t>
                      </a:r>
                    </a:p>
                    <a:p>
                      <a:pPr algn="ctr"/>
                      <a:r>
                        <a:rPr lang="en-US" dirty="0"/>
                        <a:t>  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5947264"/>
                  </a:ext>
                </a:extLst>
              </a:tr>
              <a:tr h="370840">
                <a:tc>
                  <a:txBody>
                    <a:bodyPr/>
                    <a:lstStyle/>
                    <a:p>
                      <a:pPr algn="ctr"/>
                      <a:r>
                        <a:rPr lang="en-US" dirty="0"/>
                        <a:t>1B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8:00 – 9:45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  T    R</a:t>
                      </a:r>
                    </a:p>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3133904"/>
                  </a:ext>
                </a:extLst>
              </a:tr>
              <a:tr h="370840">
                <a:tc>
                  <a:txBody>
                    <a:bodyPr/>
                    <a:lstStyle/>
                    <a:p>
                      <a:pPr algn="ctr"/>
                      <a:r>
                        <a:rPr lang="en-US" dirty="0"/>
                        <a:t>2A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10:05 – 11:50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    W    F</a:t>
                      </a:r>
                    </a:p>
                    <a:p>
                      <a:pPr algn="ctr"/>
                      <a:r>
                        <a:rPr lang="en-US" dirty="0"/>
                        <a:t>  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6031085"/>
                  </a:ext>
                </a:extLst>
              </a:tr>
              <a:tr h="370840">
                <a:tc>
                  <a:txBody>
                    <a:bodyPr/>
                    <a:lstStyle/>
                    <a:p>
                      <a:pPr algn="ctr"/>
                      <a:r>
                        <a:rPr lang="en-US" dirty="0"/>
                        <a:t>2B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10:05 – 11:50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 T    R</a:t>
                      </a:r>
                    </a:p>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3580464"/>
                  </a:ext>
                </a:extLst>
              </a:tr>
              <a:tr h="370840">
                <a:tc>
                  <a:txBody>
                    <a:bodyPr/>
                    <a:lstStyle/>
                    <a:p>
                      <a:pPr algn="ctr"/>
                      <a:r>
                        <a:rPr lang="en-US" dirty="0"/>
                        <a:t>LUNCH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a:t>11:50 – 12:20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LUNCH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Every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 T W R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6531548"/>
                  </a:ext>
                </a:extLst>
              </a:tr>
              <a:tr h="370840">
                <a:tc>
                  <a:txBody>
                    <a:bodyPr/>
                    <a:lstStyle/>
                    <a:p>
                      <a:pPr algn="ctr"/>
                      <a:r>
                        <a:rPr lang="en-US" dirty="0"/>
                        <a:t>3A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12:25 – 2:10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    W    F</a:t>
                      </a:r>
                    </a:p>
                    <a:p>
                      <a:pPr algn="ctr"/>
                      <a:r>
                        <a:rPr lang="en-US" dirty="0"/>
                        <a:t>  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7728977"/>
                  </a:ext>
                </a:extLst>
              </a:tr>
              <a:tr h="401730">
                <a:tc>
                  <a:txBody>
                    <a:bodyPr/>
                    <a:lstStyle/>
                    <a:p>
                      <a:pPr algn="ctr"/>
                      <a:r>
                        <a:rPr lang="en-US" dirty="0"/>
                        <a:t>3B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12:25 – 2:10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 T    R</a:t>
                      </a:r>
                    </a:p>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8744355"/>
                  </a:ext>
                </a:extLst>
              </a:tr>
            </a:tbl>
          </a:graphicData>
        </a:graphic>
      </p:graphicFrame>
    </p:spTree>
    <p:extLst>
      <p:ext uri="{BB962C8B-B14F-4D97-AF65-F5344CB8AC3E}">
        <p14:creationId xmlns:p14="http://schemas.microsoft.com/office/powerpoint/2010/main" val="2624625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2455709" y="1814486"/>
            <a:ext cx="2022687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55709" y="2048418"/>
            <a:ext cx="19291645" cy="1323439"/>
          </a:xfrm>
          <a:prstGeom prst="rect">
            <a:avLst/>
          </a:prstGeom>
          <a:noFill/>
        </p:spPr>
        <p:txBody>
          <a:bodyPr wrap="square" rtlCol="0">
            <a:spAutoFit/>
          </a:bodyPr>
          <a:lstStyle/>
          <a:p>
            <a:pPr marL="0" lvl="0" indent="0" algn="l" rtl="0">
              <a:lnSpc>
                <a:spcPct val="100000"/>
              </a:lnSpc>
              <a:spcBef>
                <a:spcPts val="0"/>
              </a:spcBef>
              <a:spcAft>
                <a:spcPts val="1200"/>
              </a:spcAft>
              <a:buNone/>
            </a:pPr>
            <a:r>
              <a:rPr lang="en-US" sz="4000" dirty="0">
                <a:cs typeface="Arial" panose="020B0604020202020204" pitchFamily="34" charset="0"/>
              </a:rPr>
              <a:t>Most courses meet every day, but 2 courses meet on alternate days (i.e.: PE/Elective).  The courses that meet on alternate days could have sections every period.</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2455709" y="741354"/>
            <a:ext cx="15819310"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VARIATION OF AN A-DAY/B-DAY SCHEDULE</a:t>
            </a:r>
          </a:p>
        </p:txBody>
      </p:sp>
      <p:graphicFrame>
        <p:nvGraphicFramePr>
          <p:cNvPr id="3" name="Table 3">
            <a:extLst>
              <a:ext uri="{FF2B5EF4-FFF2-40B4-BE49-F238E27FC236}">
                <a16:creationId xmlns:a16="http://schemas.microsoft.com/office/drawing/2014/main" id="{EA8E3DCB-E8F4-4F5B-909E-7C7B323ADB19}"/>
              </a:ext>
            </a:extLst>
          </p:cNvPr>
          <p:cNvGraphicFramePr>
            <a:graphicFrameLocks noGrp="1"/>
          </p:cNvGraphicFramePr>
          <p:nvPr>
            <p:extLst>
              <p:ext uri="{D42A27DB-BD31-4B8C-83A1-F6EECF244321}">
                <p14:modId xmlns:p14="http://schemas.microsoft.com/office/powerpoint/2010/main" val="3101535582"/>
              </p:ext>
            </p:extLst>
          </p:nvPr>
        </p:nvGraphicFramePr>
        <p:xfrm>
          <a:off x="2045879" y="3922086"/>
          <a:ext cx="9730854" cy="9052560"/>
        </p:xfrm>
        <a:graphic>
          <a:graphicData uri="http://schemas.openxmlformats.org/drawingml/2006/table">
            <a:tbl>
              <a:tblPr firstRow="1" bandRow="1">
                <a:tableStyleId>{5C22544A-7EE6-4342-B048-85BDC9FD1C3A}</a:tableStyleId>
              </a:tblPr>
              <a:tblGrid>
                <a:gridCol w="1228299">
                  <a:extLst>
                    <a:ext uri="{9D8B030D-6E8A-4147-A177-3AD203B41FA5}">
                      <a16:colId xmlns:a16="http://schemas.microsoft.com/office/drawing/2014/main" val="3471543483"/>
                    </a:ext>
                  </a:extLst>
                </a:gridCol>
                <a:gridCol w="2442949">
                  <a:extLst>
                    <a:ext uri="{9D8B030D-6E8A-4147-A177-3AD203B41FA5}">
                      <a16:colId xmlns:a16="http://schemas.microsoft.com/office/drawing/2014/main" val="1888595839"/>
                    </a:ext>
                  </a:extLst>
                </a:gridCol>
                <a:gridCol w="1815152">
                  <a:extLst>
                    <a:ext uri="{9D8B030D-6E8A-4147-A177-3AD203B41FA5}">
                      <a16:colId xmlns:a16="http://schemas.microsoft.com/office/drawing/2014/main" val="431874305"/>
                    </a:ext>
                  </a:extLst>
                </a:gridCol>
                <a:gridCol w="2292824">
                  <a:extLst>
                    <a:ext uri="{9D8B030D-6E8A-4147-A177-3AD203B41FA5}">
                      <a16:colId xmlns:a16="http://schemas.microsoft.com/office/drawing/2014/main" val="3272904333"/>
                    </a:ext>
                  </a:extLst>
                </a:gridCol>
                <a:gridCol w="1951630">
                  <a:extLst>
                    <a:ext uri="{9D8B030D-6E8A-4147-A177-3AD203B41FA5}">
                      <a16:colId xmlns:a16="http://schemas.microsoft.com/office/drawing/2014/main" val="1819050364"/>
                    </a:ext>
                  </a:extLst>
                </a:gridCol>
              </a:tblGrid>
              <a:tr h="789209">
                <a:tc>
                  <a:txBody>
                    <a:bodyPr/>
                    <a:lstStyle/>
                    <a:p>
                      <a:pPr algn="ctr"/>
                      <a:r>
                        <a:rPr lang="en-US" sz="2400" dirty="0"/>
                        <a:t>Flex</a:t>
                      </a:r>
                    </a:p>
                    <a:p>
                      <a:pPr algn="ctr"/>
                      <a:r>
                        <a:rPr lang="en-US" sz="2400" dirty="0"/>
                        <a:t>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Start/End</a:t>
                      </a:r>
                    </a:p>
                    <a:p>
                      <a:pPr algn="ctr"/>
                      <a:r>
                        <a:rPr lang="en-US" sz="2400" dirty="0"/>
                        <a:t>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Class</a:t>
                      </a:r>
                    </a:p>
                    <a:p>
                      <a:pPr algn="ctr"/>
                      <a:r>
                        <a:rPr lang="en-US" sz="2400" dirty="0"/>
                        <a:t>Calendar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Week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Meeting</a:t>
                      </a:r>
                    </a:p>
                    <a:p>
                      <a:pPr algn="ctr"/>
                      <a:r>
                        <a:rPr lang="en-US" sz="2400" dirty="0"/>
                        <a:t>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8947037"/>
                  </a:ext>
                </a:extLst>
              </a:tr>
              <a:tr h="428427">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solidFill>
                            <a:srgbClr val="FF0000"/>
                          </a:solidFill>
                        </a:rPr>
                        <a:t>8:00 – 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Every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T W R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4506796"/>
                  </a:ext>
                </a:extLst>
              </a:tr>
              <a:tr h="428427">
                <a:tc>
                  <a:txBody>
                    <a:bodyPr/>
                    <a:lstStyle/>
                    <a:p>
                      <a:pPr algn="ctr"/>
                      <a:r>
                        <a:rPr lang="en-US" sz="2400" dirty="0"/>
                        <a:t>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solidFill>
                            <a:srgbClr val="FF0000"/>
                          </a:solidFill>
                        </a:rPr>
                        <a:t>8:00 – 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3304048"/>
                  </a:ext>
                </a:extLst>
              </a:tr>
              <a:tr h="428427">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3222059"/>
                  </a:ext>
                </a:extLst>
              </a:tr>
              <a:tr h="428427">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8:55 – 9:45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Every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T W R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92671"/>
                  </a:ext>
                </a:extLst>
              </a:tr>
              <a:tr h="428427">
                <a:tc>
                  <a:txBody>
                    <a:bodyPr/>
                    <a:lstStyle/>
                    <a:p>
                      <a:pPr algn="ctr"/>
                      <a:r>
                        <a:rPr lang="en-US" sz="2400" dirty="0"/>
                        <a:t>2A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t>8:55 – 9:45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0616927"/>
                  </a:ext>
                </a:extLst>
              </a:tr>
              <a:tr h="428427">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2686667"/>
                  </a:ext>
                </a:extLst>
              </a:tr>
              <a:tr h="428427">
                <a:tc>
                  <a:txBody>
                    <a:bodyPr/>
                    <a:lstStyle/>
                    <a:p>
                      <a:pPr algn="ctr"/>
                      <a:r>
                        <a:rPr lang="en-US" sz="2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10:05 – 10:55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Every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T W R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8038126"/>
                  </a:ext>
                </a:extLst>
              </a:tr>
              <a:tr h="428427">
                <a:tc>
                  <a:txBody>
                    <a:bodyPr/>
                    <a:lstStyle/>
                    <a:p>
                      <a:pPr algn="ctr"/>
                      <a:r>
                        <a:rPr lang="en-US" sz="2400" dirty="0"/>
                        <a:t>3A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t>10:05 – 10:55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3A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0726176"/>
                  </a:ext>
                </a:extLst>
              </a:tr>
              <a:tr h="428427">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3954075"/>
                  </a:ext>
                </a:extLst>
              </a:tr>
              <a:tr h="428427">
                <a:tc>
                  <a:txBody>
                    <a:bodyPr/>
                    <a:lstStyle/>
                    <a:p>
                      <a:pPr algn="ctr"/>
                      <a:r>
                        <a:rPr lang="en-US" sz="2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11:00 – 11:50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Every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T W R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1043519"/>
                  </a:ext>
                </a:extLst>
              </a:tr>
              <a:tr h="428427">
                <a:tc>
                  <a:txBody>
                    <a:bodyPr/>
                    <a:lstStyle/>
                    <a:p>
                      <a:pPr algn="ctr"/>
                      <a:r>
                        <a:rPr lang="en-US" sz="2400" dirty="0"/>
                        <a:t>4A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t>11:00 – 11:50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4A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6187274"/>
                  </a:ext>
                </a:extLst>
              </a:tr>
              <a:tr h="428427">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5118642"/>
                  </a:ext>
                </a:extLst>
              </a:tr>
              <a:tr h="428427">
                <a:tc>
                  <a:txBody>
                    <a:bodyPr/>
                    <a:lstStyle/>
                    <a:p>
                      <a:pPr algn="ctr"/>
                      <a:r>
                        <a:rPr lang="en-US" sz="2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12:25 – 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Every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T W R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66284"/>
                  </a:ext>
                </a:extLst>
              </a:tr>
              <a:tr h="428427">
                <a:tc>
                  <a:txBody>
                    <a:bodyPr/>
                    <a:lstStyle/>
                    <a:p>
                      <a:pPr algn="ctr"/>
                      <a:r>
                        <a:rPr lang="en-US" sz="2400" dirty="0"/>
                        <a:t>5A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t>12:25 – 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5A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0261343"/>
                  </a:ext>
                </a:extLst>
              </a:tr>
              <a:tr h="428427">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840580"/>
                  </a:ext>
                </a:extLst>
              </a:tr>
              <a:tr h="428427">
                <a:tc>
                  <a:txBody>
                    <a:bodyPr/>
                    <a:lstStyle/>
                    <a:p>
                      <a:pPr algn="ctr"/>
                      <a:r>
                        <a:rPr lang="en-US" sz="2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1:20 – 2:10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Every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T W R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630381"/>
                  </a:ext>
                </a:extLst>
              </a:tr>
              <a:tr h="428427">
                <a:tc>
                  <a:txBody>
                    <a:bodyPr/>
                    <a:lstStyle/>
                    <a:p>
                      <a:pPr algn="ctr"/>
                      <a:r>
                        <a:rPr lang="en-US" sz="2400" dirty="0"/>
                        <a:t>6A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t>1:20 – 2:10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6A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6141488"/>
                  </a:ext>
                </a:extLst>
              </a:tr>
              <a:tr h="428427">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0385439"/>
                  </a:ext>
                </a:extLst>
              </a:tr>
            </a:tbl>
          </a:graphicData>
        </a:graphic>
      </p:graphicFrame>
      <p:graphicFrame>
        <p:nvGraphicFramePr>
          <p:cNvPr id="4" name="Table 4">
            <a:extLst>
              <a:ext uri="{FF2B5EF4-FFF2-40B4-BE49-F238E27FC236}">
                <a16:creationId xmlns:a16="http://schemas.microsoft.com/office/drawing/2014/main" id="{E3FF4624-8A96-4BFC-B816-2D2CCCE6764C}"/>
              </a:ext>
            </a:extLst>
          </p:cNvPr>
          <p:cNvGraphicFramePr>
            <a:graphicFrameLocks noGrp="1"/>
          </p:cNvGraphicFramePr>
          <p:nvPr>
            <p:extLst>
              <p:ext uri="{D42A27DB-BD31-4B8C-83A1-F6EECF244321}">
                <p14:modId xmlns:p14="http://schemas.microsoft.com/office/powerpoint/2010/main" val="2727681474"/>
              </p:ext>
            </p:extLst>
          </p:nvPr>
        </p:nvGraphicFramePr>
        <p:xfrm>
          <a:off x="12607269" y="3922086"/>
          <a:ext cx="9717207" cy="9052560"/>
        </p:xfrm>
        <a:graphic>
          <a:graphicData uri="http://schemas.openxmlformats.org/drawingml/2006/table">
            <a:tbl>
              <a:tblPr firstRow="1" bandRow="1">
                <a:tableStyleId>{5C22544A-7EE6-4342-B048-85BDC9FD1C3A}</a:tableStyleId>
              </a:tblPr>
              <a:tblGrid>
                <a:gridCol w="1204037">
                  <a:extLst>
                    <a:ext uri="{9D8B030D-6E8A-4147-A177-3AD203B41FA5}">
                      <a16:colId xmlns:a16="http://schemas.microsoft.com/office/drawing/2014/main" val="696054381"/>
                    </a:ext>
                  </a:extLst>
                </a:gridCol>
                <a:gridCol w="2480859">
                  <a:extLst>
                    <a:ext uri="{9D8B030D-6E8A-4147-A177-3AD203B41FA5}">
                      <a16:colId xmlns:a16="http://schemas.microsoft.com/office/drawing/2014/main" val="728584368"/>
                    </a:ext>
                  </a:extLst>
                </a:gridCol>
                <a:gridCol w="1774209">
                  <a:extLst>
                    <a:ext uri="{9D8B030D-6E8A-4147-A177-3AD203B41FA5}">
                      <a16:colId xmlns:a16="http://schemas.microsoft.com/office/drawing/2014/main" val="3377806446"/>
                    </a:ext>
                  </a:extLst>
                </a:gridCol>
                <a:gridCol w="2306472">
                  <a:extLst>
                    <a:ext uri="{9D8B030D-6E8A-4147-A177-3AD203B41FA5}">
                      <a16:colId xmlns:a16="http://schemas.microsoft.com/office/drawing/2014/main" val="3235083687"/>
                    </a:ext>
                  </a:extLst>
                </a:gridCol>
                <a:gridCol w="1951630">
                  <a:extLst>
                    <a:ext uri="{9D8B030D-6E8A-4147-A177-3AD203B41FA5}">
                      <a16:colId xmlns:a16="http://schemas.microsoft.com/office/drawing/2014/main" val="2276684825"/>
                    </a:ext>
                  </a:extLst>
                </a:gridCol>
              </a:tblGrid>
              <a:tr h="403129">
                <a:tc>
                  <a:txBody>
                    <a:bodyPr/>
                    <a:lstStyle/>
                    <a:p>
                      <a:pPr algn="ctr"/>
                      <a:r>
                        <a:rPr lang="en-US" sz="2400" dirty="0"/>
                        <a:t>Flex</a:t>
                      </a:r>
                    </a:p>
                    <a:p>
                      <a:pPr algn="ctr"/>
                      <a:r>
                        <a:rPr lang="en-US" sz="2400" dirty="0"/>
                        <a:t>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Start/End</a:t>
                      </a:r>
                    </a:p>
                    <a:p>
                      <a:pPr algn="ctr"/>
                      <a:r>
                        <a:rPr lang="en-US" sz="2400" dirty="0"/>
                        <a:t>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Class</a:t>
                      </a:r>
                    </a:p>
                    <a:p>
                      <a:pPr algn="ctr"/>
                      <a:r>
                        <a:rPr lang="en-US" sz="2400" dirty="0"/>
                        <a:t>Calendar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Week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Meeting</a:t>
                      </a:r>
                    </a:p>
                    <a:p>
                      <a:pPr algn="ctr"/>
                      <a:r>
                        <a:rPr lang="en-US" sz="2400" dirty="0"/>
                        <a:t>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821437"/>
                  </a:ext>
                </a:extLst>
              </a:tr>
              <a:tr h="403129">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5228255"/>
                  </a:ext>
                </a:extLst>
              </a:tr>
              <a:tr h="403129">
                <a:tc>
                  <a:txBody>
                    <a:bodyPr/>
                    <a:lstStyle/>
                    <a:p>
                      <a:pPr algn="ctr"/>
                      <a:r>
                        <a:rPr lang="en-US" sz="2400" dirty="0"/>
                        <a:t>1B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solidFill>
                            <a:srgbClr val="FF0000"/>
                          </a:solidFill>
                        </a:rPr>
                        <a:t>8:00 – 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3485299"/>
                  </a:ext>
                </a:extLst>
              </a:tr>
              <a:tr h="338658">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358397"/>
                  </a:ext>
                </a:extLst>
              </a:tr>
              <a:tr h="403129">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4314837"/>
                  </a:ext>
                </a:extLst>
              </a:tr>
              <a:tr h="403129">
                <a:tc>
                  <a:txBody>
                    <a:bodyPr/>
                    <a:lstStyle/>
                    <a:p>
                      <a:pPr algn="ctr"/>
                      <a:r>
                        <a:rPr lang="en-US" sz="2400" dirty="0"/>
                        <a:t>2B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t>8:55 – 9:45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6639639"/>
                  </a:ext>
                </a:extLst>
              </a:tr>
              <a:tr h="403129">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0784093"/>
                  </a:ext>
                </a:extLst>
              </a:tr>
              <a:tr h="403129">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5432712"/>
                  </a:ext>
                </a:extLst>
              </a:tr>
              <a:tr h="403129">
                <a:tc>
                  <a:txBody>
                    <a:bodyPr/>
                    <a:lstStyle/>
                    <a:p>
                      <a:pPr algn="ctr"/>
                      <a:r>
                        <a:rPr lang="en-US" sz="2400" dirty="0"/>
                        <a:t>3B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t>10:05 – 10:55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3B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4609652"/>
                  </a:ext>
                </a:extLst>
              </a:tr>
              <a:tr h="403129">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9758035"/>
                  </a:ext>
                </a:extLst>
              </a:tr>
              <a:tr h="403129">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6954838"/>
                  </a:ext>
                </a:extLst>
              </a:tr>
              <a:tr h="403129">
                <a:tc>
                  <a:txBody>
                    <a:bodyPr/>
                    <a:lstStyle/>
                    <a:p>
                      <a:pPr algn="ctr"/>
                      <a:r>
                        <a:rPr lang="en-US" sz="2400" dirty="0"/>
                        <a:t>4B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t>11:00 – 11:50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4B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9106113"/>
                  </a:ext>
                </a:extLst>
              </a:tr>
              <a:tr h="403129">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2790314"/>
                  </a:ext>
                </a:extLst>
              </a:tr>
              <a:tr h="403129">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3544121"/>
                  </a:ext>
                </a:extLst>
              </a:tr>
              <a:tr h="403129">
                <a:tc>
                  <a:txBody>
                    <a:bodyPr/>
                    <a:lstStyle/>
                    <a:p>
                      <a:pPr algn="ctr"/>
                      <a:r>
                        <a:rPr lang="en-US" sz="2400" dirty="0"/>
                        <a:t>5B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t>12:25 – 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5B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0490134"/>
                  </a:ext>
                </a:extLst>
              </a:tr>
              <a:tr h="403129">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8039277"/>
                  </a:ext>
                </a:extLst>
              </a:tr>
              <a:tr h="403129">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2148518"/>
                  </a:ext>
                </a:extLst>
              </a:tr>
              <a:tr h="403129">
                <a:tc>
                  <a:txBody>
                    <a:bodyPr/>
                    <a:lstStyle/>
                    <a:p>
                      <a:pPr algn="ctr"/>
                      <a:r>
                        <a:rPr lang="en-US" sz="2400" dirty="0"/>
                        <a:t>6B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400" dirty="0"/>
                        <a:t>1:20 – 2:10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6B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0010048"/>
                  </a:ext>
                </a:extLst>
              </a:tr>
              <a:tr h="403129">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6288403"/>
                  </a:ext>
                </a:extLst>
              </a:tr>
            </a:tbl>
          </a:graphicData>
        </a:graphic>
      </p:graphicFrame>
    </p:spTree>
    <p:extLst>
      <p:ext uri="{BB962C8B-B14F-4D97-AF65-F5344CB8AC3E}">
        <p14:creationId xmlns:p14="http://schemas.microsoft.com/office/powerpoint/2010/main" val="3852288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9030290" y="6716541"/>
            <a:ext cx="6200078"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11156831" y="4274290"/>
            <a:ext cx="1990539" cy="1990539"/>
          </a:xfrm>
          <a:prstGeom prst="ellipse">
            <a:avLst/>
          </a:prstGeom>
          <a:solidFill>
            <a:srgbClr val="1D3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bas Neue Bold" panose="020B0606020202050201" pitchFamily="34" charset="-94"/>
            </a:endParaRPr>
          </a:p>
        </p:txBody>
      </p:sp>
      <p:sp>
        <p:nvSpPr>
          <p:cNvPr id="77" name="TextBox 76"/>
          <p:cNvSpPr txBox="1"/>
          <p:nvPr/>
        </p:nvSpPr>
        <p:spPr>
          <a:xfrm>
            <a:off x="4445596" y="7439083"/>
            <a:ext cx="15511764" cy="1107996"/>
          </a:xfrm>
          <a:prstGeom prst="rect">
            <a:avLst/>
          </a:prstGeom>
          <a:noFill/>
        </p:spPr>
        <p:txBody>
          <a:bodyPr wrap="square" rtlCol="0">
            <a:spAutoFit/>
          </a:bodyPr>
          <a:lstStyle/>
          <a:p>
            <a:pPr algn="ctr"/>
            <a:r>
              <a:rPr lang="tr-TR" sz="6600" b="1" spc="100" dirty="0">
                <a:solidFill>
                  <a:srgbClr val="1D3787"/>
                </a:solidFill>
                <a:latin typeface="Helvetica Neue"/>
                <a:ea typeface="Open Sans" panose="020B0606030504020204" pitchFamily="34" charset="0"/>
                <a:cs typeface="Helvetica Neue"/>
              </a:rPr>
              <a:t>INTERMISSION</a:t>
            </a:r>
            <a:r>
              <a:rPr lang="en-US" sz="6600" b="1" spc="100" dirty="0">
                <a:solidFill>
                  <a:srgbClr val="1D3787"/>
                </a:solidFill>
                <a:latin typeface="Helvetica Neue"/>
                <a:ea typeface="Open Sans" panose="020B0606030504020204" pitchFamily="34" charset="0"/>
                <a:cs typeface="Helvetica Neue"/>
              </a:rPr>
              <a:t> – Break</a:t>
            </a:r>
          </a:p>
        </p:txBody>
      </p:sp>
      <p:pic>
        <p:nvPicPr>
          <p:cNvPr id="2" name="Picture 1"/>
          <p:cNvPicPr>
            <a:picLocks noChangeAspect="1"/>
          </p:cNvPicPr>
          <p:nvPr/>
        </p:nvPicPr>
        <p:blipFill>
          <a:blip r:embed="rId2"/>
          <a:stretch>
            <a:fillRect/>
          </a:stretch>
        </p:blipFill>
        <p:spPr>
          <a:xfrm>
            <a:off x="11615606" y="4842059"/>
            <a:ext cx="1125000" cy="855000"/>
          </a:xfrm>
          <a:prstGeom prst="rect">
            <a:avLst/>
          </a:prstGeom>
        </p:spPr>
      </p:pic>
    </p:spTree>
    <p:extLst>
      <p:ext uri="{BB962C8B-B14F-4D97-AF65-F5344CB8AC3E}">
        <p14:creationId xmlns:p14="http://schemas.microsoft.com/office/powerpoint/2010/main" val="304841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flipV="1">
            <a:off x="3258951" y="1887404"/>
            <a:ext cx="17866098"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05851" y="2308067"/>
            <a:ext cx="18097500" cy="1938992"/>
          </a:xfrm>
          <a:prstGeom prst="rect">
            <a:avLst/>
          </a:prstGeom>
          <a:noFill/>
        </p:spPr>
        <p:txBody>
          <a:bodyPr wrap="square" rtlCol="0">
            <a:spAutoFit/>
          </a:bodyPr>
          <a:lstStyle/>
          <a:p>
            <a:pPr marL="0" lvl="0" indent="0" algn="l" rtl="0">
              <a:lnSpc>
                <a:spcPct val="100000"/>
              </a:lnSpc>
              <a:spcBef>
                <a:spcPts val="0"/>
              </a:spcBef>
              <a:spcAft>
                <a:spcPts val="1200"/>
              </a:spcAft>
              <a:buNone/>
            </a:pPr>
            <a:r>
              <a:rPr lang="en-US" sz="4000" dirty="0"/>
              <a:t>Classes meet on alternate days.  Even numbered periods meet on one day and odd numbered periods meet on the following day. This is very similar to an A-Day/B-Day schedule, but the periods are named differently. </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205851" y="813316"/>
            <a:ext cx="11916050"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EVEN DAY /ODD DAY SCHEDULE</a:t>
            </a:r>
          </a:p>
        </p:txBody>
      </p:sp>
      <p:graphicFrame>
        <p:nvGraphicFramePr>
          <p:cNvPr id="2" name="Table 2">
            <a:extLst>
              <a:ext uri="{FF2B5EF4-FFF2-40B4-BE49-F238E27FC236}">
                <a16:creationId xmlns:a16="http://schemas.microsoft.com/office/drawing/2014/main" id="{5FC06DE3-5E83-4BF3-8DBA-F79A56E2A95E}"/>
              </a:ext>
            </a:extLst>
          </p:cNvPr>
          <p:cNvGraphicFramePr>
            <a:graphicFrameLocks noGrp="1"/>
          </p:cNvGraphicFramePr>
          <p:nvPr>
            <p:extLst>
              <p:ext uri="{D42A27DB-BD31-4B8C-83A1-F6EECF244321}">
                <p14:modId xmlns:p14="http://schemas.microsoft.com/office/powerpoint/2010/main" val="2906519906"/>
              </p:ext>
            </p:extLst>
          </p:nvPr>
        </p:nvGraphicFramePr>
        <p:xfrm>
          <a:off x="4064000" y="4667721"/>
          <a:ext cx="16256000" cy="8412480"/>
        </p:xfrm>
        <a:graphic>
          <a:graphicData uri="http://schemas.openxmlformats.org/drawingml/2006/table">
            <a:tbl>
              <a:tblPr firstRow="1" bandRow="1">
                <a:tableStyleId>{5C22544A-7EE6-4342-B048-85BDC9FD1C3A}</a:tableStyleId>
              </a:tblPr>
              <a:tblGrid>
                <a:gridCol w="3251200">
                  <a:extLst>
                    <a:ext uri="{9D8B030D-6E8A-4147-A177-3AD203B41FA5}">
                      <a16:colId xmlns:a16="http://schemas.microsoft.com/office/drawing/2014/main" val="3766469905"/>
                    </a:ext>
                  </a:extLst>
                </a:gridCol>
                <a:gridCol w="3251200">
                  <a:extLst>
                    <a:ext uri="{9D8B030D-6E8A-4147-A177-3AD203B41FA5}">
                      <a16:colId xmlns:a16="http://schemas.microsoft.com/office/drawing/2014/main" val="2873151358"/>
                    </a:ext>
                  </a:extLst>
                </a:gridCol>
                <a:gridCol w="3251200">
                  <a:extLst>
                    <a:ext uri="{9D8B030D-6E8A-4147-A177-3AD203B41FA5}">
                      <a16:colId xmlns:a16="http://schemas.microsoft.com/office/drawing/2014/main" val="176117191"/>
                    </a:ext>
                  </a:extLst>
                </a:gridCol>
                <a:gridCol w="3251200">
                  <a:extLst>
                    <a:ext uri="{9D8B030D-6E8A-4147-A177-3AD203B41FA5}">
                      <a16:colId xmlns:a16="http://schemas.microsoft.com/office/drawing/2014/main" val="395684597"/>
                    </a:ext>
                  </a:extLst>
                </a:gridCol>
                <a:gridCol w="3251200">
                  <a:extLst>
                    <a:ext uri="{9D8B030D-6E8A-4147-A177-3AD203B41FA5}">
                      <a16:colId xmlns:a16="http://schemas.microsoft.com/office/drawing/2014/main" val="769198945"/>
                    </a:ext>
                  </a:extLst>
                </a:gridCol>
              </a:tblGrid>
              <a:tr h="370840">
                <a:tc>
                  <a:txBody>
                    <a:bodyPr/>
                    <a:lstStyle/>
                    <a:p>
                      <a:pPr algn="ctr"/>
                      <a:r>
                        <a:rPr lang="en-US" dirty="0"/>
                        <a:t>Flex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Start/End 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Class Calendar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Week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Meeting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3652622"/>
                  </a:ext>
                </a:extLst>
              </a:tr>
              <a:tr h="37084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8:00 – 9:45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    W    F</a:t>
                      </a:r>
                    </a:p>
                    <a:p>
                      <a:pPr algn="ctr"/>
                      <a:r>
                        <a:rPr lang="en-US" dirty="0"/>
                        <a:t>  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6071955"/>
                  </a:ext>
                </a:extLst>
              </a:tr>
              <a:tr h="37084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8:00 – 9:45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  T    R</a:t>
                      </a:r>
                    </a:p>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5654090"/>
                  </a:ext>
                </a:extLst>
              </a:tr>
              <a:tr h="37084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10:05 – 11:50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    W    F</a:t>
                      </a:r>
                    </a:p>
                    <a:p>
                      <a:pPr algn="ctr"/>
                      <a:r>
                        <a:rPr lang="en-US" dirty="0"/>
                        <a:t>  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8051479"/>
                  </a:ext>
                </a:extLst>
              </a:tr>
              <a:tr h="370840">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10:05 – 11:50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 T    R</a:t>
                      </a:r>
                    </a:p>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2739735"/>
                  </a:ext>
                </a:extLst>
              </a:tr>
              <a:tr h="370840">
                <a:tc>
                  <a:txBody>
                    <a:bodyPr/>
                    <a:lstStyle/>
                    <a:p>
                      <a:pPr algn="ctr"/>
                      <a:r>
                        <a:rPr lang="en-US" dirty="0"/>
                        <a:t>LUNCH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a:t>11:50 – 12:20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LUNCH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Every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 T W R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6417332"/>
                  </a:ext>
                </a:extLst>
              </a:tr>
              <a:tr h="370840">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12:25 – 2:10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    W    F</a:t>
                      </a:r>
                    </a:p>
                    <a:p>
                      <a:pPr algn="ctr"/>
                      <a:r>
                        <a:rPr lang="en-US" dirty="0"/>
                        <a:t>  T     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683923"/>
                  </a:ext>
                </a:extLst>
              </a:tr>
              <a:tr h="370840">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12:25 – 2:10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 T    R</a:t>
                      </a:r>
                    </a:p>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    W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416381"/>
                  </a:ext>
                </a:extLst>
              </a:tr>
            </a:tbl>
          </a:graphicData>
        </a:graphic>
      </p:graphicFrame>
    </p:spTree>
    <p:extLst>
      <p:ext uri="{BB962C8B-B14F-4D97-AF65-F5344CB8AC3E}">
        <p14:creationId xmlns:p14="http://schemas.microsoft.com/office/powerpoint/2010/main" val="728975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664896"/>
            <a:ext cx="24384000" cy="5925767"/>
          </a:xfrm>
          <a:prstGeom prst="rect">
            <a:avLst/>
          </a:prstGeom>
          <a:solidFill>
            <a:srgbClr val="1D3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latin typeface="Bebas Neue" panose="020B0606020202050201" pitchFamily="34" charset="-94"/>
            </a:endParaRPr>
          </a:p>
        </p:txBody>
      </p:sp>
      <p:sp>
        <p:nvSpPr>
          <p:cNvPr id="9" name="TextBox 8"/>
          <p:cNvSpPr txBox="1"/>
          <p:nvPr/>
        </p:nvSpPr>
        <p:spPr>
          <a:xfrm>
            <a:off x="689907" y="5533332"/>
            <a:ext cx="22955534" cy="4401205"/>
          </a:xfrm>
          <a:prstGeom prst="rect">
            <a:avLst/>
          </a:prstGeom>
          <a:noFill/>
        </p:spPr>
        <p:txBody>
          <a:bodyPr wrap="square" rtlCol="0" anchor="ctr">
            <a:spAutoFit/>
          </a:bodyPr>
          <a:lstStyle/>
          <a:p>
            <a:pPr algn="ctr"/>
            <a:r>
              <a:rPr lang="en-US" sz="4000" spc="100" dirty="0">
                <a:solidFill>
                  <a:schemeClr val="bg1"/>
                </a:solidFill>
                <a:latin typeface="Lato"/>
                <a:ea typeface="Open Sans" panose="020B0606030504020204" pitchFamily="34" charset="0"/>
                <a:cs typeface="Lato"/>
              </a:rPr>
              <a:t>Part 2 of 5 – Flex Periods, Class Calendars, &amp; Scheduling Master Schedule</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AM Session – 9:00 – 12:00</a:t>
            </a:r>
          </a:p>
          <a:p>
            <a:pPr algn="ctr"/>
            <a:r>
              <a:rPr lang="en-US" sz="4000" spc="100" dirty="0">
                <a:solidFill>
                  <a:schemeClr val="bg1"/>
                </a:solidFill>
                <a:latin typeface="Lato"/>
                <a:ea typeface="Open Sans" panose="020B0606030504020204" pitchFamily="34" charset="0"/>
                <a:cs typeface="Lato"/>
              </a:rPr>
              <a:t>AM Break about 10:30</a:t>
            </a:r>
          </a:p>
          <a:p>
            <a:pPr algn="ctr"/>
            <a:endParaRPr lang="en-US" sz="4000" spc="100" dirty="0">
              <a:solidFill>
                <a:schemeClr val="bg1"/>
              </a:solidFill>
              <a:latin typeface="Lato"/>
              <a:ea typeface="Open Sans" panose="020B0606030504020204" pitchFamily="34" charset="0"/>
              <a:cs typeface="Lato"/>
            </a:endParaRPr>
          </a:p>
          <a:p>
            <a:pPr algn="ctr"/>
            <a:r>
              <a:rPr lang="en-US" sz="4000" spc="100" dirty="0">
                <a:solidFill>
                  <a:schemeClr val="bg1"/>
                </a:solidFill>
                <a:latin typeface="Lato"/>
                <a:ea typeface="Open Sans" panose="020B0606030504020204" pitchFamily="34" charset="0"/>
                <a:cs typeface="Lato"/>
              </a:rPr>
              <a:t>PM Session – 1:00 – 4:00</a:t>
            </a:r>
          </a:p>
          <a:p>
            <a:pPr algn="ctr"/>
            <a:r>
              <a:rPr lang="en-US" sz="4000" spc="100" dirty="0">
                <a:solidFill>
                  <a:schemeClr val="bg1"/>
                </a:solidFill>
                <a:latin typeface="Lato"/>
                <a:ea typeface="Open Sans" panose="020B0606030504020204" pitchFamily="34" charset="0"/>
                <a:cs typeface="Lato"/>
              </a:rPr>
              <a:t>PM Break about 2:30</a:t>
            </a:r>
          </a:p>
        </p:txBody>
      </p:sp>
      <p:pic>
        <p:nvPicPr>
          <p:cNvPr id="3" name="Picture 2" descr="Favicon.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7780" y="752967"/>
            <a:ext cx="3608440" cy="3597562"/>
          </a:xfrm>
          <a:prstGeom prst="rect">
            <a:avLst/>
          </a:prstGeom>
        </p:spPr>
      </p:pic>
      <p:sp>
        <p:nvSpPr>
          <p:cNvPr id="10" name="TextBox 9"/>
          <p:cNvSpPr txBox="1"/>
          <p:nvPr/>
        </p:nvSpPr>
        <p:spPr>
          <a:xfrm>
            <a:off x="1447353" y="11062754"/>
            <a:ext cx="21397098" cy="1569660"/>
          </a:xfrm>
          <a:prstGeom prst="rect">
            <a:avLst/>
          </a:prstGeom>
          <a:noFill/>
        </p:spPr>
        <p:txBody>
          <a:bodyPr wrap="square" rtlCol="0">
            <a:spAutoFit/>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100" normalizeH="0" baseline="0" noProof="0" dirty="0">
                <a:ln>
                  <a:noFill/>
                </a:ln>
                <a:solidFill>
                  <a:srgbClr val="1D3787"/>
                </a:solidFill>
                <a:effectLst/>
                <a:uLnTx/>
                <a:uFillTx/>
                <a:latin typeface="Lato"/>
                <a:ea typeface="Open Sans" panose="020B0606030504020204" pitchFamily="34" charset="0"/>
                <a:cs typeface="Lato"/>
              </a:rPr>
              <a:t>Sam Defeo - Aeries Trainer</a:t>
            </a:r>
          </a:p>
          <a:p>
            <a:pPr algn="ctr">
              <a:defRPr/>
            </a:pPr>
            <a:r>
              <a:rPr lang="en-US" sz="4800" spc="100" dirty="0" err="1">
                <a:solidFill>
                  <a:srgbClr val="1D3787"/>
                </a:solidFill>
                <a:latin typeface="Lato"/>
                <a:ea typeface="Open Sans" panose="020B0606030504020204" pitchFamily="34" charset="0"/>
                <a:cs typeface="Lato"/>
              </a:rPr>
              <a:t>Leeni</a:t>
            </a:r>
            <a:r>
              <a:rPr lang="en-US" sz="4800" spc="100" dirty="0">
                <a:solidFill>
                  <a:srgbClr val="1D3787"/>
                </a:solidFill>
                <a:latin typeface="Lato"/>
                <a:ea typeface="Open Sans" panose="020B0606030504020204" pitchFamily="34" charset="0"/>
                <a:cs typeface="Lato"/>
              </a:rPr>
              <a:t> Mitchell or Colin Baxter – Aeries Trainer &amp; Today’s Moderator</a:t>
            </a:r>
            <a:endParaRPr kumimoji="0" lang="en-US" sz="4800" b="0" i="0" u="none" strike="noStrike" kern="1200" cap="none" spc="100" normalizeH="0" baseline="0" noProof="0" dirty="0">
              <a:ln>
                <a:noFill/>
              </a:ln>
              <a:solidFill>
                <a:srgbClr val="1D3787"/>
              </a:solidFill>
              <a:effectLst/>
              <a:uLnTx/>
              <a:uFillTx/>
              <a:latin typeface="Lato"/>
              <a:ea typeface="Open Sans" panose="020B0606030504020204" pitchFamily="34" charset="0"/>
              <a:cs typeface="Lato"/>
            </a:endParaRPr>
          </a:p>
        </p:txBody>
      </p:sp>
      <p:sp>
        <p:nvSpPr>
          <p:cNvPr id="6" name="TextBox 5">
            <a:extLst>
              <a:ext uri="{FF2B5EF4-FFF2-40B4-BE49-F238E27FC236}">
                <a16:creationId xmlns:a16="http://schemas.microsoft.com/office/drawing/2014/main" id="{6809D808-388F-4E70-953D-33239C078E4A}"/>
              </a:ext>
            </a:extLst>
          </p:cNvPr>
          <p:cNvSpPr txBox="1"/>
          <p:nvPr/>
        </p:nvSpPr>
        <p:spPr>
          <a:xfrm>
            <a:off x="9192032" y="12781459"/>
            <a:ext cx="2975642" cy="492443"/>
          </a:xfrm>
          <a:prstGeom prst="rect">
            <a:avLst/>
          </a:prstGeom>
          <a:noFill/>
        </p:spPr>
        <p:txBody>
          <a:bodyPr wrap="square" rtlCol="0">
            <a:spAutoFit/>
          </a:bodyPr>
          <a:lstStyle/>
          <a:p>
            <a:pPr algn="ctr"/>
            <a:r>
              <a:rPr lang="tr-TR" sz="2600" b="1" spc="300" dirty="0" err="1">
                <a:solidFill>
                  <a:srgbClr val="1D3787"/>
                </a:solidFill>
                <a:latin typeface="Helvetica Neue"/>
                <a:ea typeface="Open Sans" panose="020B0606030504020204" pitchFamily="34" charset="0"/>
                <a:cs typeface="Helvetica Neue"/>
              </a:rPr>
              <a:t>Aeries</a:t>
            </a:r>
            <a:r>
              <a:rPr lang="tr-TR" sz="2600" b="1" spc="300" dirty="0">
                <a:solidFill>
                  <a:srgbClr val="1D3787"/>
                </a:solidFill>
                <a:latin typeface="Helvetica Neue"/>
                <a:ea typeface="Open Sans" panose="020B0606030504020204" pitchFamily="34" charset="0"/>
                <a:cs typeface="Helvetica Neue"/>
              </a:rPr>
              <a:t> SIS</a:t>
            </a:r>
            <a:endParaRPr lang="en-US" sz="2600" b="1" spc="300" dirty="0">
              <a:solidFill>
                <a:srgbClr val="1D3787"/>
              </a:solidFill>
              <a:latin typeface="Helvetica Neue"/>
              <a:ea typeface="Open Sans" panose="020B0606030504020204" pitchFamily="34" charset="0"/>
              <a:cs typeface="Helvetica Neue"/>
            </a:endParaRPr>
          </a:p>
        </p:txBody>
      </p:sp>
      <p:sp>
        <p:nvSpPr>
          <p:cNvPr id="8" name="TextBox 7">
            <a:extLst>
              <a:ext uri="{FF2B5EF4-FFF2-40B4-BE49-F238E27FC236}">
                <a16:creationId xmlns:a16="http://schemas.microsoft.com/office/drawing/2014/main" id="{F8E937C3-2F0D-41E9-B2E5-44D94B589A3F}"/>
              </a:ext>
            </a:extLst>
          </p:cNvPr>
          <p:cNvSpPr txBox="1"/>
          <p:nvPr/>
        </p:nvSpPr>
        <p:spPr>
          <a:xfrm>
            <a:off x="12357869" y="12768985"/>
            <a:ext cx="4836677" cy="492443"/>
          </a:xfrm>
          <a:prstGeom prst="rect">
            <a:avLst/>
          </a:prstGeom>
          <a:noFill/>
        </p:spPr>
        <p:txBody>
          <a:bodyPr wrap="square" rtlCol="0">
            <a:spAutoFit/>
          </a:bodyPr>
          <a:lstStyle/>
          <a:p>
            <a:pPr algn="ctr"/>
            <a:r>
              <a:rPr lang="en-US" sz="2600" b="1" spc="300" dirty="0">
                <a:solidFill>
                  <a:srgbClr val="1D3787"/>
                </a:solidFill>
                <a:latin typeface="Helvetica Neue"/>
                <a:ea typeface="Open Sans" panose="020B0606030504020204" pitchFamily="34" charset="0"/>
                <a:cs typeface="Lato"/>
              </a:rPr>
              <a:t>Scheduling Workshop</a:t>
            </a:r>
          </a:p>
        </p:txBody>
      </p:sp>
      <p:cxnSp>
        <p:nvCxnSpPr>
          <p:cNvPr id="11" name="Straight Connector 10">
            <a:extLst>
              <a:ext uri="{FF2B5EF4-FFF2-40B4-BE49-F238E27FC236}">
                <a16:creationId xmlns:a16="http://schemas.microsoft.com/office/drawing/2014/main" id="{7F0DB9F4-7F31-4CD5-8145-CBA370DF15D0}"/>
              </a:ext>
            </a:extLst>
          </p:cNvPr>
          <p:cNvCxnSpPr/>
          <p:nvPr/>
        </p:nvCxnSpPr>
        <p:spPr>
          <a:xfrm flipV="1">
            <a:off x="12145902" y="12768985"/>
            <a:ext cx="21772" cy="504917"/>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5205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flipV="1">
            <a:off x="1064525" y="1741837"/>
            <a:ext cx="22382329" cy="73056"/>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64525" y="2209558"/>
            <a:ext cx="22177612" cy="5447645"/>
          </a:xfrm>
          <a:prstGeom prst="rect">
            <a:avLst/>
          </a:prstGeom>
          <a:noFill/>
        </p:spPr>
        <p:txBody>
          <a:bodyPr wrap="square" rtlCol="0">
            <a:spAutoFit/>
          </a:bodyPr>
          <a:lstStyle/>
          <a:p>
            <a:pPr marL="0" lvl="0" indent="0" algn="l" rtl="0">
              <a:lnSpc>
                <a:spcPct val="100000"/>
              </a:lnSpc>
              <a:spcBef>
                <a:spcPts val="0"/>
              </a:spcBef>
              <a:spcAft>
                <a:spcPts val="1200"/>
              </a:spcAft>
              <a:buNone/>
            </a:pPr>
            <a:r>
              <a:rPr lang="en-US" dirty="0"/>
              <a:t>Even numbered periods meet on Monday, Wednesday, and Friday.</a:t>
            </a:r>
          </a:p>
          <a:p>
            <a:pPr marL="0" lvl="0" indent="0" algn="l" rtl="0">
              <a:lnSpc>
                <a:spcPct val="100000"/>
              </a:lnSpc>
              <a:spcBef>
                <a:spcPts val="0"/>
              </a:spcBef>
              <a:spcAft>
                <a:spcPts val="1200"/>
              </a:spcAft>
              <a:buNone/>
            </a:pPr>
            <a:r>
              <a:rPr lang="en-US" dirty="0"/>
              <a:t>Odd numbered periods meet on Tuesday, Thursday, and Friday.</a:t>
            </a:r>
          </a:p>
          <a:p>
            <a:pPr marL="0" lvl="0" indent="0" algn="l" rtl="0">
              <a:lnSpc>
                <a:spcPct val="100000"/>
              </a:lnSpc>
              <a:spcBef>
                <a:spcPts val="0"/>
              </a:spcBef>
              <a:spcAft>
                <a:spcPts val="1200"/>
              </a:spcAft>
              <a:buNone/>
            </a:pPr>
            <a:r>
              <a:rPr lang="en-US" dirty="0"/>
              <a:t>Since all classes meet on Friday, the Friday bell schedule must be used for the Flex Period.</a:t>
            </a:r>
          </a:p>
          <a:p>
            <a:pPr marL="0" lvl="0" indent="0" algn="l" rtl="0">
              <a:lnSpc>
                <a:spcPct val="100000"/>
              </a:lnSpc>
              <a:spcBef>
                <a:spcPts val="0"/>
              </a:spcBef>
              <a:spcAft>
                <a:spcPts val="1200"/>
              </a:spcAft>
              <a:buNone/>
            </a:pPr>
            <a:r>
              <a:rPr lang="en-US" dirty="0"/>
              <a:t>Custom Bell Schedules would be created for Even Days and Odd Days.</a:t>
            </a:r>
          </a:p>
          <a:p>
            <a:pPr marL="0" lvl="0" indent="0" algn="l" rtl="0">
              <a:lnSpc>
                <a:spcPct val="100000"/>
              </a:lnSpc>
              <a:spcBef>
                <a:spcPts val="0"/>
              </a:spcBef>
              <a:spcAft>
                <a:spcPts val="1200"/>
              </a:spcAft>
              <a:buNone/>
            </a:pPr>
            <a:r>
              <a:rPr lang="en-US" dirty="0"/>
              <a:t>In the school calendar (DAY table), Even Day Bell Schedules would be linked to every Monday and Wednesday.</a:t>
            </a:r>
          </a:p>
          <a:p>
            <a:pPr marL="0" lvl="0" indent="0" algn="l" rtl="0">
              <a:lnSpc>
                <a:spcPct val="100000"/>
              </a:lnSpc>
              <a:spcBef>
                <a:spcPts val="0"/>
              </a:spcBef>
              <a:spcAft>
                <a:spcPts val="1200"/>
              </a:spcAft>
              <a:buNone/>
            </a:pPr>
            <a:r>
              <a:rPr lang="en-US" dirty="0"/>
              <a:t>In the school calendar (DAY table), Odd Day Bell Schedules would be linked to every Tuesday and Thursday.</a:t>
            </a:r>
          </a:p>
          <a:p>
            <a:pPr marL="0" lvl="0" indent="0" algn="l" rtl="0">
              <a:lnSpc>
                <a:spcPct val="100000"/>
              </a:lnSpc>
              <a:spcBef>
                <a:spcPts val="0"/>
              </a:spcBef>
              <a:spcAft>
                <a:spcPts val="1200"/>
              </a:spcAft>
              <a:buNone/>
            </a:pPr>
            <a:r>
              <a:rPr lang="en-US" dirty="0"/>
              <a:t>In the school calendar (DAY table), Friday will not have a Custom Bell Schedule.  The Flex Period Start/End times will be used.</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064525" y="818507"/>
            <a:ext cx="18357793" cy="923330"/>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VARIATION OF AN EVEN DAY / ODD DAY SCHEDULE</a:t>
            </a:r>
          </a:p>
        </p:txBody>
      </p:sp>
      <p:graphicFrame>
        <p:nvGraphicFramePr>
          <p:cNvPr id="4" name="Table 4">
            <a:extLst>
              <a:ext uri="{FF2B5EF4-FFF2-40B4-BE49-F238E27FC236}">
                <a16:creationId xmlns:a16="http://schemas.microsoft.com/office/drawing/2014/main" id="{BC3AA068-5024-44B9-8861-76E487F0F38B}"/>
              </a:ext>
            </a:extLst>
          </p:cNvPr>
          <p:cNvGraphicFramePr>
            <a:graphicFrameLocks noGrp="1"/>
          </p:cNvGraphicFramePr>
          <p:nvPr>
            <p:extLst>
              <p:ext uri="{D42A27DB-BD31-4B8C-83A1-F6EECF244321}">
                <p14:modId xmlns:p14="http://schemas.microsoft.com/office/powerpoint/2010/main" val="85235410"/>
              </p:ext>
            </p:extLst>
          </p:nvPr>
        </p:nvGraphicFramePr>
        <p:xfrm>
          <a:off x="2901425" y="8197980"/>
          <a:ext cx="17963486" cy="5120640"/>
        </p:xfrm>
        <a:graphic>
          <a:graphicData uri="http://schemas.openxmlformats.org/drawingml/2006/table">
            <a:tbl>
              <a:tblPr firstRow="1" bandRow="1">
                <a:tableStyleId>{5C22544A-7EE6-4342-B048-85BDC9FD1C3A}</a:tableStyleId>
              </a:tblPr>
              <a:tblGrid>
                <a:gridCol w="3251200">
                  <a:extLst>
                    <a:ext uri="{9D8B030D-6E8A-4147-A177-3AD203B41FA5}">
                      <a16:colId xmlns:a16="http://schemas.microsoft.com/office/drawing/2014/main" val="1556495998"/>
                    </a:ext>
                  </a:extLst>
                </a:gridCol>
                <a:gridCol w="3251200">
                  <a:extLst>
                    <a:ext uri="{9D8B030D-6E8A-4147-A177-3AD203B41FA5}">
                      <a16:colId xmlns:a16="http://schemas.microsoft.com/office/drawing/2014/main" val="3111895132"/>
                    </a:ext>
                  </a:extLst>
                </a:gridCol>
                <a:gridCol w="3251200">
                  <a:extLst>
                    <a:ext uri="{9D8B030D-6E8A-4147-A177-3AD203B41FA5}">
                      <a16:colId xmlns:a16="http://schemas.microsoft.com/office/drawing/2014/main" val="2417764436"/>
                    </a:ext>
                  </a:extLst>
                </a:gridCol>
                <a:gridCol w="3022183">
                  <a:extLst>
                    <a:ext uri="{9D8B030D-6E8A-4147-A177-3AD203B41FA5}">
                      <a16:colId xmlns:a16="http://schemas.microsoft.com/office/drawing/2014/main" val="90396395"/>
                    </a:ext>
                  </a:extLst>
                </a:gridCol>
                <a:gridCol w="5187703">
                  <a:extLst>
                    <a:ext uri="{9D8B030D-6E8A-4147-A177-3AD203B41FA5}">
                      <a16:colId xmlns:a16="http://schemas.microsoft.com/office/drawing/2014/main" val="457951806"/>
                    </a:ext>
                  </a:extLst>
                </a:gridCol>
              </a:tblGrid>
              <a:tr h="370840">
                <a:tc>
                  <a:txBody>
                    <a:bodyPr/>
                    <a:lstStyle/>
                    <a:p>
                      <a:pPr algn="ctr"/>
                      <a:r>
                        <a:rPr lang="en-US" dirty="0"/>
                        <a:t>Flex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Start/End 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Class Calendar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Meeting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Start/End Times -  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6771325"/>
                  </a:ext>
                </a:extLst>
              </a:tr>
              <a:tr h="37084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8:00 – 9:45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     T     R </a:t>
                      </a:r>
                      <a:r>
                        <a:rPr lang="en-US" dirty="0">
                          <a:solidFill>
                            <a:srgbClr val="FF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8:00 – 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9457110"/>
                  </a:ext>
                </a:extLst>
              </a:tr>
              <a:tr h="37084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8:00 – 9:45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    W    </a:t>
                      </a:r>
                      <a:r>
                        <a:rPr lang="en-US" dirty="0">
                          <a:solidFill>
                            <a:srgbClr val="FF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8:55 – 9:45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1068359"/>
                  </a:ext>
                </a:extLst>
              </a:tr>
              <a:tr h="37084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10:05 – 11:50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     T     R </a:t>
                      </a:r>
                      <a:r>
                        <a:rPr lang="en-US" dirty="0">
                          <a:solidFill>
                            <a:srgbClr val="FF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10:05 – 10:55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291060"/>
                  </a:ext>
                </a:extLst>
              </a:tr>
              <a:tr h="370840">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10:05 – 11:50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    W    </a:t>
                      </a:r>
                      <a:r>
                        <a:rPr lang="en-US" dirty="0">
                          <a:solidFill>
                            <a:srgbClr val="FF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11:00 – 11:50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1547450"/>
                  </a:ext>
                </a:extLst>
              </a:tr>
              <a:tr h="370840">
                <a:tc>
                  <a:txBody>
                    <a:bodyPr/>
                    <a:lstStyle/>
                    <a:p>
                      <a:pPr algn="ctr"/>
                      <a:r>
                        <a:rPr lang="en-US" dirty="0"/>
                        <a:t>LUNCH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a:t>11:50 – 12:20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LUNCH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 T W R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11:50 – 12:20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40402"/>
                  </a:ext>
                </a:extLst>
              </a:tr>
              <a:tr h="370840">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12:25 – 2:10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     T     R </a:t>
                      </a:r>
                      <a:r>
                        <a:rPr lang="en-US" dirty="0">
                          <a:solidFill>
                            <a:srgbClr val="FF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12:25 – 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3509202"/>
                  </a:ext>
                </a:extLst>
              </a:tr>
              <a:tr h="370840">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12:25 – 2:10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    W    </a:t>
                      </a:r>
                      <a:r>
                        <a:rPr lang="en-US" dirty="0">
                          <a:solidFill>
                            <a:srgbClr val="FF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1:20 – 2:10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7956477"/>
                  </a:ext>
                </a:extLst>
              </a:tr>
            </a:tbl>
          </a:graphicData>
        </a:graphic>
      </p:graphicFrame>
    </p:spTree>
    <p:extLst>
      <p:ext uri="{BB962C8B-B14F-4D97-AF65-F5344CB8AC3E}">
        <p14:creationId xmlns:p14="http://schemas.microsoft.com/office/powerpoint/2010/main" val="2837461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1322876" y="1736426"/>
            <a:ext cx="2186467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322876" y="2118707"/>
            <a:ext cx="22337293" cy="5536900"/>
          </a:xfrm>
          <a:prstGeom prst="rect">
            <a:avLst/>
          </a:prstGeom>
          <a:noFill/>
        </p:spPr>
        <p:txBody>
          <a:bodyPr wrap="square" rtlCol="0">
            <a:spAutoFit/>
          </a:bodyPr>
          <a:lstStyle/>
          <a:p>
            <a:pPr marL="0" lvl="0" indent="0" algn="l" rtl="0">
              <a:lnSpc>
                <a:spcPct val="150000"/>
              </a:lnSpc>
              <a:spcBef>
                <a:spcPts val="0"/>
              </a:spcBef>
              <a:buNone/>
            </a:pPr>
            <a:r>
              <a:rPr lang="en-US" sz="4000" dirty="0"/>
              <a:t>On Monday Periods 1- 6 meet in order.</a:t>
            </a:r>
          </a:p>
          <a:p>
            <a:pPr marL="0" lvl="0" indent="0" algn="l" rtl="0">
              <a:lnSpc>
                <a:spcPct val="150000"/>
              </a:lnSpc>
              <a:spcBef>
                <a:spcPts val="0"/>
              </a:spcBef>
              <a:buNone/>
            </a:pPr>
            <a:r>
              <a:rPr lang="en-US" sz="4000" dirty="0"/>
              <a:t>On Tuesday, the 2</a:t>
            </a:r>
            <a:r>
              <a:rPr lang="en-US" sz="4000" baseline="30000" dirty="0"/>
              <a:t>nd</a:t>
            </a:r>
            <a:r>
              <a:rPr lang="en-US" sz="4000" dirty="0"/>
              <a:t> day of the week, the classes start with period 2, followed by periods 3, 4, 5, 6, and 1.</a:t>
            </a:r>
          </a:p>
          <a:p>
            <a:pPr marL="0" lvl="0" indent="0" algn="l" rtl="0">
              <a:lnSpc>
                <a:spcPct val="150000"/>
              </a:lnSpc>
              <a:spcBef>
                <a:spcPts val="0"/>
              </a:spcBef>
              <a:buNone/>
            </a:pPr>
            <a:r>
              <a:rPr lang="en-US" sz="4000" dirty="0"/>
              <a:t>On Wednesday, the 3</a:t>
            </a:r>
            <a:r>
              <a:rPr lang="en-US" sz="4000" baseline="30000" dirty="0"/>
              <a:t>rd</a:t>
            </a:r>
            <a:r>
              <a:rPr lang="en-US" sz="4000" dirty="0"/>
              <a:t> day of the week, classes start with period 3, followed by periods 4, 5, 6, 1, and 2.</a:t>
            </a:r>
          </a:p>
          <a:p>
            <a:pPr marL="0" lvl="0" indent="0" algn="l" rtl="0">
              <a:lnSpc>
                <a:spcPct val="150000"/>
              </a:lnSpc>
              <a:spcBef>
                <a:spcPts val="0"/>
              </a:spcBef>
              <a:buNone/>
            </a:pPr>
            <a:r>
              <a:rPr lang="en-US" sz="4000" dirty="0"/>
              <a:t>On Thursday, the 4</a:t>
            </a:r>
            <a:r>
              <a:rPr lang="en-US" sz="4000" baseline="30000" dirty="0"/>
              <a:t>th</a:t>
            </a:r>
            <a:r>
              <a:rPr lang="en-US" sz="4000" dirty="0"/>
              <a:t> day of the week, classes start with period 4, followed by periods 5, 6, 1, 2, and 3.</a:t>
            </a:r>
          </a:p>
          <a:p>
            <a:pPr marL="0" lvl="0" indent="0" algn="l" rtl="0">
              <a:lnSpc>
                <a:spcPct val="150000"/>
              </a:lnSpc>
              <a:spcBef>
                <a:spcPts val="0"/>
              </a:spcBef>
              <a:buNone/>
            </a:pPr>
            <a:r>
              <a:rPr lang="en-US" sz="4000" dirty="0"/>
              <a:t>On Friday, the 5</a:t>
            </a:r>
            <a:r>
              <a:rPr lang="en-US" sz="4000" baseline="30000" dirty="0"/>
              <a:t>th</a:t>
            </a:r>
            <a:r>
              <a:rPr lang="en-US" sz="4000" dirty="0"/>
              <a:t> day of the week, classes start with period 5, followed by period 6, 1, 2, 3, and 4.</a:t>
            </a:r>
          </a:p>
          <a:p>
            <a:pPr marL="0" lvl="0" indent="0" algn="l" rtl="0">
              <a:lnSpc>
                <a:spcPct val="150000"/>
              </a:lnSpc>
              <a:spcBef>
                <a:spcPts val="0"/>
              </a:spcBef>
              <a:buNone/>
            </a:pPr>
            <a:r>
              <a:rPr lang="en-US" sz="4000" dirty="0"/>
              <a:t>Holidays do not affect the schedule.  If Monday is a holiday, then Tuesday of that week starts with period 2.</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322876" y="654330"/>
            <a:ext cx="11916050" cy="923330"/>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ROTATING PERIODS</a:t>
            </a:r>
          </a:p>
        </p:txBody>
      </p:sp>
      <p:graphicFrame>
        <p:nvGraphicFramePr>
          <p:cNvPr id="3" name="Table 3">
            <a:extLst>
              <a:ext uri="{FF2B5EF4-FFF2-40B4-BE49-F238E27FC236}">
                <a16:creationId xmlns:a16="http://schemas.microsoft.com/office/drawing/2014/main" id="{C3821450-EDC9-41B5-AF89-FF1DD1A7E54A}"/>
              </a:ext>
            </a:extLst>
          </p:cNvPr>
          <p:cNvGraphicFramePr>
            <a:graphicFrameLocks noGrp="1"/>
          </p:cNvGraphicFramePr>
          <p:nvPr>
            <p:extLst>
              <p:ext uri="{D42A27DB-BD31-4B8C-83A1-F6EECF244321}">
                <p14:modId xmlns:p14="http://schemas.microsoft.com/office/powerpoint/2010/main" val="64706633"/>
              </p:ext>
            </p:extLst>
          </p:nvPr>
        </p:nvGraphicFramePr>
        <p:xfrm>
          <a:off x="3995304" y="8355421"/>
          <a:ext cx="16256000" cy="4480560"/>
        </p:xfrm>
        <a:graphic>
          <a:graphicData uri="http://schemas.openxmlformats.org/drawingml/2006/table">
            <a:tbl>
              <a:tblPr firstRow="1" bandRow="1">
                <a:tableStyleId>{5C22544A-7EE6-4342-B048-85BDC9FD1C3A}</a:tableStyleId>
              </a:tblPr>
              <a:tblGrid>
                <a:gridCol w="3251200">
                  <a:extLst>
                    <a:ext uri="{9D8B030D-6E8A-4147-A177-3AD203B41FA5}">
                      <a16:colId xmlns:a16="http://schemas.microsoft.com/office/drawing/2014/main" val="145665535"/>
                    </a:ext>
                  </a:extLst>
                </a:gridCol>
                <a:gridCol w="3251200">
                  <a:extLst>
                    <a:ext uri="{9D8B030D-6E8A-4147-A177-3AD203B41FA5}">
                      <a16:colId xmlns:a16="http://schemas.microsoft.com/office/drawing/2014/main" val="298672835"/>
                    </a:ext>
                  </a:extLst>
                </a:gridCol>
                <a:gridCol w="3251200">
                  <a:extLst>
                    <a:ext uri="{9D8B030D-6E8A-4147-A177-3AD203B41FA5}">
                      <a16:colId xmlns:a16="http://schemas.microsoft.com/office/drawing/2014/main" val="1105173780"/>
                    </a:ext>
                  </a:extLst>
                </a:gridCol>
                <a:gridCol w="3251200">
                  <a:extLst>
                    <a:ext uri="{9D8B030D-6E8A-4147-A177-3AD203B41FA5}">
                      <a16:colId xmlns:a16="http://schemas.microsoft.com/office/drawing/2014/main" val="182352115"/>
                    </a:ext>
                  </a:extLst>
                </a:gridCol>
                <a:gridCol w="3251200">
                  <a:extLst>
                    <a:ext uri="{9D8B030D-6E8A-4147-A177-3AD203B41FA5}">
                      <a16:colId xmlns:a16="http://schemas.microsoft.com/office/drawing/2014/main" val="1274302550"/>
                    </a:ext>
                  </a:extLst>
                </a:gridCol>
              </a:tblGrid>
              <a:tr h="370840">
                <a:tc>
                  <a:txBody>
                    <a:bodyPr/>
                    <a:lstStyle/>
                    <a:p>
                      <a:pPr algn="ctr"/>
                      <a:r>
                        <a:rPr lang="en-US" dirty="0"/>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6437495"/>
                  </a:ext>
                </a:extLst>
              </a:tr>
              <a:tr h="37084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885407"/>
                  </a:ext>
                </a:extLst>
              </a:tr>
              <a:tr h="37084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6298041"/>
                  </a:ext>
                </a:extLst>
              </a:tr>
              <a:tr h="37084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102922"/>
                  </a:ext>
                </a:extLst>
              </a:tr>
              <a:tr h="370840">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3803871"/>
                  </a:ext>
                </a:extLst>
              </a:tr>
              <a:tr h="370840">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4162168"/>
                  </a:ext>
                </a:extLst>
              </a:tr>
              <a:tr h="370840">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6935386"/>
                  </a:ext>
                </a:extLst>
              </a:tr>
            </a:tbl>
          </a:graphicData>
        </a:graphic>
      </p:graphicFrame>
    </p:spTree>
    <p:extLst>
      <p:ext uri="{BB962C8B-B14F-4D97-AF65-F5344CB8AC3E}">
        <p14:creationId xmlns:p14="http://schemas.microsoft.com/office/powerpoint/2010/main" val="3976348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flipV="1">
            <a:off x="1513945" y="1834090"/>
            <a:ext cx="17866098"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194952" y="2512681"/>
            <a:ext cx="21809122" cy="6863417"/>
          </a:xfrm>
          <a:prstGeom prst="rect">
            <a:avLst/>
          </a:prstGeom>
          <a:noFill/>
        </p:spPr>
        <p:txBody>
          <a:bodyPr wrap="square" rtlCol="0">
            <a:spAutoFit/>
          </a:bodyPr>
          <a:lstStyle/>
          <a:p>
            <a:pPr lvl="0" algn="l" rtl="0">
              <a:spcBef>
                <a:spcPts val="0"/>
              </a:spcBef>
              <a:spcAft>
                <a:spcPts val="1200"/>
              </a:spcAft>
            </a:pPr>
            <a:r>
              <a:rPr lang="en-US" sz="4000" dirty="0"/>
              <a:t>The Start/End times for each Flex Period will be based on the Monday bell schedule.</a:t>
            </a:r>
            <a:br>
              <a:rPr lang="en-US" sz="4000" dirty="0"/>
            </a:br>
            <a:endParaRPr lang="en-US" sz="4000" dirty="0"/>
          </a:p>
          <a:p>
            <a:pPr lvl="0" algn="l" rtl="0">
              <a:spcBef>
                <a:spcPts val="0"/>
              </a:spcBef>
              <a:spcAft>
                <a:spcPts val="1200"/>
              </a:spcAft>
            </a:pPr>
            <a:r>
              <a:rPr lang="en-US" sz="4000" dirty="0"/>
              <a:t>The Class Calendars indicate that the Flex Periods meet every day of the week.</a:t>
            </a:r>
            <a:br>
              <a:rPr lang="en-US" sz="4000" dirty="0"/>
            </a:br>
            <a:endParaRPr lang="en-US" sz="4000" dirty="0"/>
          </a:p>
          <a:p>
            <a:pPr lvl="0" algn="l" rtl="0">
              <a:spcBef>
                <a:spcPts val="0"/>
              </a:spcBef>
              <a:spcAft>
                <a:spcPts val="1200"/>
              </a:spcAft>
            </a:pPr>
            <a:r>
              <a:rPr lang="en-US" sz="4000" dirty="0"/>
              <a:t>Since the Flex Periods do not meet at the same time every day, Custom Bell Schedules will be used to show this variation.</a:t>
            </a:r>
            <a:br>
              <a:rPr lang="en-US" sz="4000" dirty="0"/>
            </a:br>
            <a:endParaRPr lang="en-US" sz="4000" dirty="0"/>
          </a:p>
          <a:p>
            <a:pPr>
              <a:spcAft>
                <a:spcPts val="1200"/>
              </a:spcAft>
            </a:pPr>
            <a:r>
              <a:rPr lang="en-US" sz="4000" dirty="0"/>
              <a:t>Custom bell schedules will be created for Tuesday, Wednesday, Thursday, and Friday.</a:t>
            </a:r>
            <a:br>
              <a:rPr lang="en-US" sz="4000" dirty="0"/>
            </a:br>
            <a:endParaRPr lang="en-US" sz="4000" dirty="0"/>
          </a:p>
          <a:p>
            <a:pPr>
              <a:spcAft>
                <a:spcPts val="1200"/>
              </a:spcAft>
            </a:pPr>
            <a:r>
              <a:rPr lang="en-US" sz="4000" dirty="0"/>
              <a:t>Each custom bell schedule will be linked to the corresponding days in the school calendar (Day table).</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513945" y="718488"/>
            <a:ext cx="11916050" cy="923330"/>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ROTATING PERIODS</a:t>
            </a:r>
          </a:p>
        </p:txBody>
      </p:sp>
    </p:spTree>
    <p:extLst>
      <p:ext uri="{BB962C8B-B14F-4D97-AF65-F5344CB8AC3E}">
        <p14:creationId xmlns:p14="http://schemas.microsoft.com/office/powerpoint/2010/main" val="51427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a:cxnSpLocks/>
          </p:cNvCxnSpPr>
          <p:nvPr/>
        </p:nvCxnSpPr>
        <p:spPr>
          <a:xfrm flipV="1">
            <a:off x="3258951" y="2236927"/>
            <a:ext cx="16243700" cy="11524"/>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1513945" y="2236928"/>
            <a:ext cx="21441589" cy="11523"/>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487606" y="1233463"/>
            <a:ext cx="11916050" cy="923330"/>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ROTATING PERIODS</a:t>
            </a:r>
          </a:p>
        </p:txBody>
      </p:sp>
      <p:graphicFrame>
        <p:nvGraphicFramePr>
          <p:cNvPr id="2" name="Table 2">
            <a:extLst>
              <a:ext uri="{FF2B5EF4-FFF2-40B4-BE49-F238E27FC236}">
                <a16:creationId xmlns:a16="http://schemas.microsoft.com/office/drawing/2014/main" id="{709CCB80-C200-49D2-B4DE-98272A5F93FF}"/>
              </a:ext>
            </a:extLst>
          </p:cNvPr>
          <p:cNvGraphicFramePr>
            <a:graphicFrameLocks noGrp="1"/>
          </p:cNvGraphicFramePr>
          <p:nvPr>
            <p:extLst>
              <p:ext uri="{D42A27DB-BD31-4B8C-83A1-F6EECF244321}">
                <p14:modId xmlns:p14="http://schemas.microsoft.com/office/powerpoint/2010/main" val="1255583828"/>
              </p:ext>
            </p:extLst>
          </p:nvPr>
        </p:nvGraphicFramePr>
        <p:xfrm>
          <a:off x="1228534" y="3345238"/>
          <a:ext cx="21412562" cy="7025523"/>
        </p:xfrm>
        <a:graphic>
          <a:graphicData uri="http://schemas.openxmlformats.org/drawingml/2006/table">
            <a:tbl>
              <a:tblPr firstRow="1" bandRow="1">
                <a:tableStyleId>{5C22544A-7EE6-4342-B048-85BDC9FD1C3A}</a:tableStyleId>
              </a:tblPr>
              <a:tblGrid>
                <a:gridCol w="1692322">
                  <a:extLst>
                    <a:ext uri="{9D8B030D-6E8A-4147-A177-3AD203B41FA5}">
                      <a16:colId xmlns:a16="http://schemas.microsoft.com/office/drawing/2014/main" val="3088598588"/>
                    </a:ext>
                  </a:extLst>
                </a:gridCol>
                <a:gridCol w="4517409">
                  <a:extLst>
                    <a:ext uri="{9D8B030D-6E8A-4147-A177-3AD203B41FA5}">
                      <a16:colId xmlns:a16="http://schemas.microsoft.com/office/drawing/2014/main" val="1465642496"/>
                    </a:ext>
                  </a:extLst>
                </a:gridCol>
                <a:gridCol w="1924335">
                  <a:extLst>
                    <a:ext uri="{9D8B030D-6E8A-4147-A177-3AD203B41FA5}">
                      <a16:colId xmlns:a16="http://schemas.microsoft.com/office/drawing/2014/main" val="1711789074"/>
                    </a:ext>
                  </a:extLst>
                </a:gridCol>
                <a:gridCol w="1869743">
                  <a:extLst>
                    <a:ext uri="{9D8B030D-6E8A-4147-A177-3AD203B41FA5}">
                      <a16:colId xmlns:a16="http://schemas.microsoft.com/office/drawing/2014/main" val="1333598172"/>
                    </a:ext>
                  </a:extLst>
                </a:gridCol>
                <a:gridCol w="2811439">
                  <a:extLst>
                    <a:ext uri="{9D8B030D-6E8A-4147-A177-3AD203B41FA5}">
                      <a16:colId xmlns:a16="http://schemas.microsoft.com/office/drawing/2014/main" val="2182502950"/>
                    </a:ext>
                  </a:extLst>
                </a:gridCol>
                <a:gridCol w="2720640">
                  <a:extLst>
                    <a:ext uri="{9D8B030D-6E8A-4147-A177-3AD203B41FA5}">
                      <a16:colId xmlns:a16="http://schemas.microsoft.com/office/drawing/2014/main" val="1725803793"/>
                    </a:ext>
                  </a:extLst>
                </a:gridCol>
                <a:gridCol w="2793055">
                  <a:extLst>
                    <a:ext uri="{9D8B030D-6E8A-4147-A177-3AD203B41FA5}">
                      <a16:colId xmlns:a16="http://schemas.microsoft.com/office/drawing/2014/main" val="2550802593"/>
                    </a:ext>
                  </a:extLst>
                </a:gridCol>
                <a:gridCol w="3083619">
                  <a:extLst>
                    <a:ext uri="{9D8B030D-6E8A-4147-A177-3AD203B41FA5}">
                      <a16:colId xmlns:a16="http://schemas.microsoft.com/office/drawing/2014/main" val="2989658758"/>
                    </a:ext>
                  </a:extLst>
                </a:gridCol>
              </a:tblGrid>
              <a:tr h="790475">
                <a:tc>
                  <a:txBody>
                    <a:bodyPr/>
                    <a:lstStyle/>
                    <a:p>
                      <a:pPr algn="ctr"/>
                      <a:r>
                        <a:rPr lang="en-US" dirty="0"/>
                        <a:t>Flex Period</a:t>
                      </a:r>
                    </a:p>
                  </a:txBody>
                  <a:tcPr/>
                </a:tc>
                <a:tc>
                  <a:txBody>
                    <a:bodyPr/>
                    <a:lstStyle/>
                    <a:p>
                      <a:pPr algn="ctr"/>
                      <a:r>
                        <a:rPr lang="en-US" dirty="0"/>
                        <a:t>Start/End   Times – Monday Bell Schedule</a:t>
                      </a:r>
                    </a:p>
                  </a:txBody>
                  <a:tcPr/>
                </a:tc>
                <a:tc>
                  <a:txBody>
                    <a:bodyPr/>
                    <a:lstStyle/>
                    <a:p>
                      <a:pPr algn="ctr"/>
                      <a:r>
                        <a:rPr lang="en-US" dirty="0"/>
                        <a:t>Class Calendar</a:t>
                      </a:r>
                    </a:p>
                  </a:txBody>
                  <a:tcPr/>
                </a:tc>
                <a:tc>
                  <a:txBody>
                    <a:bodyPr/>
                    <a:lstStyle/>
                    <a:p>
                      <a:pPr algn="ctr"/>
                      <a:r>
                        <a:rPr lang="en-US" dirty="0"/>
                        <a:t>Meeting Days</a:t>
                      </a:r>
                    </a:p>
                  </a:txBody>
                  <a:tcPr/>
                </a:tc>
                <a:tc>
                  <a:txBody>
                    <a:bodyPr/>
                    <a:lstStyle/>
                    <a:p>
                      <a:pPr algn="ctr"/>
                      <a:r>
                        <a:rPr lang="en-US" dirty="0"/>
                        <a:t>Tuesday</a:t>
                      </a:r>
                    </a:p>
                    <a:p>
                      <a:pPr algn="ctr"/>
                      <a:r>
                        <a:rPr lang="en-US" dirty="0"/>
                        <a:t>Bell Schedule</a:t>
                      </a:r>
                    </a:p>
                  </a:txBody>
                  <a:tcPr/>
                </a:tc>
                <a:tc>
                  <a:txBody>
                    <a:bodyPr/>
                    <a:lstStyle/>
                    <a:p>
                      <a:pPr algn="ctr"/>
                      <a:r>
                        <a:rPr lang="en-US" dirty="0"/>
                        <a:t>Wednesday</a:t>
                      </a:r>
                    </a:p>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Bell Schedule</a:t>
                      </a:r>
                    </a:p>
                  </a:txBody>
                  <a:tcPr/>
                </a:tc>
                <a:tc>
                  <a:txBody>
                    <a:bodyPr/>
                    <a:lstStyle/>
                    <a:p>
                      <a:pPr algn="ctr"/>
                      <a:r>
                        <a:rPr lang="en-US" dirty="0"/>
                        <a:t>Thursday</a:t>
                      </a:r>
                    </a:p>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Bell Schedule</a:t>
                      </a:r>
                    </a:p>
                  </a:txBody>
                  <a:tcPr/>
                </a:tc>
                <a:tc>
                  <a:txBody>
                    <a:bodyPr/>
                    <a:lstStyle/>
                    <a:p>
                      <a:pPr algn="ctr"/>
                      <a:r>
                        <a:rPr lang="en-US" dirty="0"/>
                        <a:t>Friday</a:t>
                      </a:r>
                    </a:p>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Bell Schedule</a:t>
                      </a:r>
                    </a:p>
                  </a:txBody>
                  <a:tcPr/>
                </a:tc>
                <a:extLst>
                  <a:ext uri="{0D108BD9-81ED-4DB2-BD59-A6C34878D82A}">
                    <a16:rowId xmlns:a16="http://schemas.microsoft.com/office/drawing/2014/main" val="3147358983"/>
                  </a:ext>
                </a:extLst>
              </a:tr>
              <a:tr h="833829">
                <a:tc>
                  <a:txBody>
                    <a:bodyPr/>
                    <a:lstStyle/>
                    <a:p>
                      <a:pPr algn="ctr"/>
                      <a:r>
                        <a:rPr lang="en-US" dirty="0"/>
                        <a:t>1</a:t>
                      </a:r>
                    </a:p>
                  </a:txBody>
                  <a:tcPr/>
                </a:tc>
                <a:tc>
                  <a:txBody>
                    <a:bodyPr/>
                    <a:lstStyle/>
                    <a:p>
                      <a:pPr algn="ctr"/>
                      <a:r>
                        <a:rPr lang="en-US" dirty="0"/>
                        <a:t>8:00 – 8:50</a:t>
                      </a:r>
                    </a:p>
                  </a:txBody>
                  <a:tcPr/>
                </a:tc>
                <a:tc>
                  <a:txBody>
                    <a:bodyPr/>
                    <a:lstStyle/>
                    <a:p>
                      <a:pPr algn="ctr"/>
                      <a:r>
                        <a:rPr lang="en-US" dirty="0"/>
                        <a:t>1</a:t>
                      </a:r>
                    </a:p>
                  </a:txBody>
                  <a:tcPr/>
                </a:tc>
                <a:tc>
                  <a:txBody>
                    <a:bodyPr/>
                    <a:lstStyle/>
                    <a:p>
                      <a:pPr algn="ctr"/>
                      <a:r>
                        <a:rPr lang="en-US" dirty="0"/>
                        <a:t>MTWRF</a:t>
                      </a:r>
                    </a:p>
                  </a:txBody>
                  <a:tcPr/>
                </a:tc>
                <a:tc>
                  <a:txBody>
                    <a:bodyPr/>
                    <a:lstStyle/>
                    <a:p>
                      <a:pPr algn="ctr"/>
                      <a:r>
                        <a:rPr lang="en-US" sz="3600" dirty="0"/>
                        <a:t>1:20 – 2:10 </a:t>
                      </a:r>
                      <a:endParaRPr lang="en-US" dirty="0"/>
                    </a:p>
                  </a:txBody>
                  <a:tcPr/>
                </a:tc>
                <a:tc>
                  <a:txBody>
                    <a:bodyPr/>
                    <a:lstStyle/>
                    <a:p>
                      <a:pPr algn="ctr"/>
                      <a:r>
                        <a:rPr lang="en-US" sz="3600" dirty="0"/>
                        <a:t>12:25 – 1:15 </a:t>
                      </a:r>
                      <a:endParaRPr lang="en-US" dirty="0"/>
                    </a:p>
                  </a:txBody>
                  <a:tcPr/>
                </a:tc>
                <a:tc>
                  <a:txBody>
                    <a:bodyPr/>
                    <a:lstStyle/>
                    <a:p>
                      <a:pPr algn="ctr"/>
                      <a:r>
                        <a:rPr lang="en-US" sz="3600" dirty="0"/>
                        <a:t>11:00 – 11:50 </a:t>
                      </a:r>
                      <a:endParaRPr lang="en-US" dirty="0"/>
                    </a:p>
                  </a:txBody>
                  <a:tcPr/>
                </a:tc>
                <a:tc>
                  <a:txBody>
                    <a:bodyPr/>
                    <a:lstStyle/>
                    <a:p>
                      <a:pPr algn="ctr"/>
                      <a:r>
                        <a:rPr lang="en-US" sz="3600" dirty="0"/>
                        <a:t>10:05 – 10:55 </a:t>
                      </a:r>
                      <a:endParaRPr lang="en-US" dirty="0"/>
                    </a:p>
                  </a:txBody>
                  <a:tcPr/>
                </a:tc>
                <a:extLst>
                  <a:ext uri="{0D108BD9-81ED-4DB2-BD59-A6C34878D82A}">
                    <a16:rowId xmlns:a16="http://schemas.microsoft.com/office/drawing/2014/main" val="1905606085"/>
                  </a:ext>
                </a:extLst>
              </a:tr>
              <a:tr h="833829">
                <a:tc>
                  <a:txBody>
                    <a:bodyPr/>
                    <a:lstStyle/>
                    <a:p>
                      <a:pPr algn="ctr"/>
                      <a:r>
                        <a:rPr lang="en-US" dirty="0"/>
                        <a:t>2</a:t>
                      </a:r>
                    </a:p>
                  </a:txBody>
                  <a:tcPr/>
                </a:tc>
                <a:tc>
                  <a:txBody>
                    <a:bodyPr/>
                    <a:lstStyle/>
                    <a:p>
                      <a:pPr algn="ctr"/>
                      <a:r>
                        <a:rPr lang="en-US" dirty="0"/>
                        <a:t>8:55 – 9:45</a:t>
                      </a:r>
                    </a:p>
                  </a:txBody>
                  <a:tcPr/>
                </a:tc>
                <a:tc>
                  <a:txBody>
                    <a:bodyPr/>
                    <a:lstStyle/>
                    <a:p>
                      <a:pPr algn="ctr"/>
                      <a:r>
                        <a:rPr lang="en-US" dirty="0"/>
                        <a:t>2</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8:00 – 8:50</a:t>
                      </a:r>
                    </a:p>
                  </a:txBody>
                  <a:tcPr/>
                </a:tc>
                <a:tc>
                  <a:txBody>
                    <a:bodyPr/>
                    <a:lstStyle/>
                    <a:p>
                      <a:pPr algn="ctr"/>
                      <a:r>
                        <a:rPr lang="en-US" dirty="0"/>
                        <a:t>1:20 – 2:10</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12:25 – 1:15</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11:00 – 11:50</a:t>
                      </a:r>
                    </a:p>
                  </a:txBody>
                  <a:tcPr/>
                </a:tc>
                <a:extLst>
                  <a:ext uri="{0D108BD9-81ED-4DB2-BD59-A6C34878D82A}">
                    <a16:rowId xmlns:a16="http://schemas.microsoft.com/office/drawing/2014/main" val="1699330309"/>
                  </a:ext>
                </a:extLst>
              </a:tr>
              <a:tr h="833829">
                <a:tc>
                  <a:txBody>
                    <a:bodyPr/>
                    <a:lstStyle/>
                    <a:p>
                      <a:pPr algn="ctr"/>
                      <a:r>
                        <a:rPr lang="en-US" dirty="0"/>
                        <a:t>3</a:t>
                      </a:r>
                    </a:p>
                  </a:txBody>
                  <a:tcPr/>
                </a:tc>
                <a:tc>
                  <a:txBody>
                    <a:bodyPr/>
                    <a:lstStyle/>
                    <a:p>
                      <a:pPr algn="ctr"/>
                      <a:r>
                        <a:rPr lang="en-US" dirty="0"/>
                        <a:t>10:05 – 10:55</a:t>
                      </a:r>
                    </a:p>
                  </a:txBody>
                  <a:tcPr/>
                </a:tc>
                <a:tc>
                  <a:txBody>
                    <a:bodyPr/>
                    <a:lstStyle/>
                    <a:p>
                      <a:pPr algn="ctr"/>
                      <a:r>
                        <a:rPr lang="en-US" dirty="0"/>
                        <a:t>3</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8:55 – 9:45</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8:00 – 8:50</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1:20 – 2:10</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12:25 – 1:15</a:t>
                      </a:r>
                    </a:p>
                  </a:txBody>
                  <a:tcPr/>
                </a:tc>
                <a:extLst>
                  <a:ext uri="{0D108BD9-81ED-4DB2-BD59-A6C34878D82A}">
                    <a16:rowId xmlns:a16="http://schemas.microsoft.com/office/drawing/2014/main" val="3733936787"/>
                  </a:ext>
                </a:extLst>
              </a:tr>
              <a:tr h="833829">
                <a:tc>
                  <a:txBody>
                    <a:bodyPr/>
                    <a:lstStyle/>
                    <a:p>
                      <a:pPr algn="ctr"/>
                      <a:r>
                        <a:rPr lang="en-US" dirty="0"/>
                        <a:t>4</a:t>
                      </a:r>
                    </a:p>
                  </a:txBody>
                  <a:tcPr/>
                </a:tc>
                <a:tc>
                  <a:txBody>
                    <a:bodyPr/>
                    <a:lstStyle/>
                    <a:p>
                      <a:pPr algn="ctr"/>
                      <a:r>
                        <a:rPr lang="en-US" dirty="0"/>
                        <a:t>11:00 – 11:50</a:t>
                      </a:r>
                    </a:p>
                  </a:txBody>
                  <a:tcPr/>
                </a:tc>
                <a:tc>
                  <a:txBody>
                    <a:bodyPr/>
                    <a:lstStyle/>
                    <a:p>
                      <a:pPr algn="ctr"/>
                      <a:r>
                        <a:rPr lang="en-US" dirty="0"/>
                        <a:t>4</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10:05 – 10:55</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8:55 – 9:45</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8:00 – 8:50</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1:20 – 2:10</a:t>
                      </a:r>
                    </a:p>
                  </a:txBody>
                  <a:tcPr/>
                </a:tc>
                <a:extLst>
                  <a:ext uri="{0D108BD9-81ED-4DB2-BD59-A6C34878D82A}">
                    <a16:rowId xmlns:a16="http://schemas.microsoft.com/office/drawing/2014/main" val="3456308255"/>
                  </a:ext>
                </a:extLst>
              </a:tr>
              <a:tr h="833829">
                <a:tc>
                  <a:txBody>
                    <a:bodyPr/>
                    <a:lstStyle/>
                    <a:p>
                      <a:pPr algn="ctr"/>
                      <a:r>
                        <a:rPr lang="en-US" dirty="0"/>
                        <a:t>LUNCH</a:t>
                      </a:r>
                    </a:p>
                  </a:txBody>
                  <a:tcPr/>
                </a:tc>
                <a:tc>
                  <a:txBody>
                    <a:bodyPr/>
                    <a:lstStyle/>
                    <a:p>
                      <a:pPr algn="ctr"/>
                      <a:r>
                        <a:rPr lang="en-US" dirty="0"/>
                        <a:t>11:50 – 12:20</a:t>
                      </a:r>
                    </a:p>
                  </a:txBody>
                  <a:tcPr/>
                </a:tc>
                <a:tc>
                  <a:txBody>
                    <a:bodyPr/>
                    <a:lstStyle/>
                    <a:p>
                      <a:pPr algn="ctr"/>
                      <a:r>
                        <a:rPr lang="en-US" dirty="0"/>
                        <a:t>LUNCH</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11:50 – 12:20</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11:50 – 12:20</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11:50 – 12:20</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11:50 – 12:20</a:t>
                      </a:r>
                    </a:p>
                  </a:txBody>
                  <a:tcPr/>
                </a:tc>
                <a:extLst>
                  <a:ext uri="{0D108BD9-81ED-4DB2-BD59-A6C34878D82A}">
                    <a16:rowId xmlns:a16="http://schemas.microsoft.com/office/drawing/2014/main" val="2712381943"/>
                  </a:ext>
                </a:extLst>
              </a:tr>
              <a:tr h="833829">
                <a:tc>
                  <a:txBody>
                    <a:bodyPr/>
                    <a:lstStyle/>
                    <a:p>
                      <a:pPr algn="ctr"/>
                      <a:r>
                        <a:rPr lang="en-US" dirty="0"/>
                        <a:t>5</a:t>
                      </a:r>
                    </a:p>
                  </a:txBody>
                  <a:tcPr/>
                </a:tc>
                <a:tc>
                  <a:txBody>
                    <a:bodyPr/>
                    <a:lstStyle/>
                    <a:p>
                      <a:pPr algn="ctr"/>
                      <a:r>
                        <a:rPr lang="en-US" dirty="0"/>
                        <a:t>12:25 – 1:15</a:t>
                      </a:r>
                    </a:p>
                  </a:txBody>
                  <a:tcPr/>
                </a:tc>
                <a:tc>
                  <a:txBody>
                    <a:bodyPr/>
                    <a:lstStyle/>
                    <a:p>
                      <a:pPr algn="ctr"/>
                      <a:r>
                        <a:rPr lang="en-US" dirty="0"/>
                        <a:t>5</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11:00 – 11:50</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10:05 – 10:55</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8:55 – 9:45</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8:00 – 8:50</a:t>
                      </a:r>
                    </a:p>
                  </a:txBody>
                  <a:tcPr/>
                </a:tc>
                <a:extLst>
                  <a:ext uri="{0D108BD9-81ED-4DB2-BD59-A6C34878D82A}">
                    <a16:rowId xmlns:a16="http://schemas.microsoft.com/office/drawing/2014/main" val="1867689734"/>
                  </a:ext>
                </a:extLst>
              </a:tr>
              <a:tr h="833829">
                <a:tc>
                  <a:txBody>
                    <a:bodyPr/>
                    <a:lstStyle/>
                    <a:p>
                      <a:pPr algn="ctr"/>
                      <a:r>
                        <a:rPr lang="en-US" dirty="0"/>
                        <a:t>6</a:t>
                      </a:r>
                    </a:p>
                  </a:txBody>
                  <a:tcPr/>
                </a:tc>
                <a:tc>
                  <a:txBody>
                    <a:bodyPr/>
                    <a:lstStyle/>
                    <a:p>
                      <a:pPr algn="ctr"/>
                      <a:r>
                        <a:rPr lang="en-US" dirty="0"/>
                        <a:t>1:20 – 2:10</a:t>
                      </a:r>
                    </a:p>
                  </a:txBody>
                  <a:tcPr/>
                </a:tc>
                <a:tc>
                  <a:txBody>
                    <a:bodyPr/>
                    <a:lstStyle/>
                    <a:p>
                      <a:pPr algn="ctr"/>
                      <a:r>
                        <a:rPr lang="en-US" dirty="0"/>
                        <a:t>6</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MTWRF</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12:25 – 1:15</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11:00 – 11:50</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10:05 – 10:55</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dirty="0"/>
                        <a:t>8:55 – 9:45</a:t>
                      </a:r>
                    </a:p>
                  </a:txBody>
                  <a:tcPr/>
                </a:tc>
                <a:extLst>
                  <a:ext uri="{0D108BD9-81ED-4DB2-BD59-A6C34878D82A}">
                    <a16:rowId xmlns:a16="http://schemas.microsoft.com/office/drawing/2014/main" val="480721363"/>
                  </a:ext>
                </a:extLst>
              </a:tr>
            </a:tbl>
          </a:graphicData>
        </a:graphic>
      </p:graphicFrame>
    </p:spTree>
    <p:extLst>
      <p:ext uri="{BB962C8B-B14F-4D97-AF65-F5344CB8AC3E}">
        <p14:creationId xmlns:p14="http://schemas.microsoft.com/office/powerpoint/2010/main" val="1283046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1513945" y="1642889"/>
            <a:ext cx="21076779" cy="10402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738687" y="2183730"/>
            <a:ext cx="20943892" cy="1323439"/>
          </a:xfrm>
          <a:prstGeom prst="rect">
            <a:avLst/>
          </a:prstGeom>
          <a:noFill/>
        </p:spPr>
        <p:txBody>
          <a:bodyPr wrap="square" rtlCol="0">
            <a:spAutoFit/>
          </a:bodyPr>
          <a:lstStyle/>
          <a:p>
            <a:pPr marL="0" lvl="0" indent="0" algn="l" rtl="0">
              <a:lnSpc>
                <a:spcPct val="100000"/>
              </a:lnSpc>
              <a:spcBef>
                <a:spcPts val="0"/>
              </a:spcBef>
              <a:buNone/>
            </a:pPr>
            <a:r>
              <a:rPr lang="en-US" sz="4000" dirty="0"/>
              <a:t>As an example, 6</a:t>
            </a:r>
            <a:r>
              <a:rPr lang="en-US" sz="4000" baseline="30000" dirty="0"/>
              <a:t>th</a:t>
            </a:r>
            <a:r>
              <a:rPr lang="en-US" sz="4000" dirty="0"/>
              <a:t> grade students start school 15 minutes after 7</a:t>
            </a:r>
            <a:r>
              <a:rPr lang="en-US" sz="4000" baseline="30000" dirty="0"/>
              <a:t>th</a:t>
            </a:r>
            <a:r>
              <a:rPr lang="en-US" sz="4000" dirty="0"/>
              <a:t> &amp; 8</a:t>
            </a:r>
            <a:r>
              <a:rPr lang="en-US" sz="4000" baseline="30000" dirty="0"/>
              <a:t>th</a:t>
            </a:r>
            <a:r>
              <a:rPr lang="en-US" sz="4000" dirty="0"/>
              <a:t> grade students, and they have a different bell schedule and a different lunch period.</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486051" y="719559"/>
            <a:ext cx="11916050" cy="923330"/>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STAGGERED START TIMES</a:t>
            </a:r>
          </a:p>
        </p:txBody>
      </p:sp>
      <p:graphicFrame>
        <p:nvGraphicFramePr>
          <p:cNvPr id="2" name="Table 2">
            <a:extLst>
              <a:ext uri="{FF2B5EF4-FFF2-40B4-BE49-F238E27FC236}">
                <a16:creationId xmlns:a16="http://schemas.microsoft.com/office/drawing/2014/main" id="{F051C288-74D4-47FD-917E-5945F7B19462}"/>
              </a:ext>
            </a:extLst>
          </p:cNvPr>
          <p:cNvGraphicFramePr>
            <a:graphicFrameLocks noGrp="1"/>
          </p:cNvGraphicFramePr>
          <p:nvPr/>
        </p:nvGraphicFramePr>
        <p:xfrm>
          <a:off x="1848668" y="4154282"/>
          <a:ext cx="9738281" cy="7014743"/>
        </p:xfrm>
        <a:graphic>
          <a:graphicData uri="http://schemas.openxmlformats.org/drawingml/2006/table">
            <a:tbl>
              <a:tblPr firstRow="1" bandRow="1">
                <a:tableStyleId>{5C22544A-7EE6-4342-B048-85BDC9FD1C3A}</a:tableStyleId>
              </a:tblPr>
              <a:tblGrid>
                <a:gridCol w="1904467">
                  <a:extLst>
                    <a:ext uri="{9D8B030D-6E8A-4147-A177-3AD203B41FA5}">
                      <a16:colId xmlns:a16="http://schemas.microsoft.com/office/drawing/2014/main" val="197542510"/>
                    </a:ext>
                  </a:extLst>
                </a:gridCol>
                <a:gridCol w="3193576">
                  <a:extLst>
                    <a:ext uri="{9D8B030D-6E8A-4147-A177-3AD203B41FA5}">
                      <a16:colId xmlns:a16="http://schemas.microsoft.com/office/drawing/2014/main" val="3807824678"/>
                    </a:ext>
                  </a:extLst>
                </a:gridCol>
                <a:gridCol w="2471043">
                  <a:extLst>
                    <a:ext uri="{9D8B030D-6E8A-4147-A177-3AD203B41FA5}">
                      <a16:colId xmlns:a16="http://schemas.microsoft.com/office/drawing/2014/main" val="2644758077"/>
                    </a:ext>
                  </a:extLst>
                </a:gridCol>
                <a:gridCol w="2169195">
                  <a:extLst>
                    <a:ext uri="{9D8B030D-6E8A-4147-A177-3AD203B41FA5}">
                      <a16:colId xmlns:a16="http://schemas.microsoft.com/office/drawing/2014/main" val="2782676643"/>
                    </a:ext>
                  </a:extLst>
                </a:gridCol>
              </a:tblGrid>
              <a:tr h="796823">
                <a:tc gridSpan="4">
                  <a:txBody>
                    <a:bodyPr/>
                    <a:lstStyle/>
                    <a:p>
                      <a:pPr algn="ctr"/>
                      <a:r>
                        <a:rPr lang="en-US" sz="4000" dirty="0"/>
                        <a:t>Flex Periods – 6</a:t>
                      </a:r>
                      <a:r>
                        <a:rPr lang="en-US" sz="4000" baseline="30000" dirty="0"/>
                        <a:t>th</a:t>
                      </a:r>
                      <a:r>
                        <a:rPr lang="en-US" sz="4000" dirty="0"/>
                        <a:t> Grade</a:t>
                      </a:r>
                    </a:p>
                  </a:txBody>
                  <a:tcPr/>
                </a:tc>
                <a:tc hMerge="1">
                  <a:txBody>
                    <a:bodyPr/>
                    <a:lstStyle/>
                    <a:p>
                      <a:pPr algn="ctr"/>
                      <a:r>
                        <a:rPr lang="en-US" sz="2400" dirty="0"/>
                        <a:t>Start/End</a:t>
                      </a:r>
                    </a:p>
                    <a:p>
                      <a:pPr algn="ctr"/>
                      <a:r>
                        <a:rPr lang="en-US" sz="2400" dirty="0"/>
                        <a:t>Times</a:t>
                      </a:r>
                    </a:p>
                  </a:txBody>
                  <a:tcPr/>
                </a:tc>
                <a:tc hMerge="1">
                  <a:txBody>
                    <a:bodyPr/>
                    <a:lstStyle/>
                    <a:p>
                      <a:pPr algn="ctr"/>
                      <a:r>
                        <a:rPr lang="en-US" sz="2400" dirty="0"/>
                        <a:t>Class</a:t>
                      </a:r>
                    </a:p>
                    <a:p>
                      <a:pPr algn="ctr"/>
                      <a:r>
                        <a:rPr lang="en-US" sz="2400" dirty="0"/>
                        <a:t>Calendar</a:t>
                      </a:r>
                    </a:p>
                  </a:txBody>
                  <a:tcPr/>
                </a:tc>
                <a:tc hMerge="1">
                  <a:txBody>
                    <a:bodyPr/>
                    <a:lstStyle/>
                    <a:p>
                      <a:pPr algn="ctr"/>
                      <a:r>
                        <a:rPr lang="en-US" sz="2400" dirty="0"/>
                        <a:t>Week #</a:t>
                      </a:r>
                    </a:p>
                  </a:txBody>
                  <a:tcPr/>
                </a:tc>
                <a:extLst>
                  <a:ext uri="{0D108BD9-81ED-4DB2-BD59-A6C34878D82A}">
                    <a16:rowId xmlns:a16="http://schemas.microsoft.com/office/drawing/2014/main" val="1729341116"/>
                  </a:ext>
                </a:extLst>
              </a:tr>
              <a:tr h="370840">
                <a:tc>
                  <a:txBody>
                    <a:bodyPr/>
                    <a:lstStyle/>
                    <a:p>
                      <a:pPr algn="ctr"/>
                      <a:r>
                        <a:rPr lang="en-US" sz="4000" dirty="0"/>
                        <a:t>Flex</a:t>
                      </a:r>
                    </a:p>
                    <a:p>
                      <a:pPr algn="ctr"/>
                      <a:r>
                        <a:rPr lang="en-US" sz="4000" dirty="0"/>
                        <a:t>Period</a:t>
                      </a:r>
                    </a:p>
                  </a:txBody>
                  <a:tcPr/>
                </a:tc>
                <a:tc>
                  <a:txBody>
                    <a:bodyPr/>
                    <a:lstStyle/>
                    <a:p>
                      <a:pPr algn="ctr"/>
                      <a:r>
                        <a:rPr lang="en-US" sz="4000" dirty="0"/>
                        <a:t>Start/End</a:t>
                      </a:r>
                    </a:p>
                    <a:p>
                      <a:pPr algn="ctr"/>
                      <a:r>
                        <a:rPr lang="en-US" sz="4000" dirty="0"/>
                        <a:t>Times</a:t>
                      </a:r>
                    </a:p>
                  </a:txBody>
                  <a:tcPr/>
                </a:tc>
                <a:tc>
                  <a:txBody>
                    <a:bodyPr/>
                    <a:lstStyle/>
                    <a:p>
                      <a:pPr algn="ctr"/>
                      <a:r>
                        <a:rPr lang="en-US" sz="4000" dirty="0"/>
                        <a:t>Class</a:t>
                      </a:r>
                    </a:p>
                    <a:p>
                      <a:pPr algn="ctr"/>
                      <a:r>
                        <a:rPr lang="en-US" sz="4000" dirty="0"/>
                        <a:t>Calendar</a:t>
                      </a:r>
                    </a:p>
                  </a:txBody>
                  <a:tcPr/>
                </a:tc>
                <a:tc>
                  <a:txBody>
                    <a:bodyPr/>
                    <a:lstStyle/>
                    <a:p>
                      <a:pPr algn="ctr"/>
                      <a:r>
                        <a:rPr lang="en-US" sz="4000" dirty="0"/>
                        <a:t>Meeting Days</a:t>
                      </a:r>
                    </a:p>
                  </a:txBody>
                  <a:tcPr/>
                </a:tc>
                <a:extLst>
                  <a:ext uri="{0D108BD9-81ED-4DB2-BD59-A6C34878D82A}">
                    <a16:rowId xmlns:a16="http://schemas.microsoft.com/office/drawing/2014/main" val="352749468"/>
                  </a:ext>
                </a:extLst>
              </a:tr>
              <a:tr h="370840">
                <a:tc>
                  <a:txBody>
                    <a:bodyPr/>
                    <a:lstStyle/>
                    <a:p>
                      <a:pPr algn="ctr"/>
                      <a:r>
                        <a:rPr lang="en-US" sz="4000" dirty="0"/>
                        <a:t>1-6th</a:t>
                      </a:r>
                    </a:p>
                  </a:txBody>
                  <a:tcPr/>
                </a:tc>
                <a:tc>
                  <a:txBody>
                    <a:bodyPr/>
                    <a:lstStyle/>
                    <a:p>
                      <a:pPr algn="ctr"/>
                      <a:r>
                        <a:rPr lang="en-US" sz="4000" dirty="0">
                          <a:solidFill>
                            <a:schemeClr val="tx1"/>
                          </a:solidFill>
                        </a:rPr>
                        <a:t>8:15 – 9:05</a:t>
                      </a:r>
                    </a:p>
                  </a:txBody>
                  <a:tcPr/>
                </a:tc>
                <a:tc>
                  <a:txBody>
                    <a:bodyPr/>
                    <a:lstStyle/>
                    <a:p>
                      <a:pPr algn="ctr"/>
                      <a:r>
                        <a:rPr lang="en-US" sz="4000" dirty="0"/>
                        <a:t>1-6th</a:t>
                      </a:r>
                    </a:p>
                  </a:txBody>
                  <a:tcPr/>
                </a:tc>
                <a:tc>
                  <a:txBody>
                    <a:bodyPr/>
                    <a:lstStyle/>
                    <a:p>
                      <a:pPr algn="ctr"/>
                      <a:r>
                        <a:rPr lang="en-US" sz="4000" dirty="0"/>
                        <a:t>MTWRF</a:t>
                      </a:r>
                    </a:p>
                  </a:txBody>
                  <a:tcPr/>
                </a:tc>
                <a:extLst>
                  <a:ext uri="{0D108BD9-81ED-4DB2-BD59-A6C34878D82A}">
                    <a16:rowId xmlns:a16="http://schemas.microsoft.com/office/drawing/2014/main" val="3047930415"/>
                  </a:ext>
                </a:extLst>
              </a:tr>
              <a:tr h="370840">
                <a:tc>
                  <a:txBody>
                    <a:bodyPr/>
                    <a:lstStyle/>
                    <a:p>
                      <a:pPr algn="ctr"/>
                      <a:r>
                        <a:rPr lang="en-US" sz="4000" dirty="0"/>
                        <a:t>2-6th</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4000" dirty="0"/>
                        <a:t>9:10 – 10:00 </a:t>
                      </a:r>
                      <a:endParaRPr lang="en-US" sz="4000" dirty="0">
                        <a:solidFill>
                          <a:schemeClr val="tx1"/>
                        </a:solidFill>
                      </a:endParaRPr>
                    </a:p>
                  </a:txBody>
                  <a:tcPr/>
                </a:tc>
                <a:tc>
                  <a:txBody>
                    <a:bodyPr/>
                    <a:lstStyle/>
                    <a:p>
                      <a:pPr algn="ctr"/>
                      <a:r>
                        <a:rPr lang="en-US" sz="4000" dirty="0"/>
                        <a:t>2-6th</a:t>
                      </a:r>
                    </a:p>
                  </a:txBody>
                  <a:tcPr/>
                </a:tc>
                <a:tc>
                  <a:txBody>
                    <a:bodyPr/>
                    <a:lstStyle/>
                    <a:p>
                      <a:pPr algn="ctr"/>
                      <a:r>
                        <a:rPr lang="en-US" sz="4000" dirty="0"/>
                        <a:t>MTWRF</a:t>
                      </a:r>
                    </a:p>
                  </a:txBody>
                  <a:tcPr/>
                </a:tc>
                <a:extLst>
                  <a:ext uri="{0D108BD9-81ED-4DB2-BD59-A6C34878D82A}">
                    <a16:rowId xmlns:a16="http://schemas.microsoft.com/office/drawing/2014/main" val="1193904121"/>
                  </a:ext>
                </a:extLst>
              </a:tr>
              <a:tr h="370840">
                <a:tc>
                  <a:txBody>
                    <a:bodyPr/>
                    <a:lstStyle/>
                    <a:p>
                      <a:pPr algn="ctr"/>
                      <a:r>
                        <a:rPr lang="en-US" sz="4000" dirty="0"/>
                        <a:t>3-6th</a:t>
                      </a:r>
                    </a:p>
                  </a:txBody>
                  <a:tcPr/>
                </a:tc>
                <a:tc>
                  <a:txBody>
                    <a:bodyPr/>
                    <a:lstStyle/>
                    <a:p>
                      <a:pPr algn="ctr"/>
                      <a:r>
                        <a:rPr lang="en-US" sz="4000" dirty="0"/>
                        <a:t>10:20 – 11:10 </a:t>
                      </a:r>
                    </a:p>
                  </a:txBody>
                  <a:tcPr/>
                </a:tc>
                <a:tc>
                  <a:txBody>
                    <a:bodyPr/>
                    <a:lstStyle/>
                    <a:p>
                      <a:pPr algn="ctr"/>
                      <a:r>
                        <a:rPr lang="en-US" sz="4000" dirty="0"/>
                        <a:t>3-6th</a:t>
                      </a:r>
                    </a:p>
                  </a:txBody>
                  <a:tcPr/>
                </a:tc>
                <a:tc>
                  <a:txBody>
                    <a:bodyPr/>
                    <a:lstStyle/>
                    <a:p>
                      <a:pPr algn="ctr"/>
                      <a:r>
                        <a:rPr lang="en-US" sz="4000" dirty="0"/>
                        <a:t>MTWRF</a:t>
                      </a:r>
                    </a:p>
                  </a:txBody>
                  <a:tcPr/>
                </a:tc>
                <a:extLst>
                  <a:ext uri="{0D108BD9-81ED-4DB2-BD59-A6C34878D82A}">
                    <a16:rowId xmlns:a16="http://schemas.microsoft.com/office/drawing/2014/main" val="2356799847"/>
                  </a:ext>
                </a:extLst>
              </a:tr>
              <a:tr h="370840">
                <a:tc>
                  <a:txBody>
                    <a:bodyPr/>
                    <a:lstStyle/>
                    <a:p>
                      <a:pPr algn="ctr"/>
                      <a:r>
                        <a:rPr lang="en-US" sz="4000" dirty="0"/>
                        <a:t>4-6th</a:t>
                      </a:r>
                    </a:p>
                  </a:txBody>
                  <a:tcPr/>
                </a:tc>
                <a:tc>
                  <a:txBody>
                    <a:bodyPr/>
                    <a:lstStyle/>
                    <a:p>
                      <a:pPr algn="ctr"/>
                      <a:r>
                        <a:rPr lang="en-US" sz="4000" dirty="0"/>
                        <a:t>11:15 – 12:05 </a:t>
                      </a:r>
                    </a:p>
                  </a:txBody>
                  <a:tcPr/>
                </a:tc>
                <a:tc>
                  <a:txBody>
                    <a:bodyPr/>
                    <a:lstStyle/>
                    <a:p>
                      <a:pPr algn="ctr"/>
                      <a:r>
                        <a:rPr lang="en-US" sz="4000" dirty="0"/>
                        <a:t>4-6th</a:t>
                      </a:r>
                    </a:p>
                  </a:txBody>
                  <a:tcPr/>
                </a:tc>
                <a:tc>
                  <a:txBody>
                    <a:bodyPr/>
                    <a:lstStyle/>
                    <a:p>
                      <a:pPr algn="ctr"/>
                      <a:r>
                        <a:rPr lang="en-US" sz="4000" dirty="0"/>
                        <a:t>MTWRF</a:t>
                      </a:r>
                    </a:p>
                  </a:txBody>
                  <a:tcPr/>
                </a:tc>
                <a:extLst>
                  <a:ext uri="{0D108BD9-81ED-4DB2-BD59-A6C34878D82A}">
                    <a16:rowId xmlns:a16="http://schemas.microsoft.com/office/drawing/2014/main" val="4244973205"/>
                  </a:ext>
                </a:extLst>
              </a:tr>
              <a:tr h="370840">
                <a:tc>
                  <a:txBody>
                    <a:bodyPr/>
                    <a:lstStyle/>
                    <a:p>
                      <a:pPr algn="ctr"/>
                      <a:r>
                        <a:rPr lang="en-US" sz="4000" dirty="0"/>
                        <a:t>L-6th</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4000" dirty="0"/>
                        <a:t>12:05 – 12:35 </a:t>
                      </a:r>
                    </a:p>
                  </a:txBody>
                  <a:tcPr/>
                </a:tc>
                <a:tc>
                  <a:txBody>
                    <a:bodyPr/>
                    <a:lstStyle/>
                    <a:p>
                      <a:pPr algn="ctr"/>
                      <a:r>
                        <a:rPr lang="en-US" sz="4000" dirty="0"/>
                        <a:t>L-6th</a:t>
                      </a:r>
                    </a:p>
                  </a:txBody>
                  <a:tcPr/>
                </a:tc>
                <a:tc>
                  <a:txBody>
                    <a:bodyPr/>
                    <a:lstStyle/>
                    <a:p>
                      <a:pPr algn="ctr"/>
                      <a:r>
                        <a:rPr lang="en-US" sz="4000" dirty="0"/>
                        <a:t>MTWRF</a:t>
                      </a:r>
                    </a:p>
                  </a:txBody>
                  <a:tcPr/>
                </a:tc>
                <a:extLst>
                  <a:ext uri="{0D108BD9-81ED-4DB2-BD59-A6C34878D82A}">
                    <a16:rowId xmlns:a16="http://schemas.microsoft.com/office/drawing/2014/main" val="4050837428"/>
                  </a:ext>
                </a:extLst>
              </a:tr>
              <a:tr h="479774">
                <a:tc>
                  <a:txBody>
                    <a:bodyPr/>
                    <a:lstStyle/>
                    <a:p>
                      <a:pPr algn="ctr"/>
                      <a:r>
                        <a:rPr lang="en-US" sz="4000" dirty="0"/>
                        <a:t>5-6th</a:t>
                      </a:r>
                    </a:p>
                  </a:txBody>
                  <a:tcPr/>
                </a:tc>
                <a:tc>
                  <a:txBody>
                    <a:bodyPr/>
                    <a:lstStyle/>
                    <a:p>
                      <a:pPr algn="ctr"/>
                      <a:r>
                        <a:rPr lang="en-US" sz="4000" dirty="0"/>
                        <a:t>12:40 – 1:30 </a:t>
                      </a:r>
                    </a:p>
                  </a:txBody>
                  <a:tcPr/>
                </a:tc>
                <a:tc>
                  <a:txBody>
                    <a:bodyPr/>
                    <a:lstStyle/>
                    <a:p>
                      <a:pPr algn="ctr"/>
                      <a:r>
                        <a:rPr lang="en-US" sz="4000" dirty="0"/>
                        <a:t>5-6th</a:t>
                      </a:r>
                    </a:p>
                  </a:txBody>
                  <a:tcPr/>
                </a:tc>
                <a:tc>
                  <a:txBody>
                    <a:bodyPr/>
                    <a:lstStyle/>
                    <a:p>
                      <a:pPr algn="ctr"/>
                      <a:r>
                        <a:rPr lang="en-US" sz="4000" dirty="0"/>
                        <a:t>MTWRF</a:t>
                      </a:r>
                    </a:p>
                  </a:txBody>
                  <a:tcPr/>
                </a:tc>
                <a:extLst>
                  <a:ext uri="{0D108BD9-81ED-4DB2-BD59-A6C34878D82A}">
                    <a16:rowId xmlns:a16="http://schemas.microsoft.com/office/drawing/2014/main" val="2089145505"/>
                  </a:ext>
                </a:extLst>
              </a:tr>
              <a:tr h="370840">
                <a:tc>
                  <a:txBody>
                    <a:bodyPr/>
                    <a:lstStyle/>
                    <a:p>
                      <a:pPr algn="ctr"/>
                      <a:r>
                        <a:rPr lang="en-US" sz="4000" dirty="0"/>
                        <a:t>6-6th</a:t>
                      </a:r>
                    </a:p>
                  </a:txBody>
                  <a:tcPr/>
                </a:tc>
                <a:tc>
                  <a:txBody>
                    <a:bodyPr/>
                    <a:lstStyle/>
                    <a:p>
                      <a:pPr algn="ctr"/>
                      <a:r>
                        <a:rPr lang="en-US" sz="4000" dirty="0"/>
                        <a:t>1:35 – 2:25 </a:t>
                      </a:r>
                    </a:p>
                  </a:txBody>
                  <a:tcPr/>
                </a:tc>
                <a:tc>
                  <a:txBody>
                    <a:bodyPr/>
                    <a:lstStyle/>
                    <a:p>
                      <a:pPr algn="ctr"/>
                      <a:r>
                        <a:rPr lang="en-US" sz="4000" dirty="0"/>
                        <a:t>6-6th</a:t>
                      </a:r>
                    </a:p>
                  </a:txBody>
                  <a:tcPr/>
                </a:tc>
                <a:tc>
                  <a:txBody>
                    <a:bodyPr/>
                    <a:lstStyle/>
                    <a:p>
                      <a:pPr algn="ctr"/>
                      <a:r>
                        <a:rPr lang="en-US" sz="4000" dirty="0"/>
                        <a:t>MTWRF</a:t>
                      </a:r>
                    </a:p>
                  </a:txBody>
                  <a:tcPr/>
                </a:tc>
                <a:extLst>
                  <a:ext uri="{0D108BD9-81ED-4DB2-BD59-A6C34878D82A}">
                    <a16:rowId xmlns:a16="http://schemas.microsoft.com/office/drawing/2014/main" val="125559031"/>
                  </a:ext>
                </a:extLst>
              </a:tr>
            </a:tbl>
          </a:graphicData>
        </a:graphic>
      </p:graphicFrame>
      <p:graphicFrame>
        <p:nvGraphicFramePr>
          <p:cNvPr id="3" name="Table 3">
            <a:extLst>
              <a:ext uri="{FF2B5EF4-FFF2-40B4-BE49-F238E27FC236}">
                <a16:creationId xmlns:a16="http://schemas.microsoft.com/office/drawing/2014/main" id="{E86A1EE3-BF62-4088-B531-C9248A8C528B}"/>
              </a:ext>
            </a:extLst>
          </p:cNvPr>
          <p:cNvGraphicFramePr>
            <a:graphicFrameLocks noGrp="1"/>
          </p:cNvGraphicFramePr>
          <p:nvPr/>
        </p:nvGraphicFramePr>
        <p:xfrm>
          <a:off x="12797053" y="4154282"/>
          <a:ext cx="9793671" cy="6965281"/>
        </p:xfrm>
        <a:graphic>
          <a:graphicData uri="http://schemas.openxmlformats.org/drawingml/2006/table">
            <a:tbl>
              <a:tblPr firstRow="1" bandRow="1">
                <a:tableStyleId>{5C22544A-7EE6-4342-B048-85BDC9FD1C3A}</a:tableStyleId>
              </a:tblPr>
              <a:tblGrid>
                <a:gridCol w="1905265">
                  <a:extLst>
                    <a:ext uri="{9D8B030D-6E8A-4147-A177-3AD203B41FA5}">
                      <a16:colId xmlns:a16="http://schemas.microsoft.com/office/drawing/2014/main" val="1592692837"/>
                    </a:ext>
                  </a:extLst>
                </a:gridCol>
                <a:gridCol w="3248167">
                  <a:extLst>
                    <a:ext uri="{9D8B030D-6E8A-4147-A177-3AD203B41FA5}">
                      <a16:colId xmlns:a16="http://schemas.microsoft.com/office/drawing/2014/main" val="2768757867"/>
                    </a:ext>
                  </a:extLst>
                </a:gridCol>
                <a:gridCol w="2470245">
                  <a:extLst>
                    <a:ext uri="{9D8B030D-6E8A-4147-A177-3AD203B41FA5}">
                      <a16:colId xmlns:a16="http://schemas.microsoft.com/office/drawing/2014/main" val="3192759859"/>
                    </a:ext>
                  </a:extLst>
                </a:gridCol>
                <a:gridCol w="2169994">
                  <a:extLst>
                    <a:ext uri="{9D8B030D-6E8A-4147-A177-3AD203B41FA5}">
                      <a16:colId xmlns:a16="http://schemas.microsoft.com/office/drawing/2014/main" val="395442100"/>
                    </a:ext>
                  </a:extLst>
                </a:gridCol>
              </a:tblGrid>
              <a:tr h="747361">
                <a:tc gridSpan="4">
                  <a:txBody>
                    <a:bodyPr/>
                    <a:lstStyle/>
                    <a:p>
                      <a:pPr algn="ctr"/>
                      <a:r>
                        <a:rPr lang="en-US" sz="4000" dirty="0"/>
                        <a:t>Flex Periods – 7</a:t>
                      </a:r>
                      <a:r>
                        <a:rPr lang="en-US" sz="4000" baseline="30000" dirty="0"/>
                        <a:t>th</a:t>
                      </a:r>
                      <a:r>
                        <a:rPr lang="en-US" sz="4000" dirty="0"/>
                        <a:t> &amp; 8</a:t>
                      </a:r>
                      <a:r>
                        <a:rPr lang="en-US" sz="4000" baseline="30000" dirty="0"/>
                        <a:t>th</a:t>
                      </a:r>
                      <a:r>
                        <a:rPr lang="en-US" sz="4000" dirty="0"/>
                        <a:t>  Grade</a:t>
                      </a:r>
                    </a:p>
                  </a:txBody>
                  <a:tcPr/>
                </a:tc>
                <a:tc hMerge="1">
                  <a:txBody>
                    <a:bodyPr/>
                    <a:lstStyle/>
                    <a:p>
                      <a:pPr algn="ctr"/>
                      <a:r>
                        <a:rPr lang="en-US" sz="2400" dirty="0"/>
                        <a:t>Start/End</a:t>
                      </a:r>
                    </a:p>
                    <a:p>
                      <a:pPr algn="ctr"/>
                      <a:r>
                        <a:rPr lang="en-US" sz="2400" dirty="0"/>
                        <a:t>Times</a:t>
                      </a:r>
                    </a:p>
                  </a:txBody>
                  <a:tcPr/>
                </a:tc>
                <a:tc hMerge="1">
                  <a:txBody>
                    <a:bodyPr/>
                    <a:lstStyle/>
                    <a:p>
                      <a:pPr algn="ctr"/>
                      <a:r>
                        <a:rPr lang="en-US" sz="2400" dirty="0"/>
                        <a:t>Class</a:t>
                      </a:r>
                    </a:p>
                    <a:p>
                      <a:pPr algn="ctr"/>
                      <a:r>
                        <a:rPr lang="en-US" sz="2400" dirty="0"/>
                        <a:t>Calendar</a:t>
                      </a:r>
                    </a:p>
                  </a:txBody>
                  <a:tcPr/>
                </a:tc>
                <a:tc hMerge="1">
                  <a:txBody>
                    <a:bodyPr/>
                    <a:lstStyle/>
                    <a:p>
                      <a:pPr algn="ctr"/>
                      <a:r>
                        <a:rPr lang="en-US" sz="2400" dirty="0"/>
                        <a:t>Week #</a:t>
                      </a:r>
                    </a:p>
                  </a:txBody>
                  <a:tcPr/>
                </a:tc>
                <a:extLst>
                  <a:ext uri="{0D108BD9-81ED-4DB2-BD59-A6C34878D82A}">
                    <a16:rowId xmlns:a16="http://schemas.microsoft.com/office/drawing/2014/main" val="4112551851"/>
                  </a:ext>
                </a:extLst>
              </a:tr>
              <a:tr h="370840">
                <a:tc>
                  <a:txBody>
                    <a:bodyPr/>
                    <a:lstStyle/>
                    <a:p>
                      <a:pPr algn="ctr"/>
                      <a:r>
                        <a:rPr lang="en-US" sz="4000" dirty="0"/>
                        <a:t>Flex</a:t>
                      </a:r>
                    </a:p>
                    <a:p>
                      <a:pPr algn="ctr"/>
                      <a:r>
                        <a:rPr lang="en-US" sz="4000" dirty="0"/>
                        <a:t>Period</a:t>
                      </a:r>
                    </a:p>
                  </a:txBody>
                  <a:tcPr/>
                </a:tc>
                <a:tc>
                  <a:txBody>
                    <a:bodyPr/>
                    <a:lstStyle/>
                    <a:p>
                      <a:pPr algn="ctr"/>
                      <a:r>
                        <a:rPr lang="en-US" sz="4000" dirty="0"/>
                        <a:t>Start/End</a:t>
                      </a:r>
                    </a:p>
                    <a:p>
                      <a:pPr algn="ctr"/>
                      <a:r>
                        <a:rPr lang="en-US" sz="4000" dirty="0"/>
                        <a:t>Times</a:t>
                      </a:r>
                    </a:p>
                  </a:txBody>
                  <a:tcPr/>
                </a:tc>
                <a:tc>
                  <a:txBody>
                    <a:bodyPr/>
                    <a:lstStyle/>
                    <a:p>
                      <a:pPr algn="ctr"/>
                      <a:r>
                        <a:rPr lang="en-US" sz="4000" dirty="0"/>
                        <a:t>Class</a:t>
                      </a:r>
                    </a:p>
                    <a:p>
                      <a:pPr algn="ctr"/>
                      <a:r>
                        <a:rPr lang="en-US" sz="4000" dirty="0"/>
                        <a:t>Calendar</a:t>
                      </a:r>
                    </a:p>
                  </a:txBody>
                  <a:tcPr/>
                </a:tc>
                <a:tc>
                  <a:txBody>
                    <a:bodyPr/>
                    <a:lstStyle/>
                    <a:p>
                      <a:pPr algn="ctr"/>
                      <a:r>
                        <a:rPr lang="en-US" sz="4000" dirty="0"/>
                        <a:t>Meeting Days</a:t>
                      </a:r>
                    </a:p>
                  </a:txBody>
                  <a:tcPr/>
                </a:tc>
                <a:extLst>
                  <a:ext uri="{0D108BD9-81ED-4DB2-BD59-A6C34878D82A}">
                    <a16:rowId xmlns:a16="http://schemas.microsoft.com/office/drawing/2014/main" val="1637293744"/>
                  </a:ext>
                </a:extLst>
              </a:tr>
              <a:tr h="370840">
                <a:tc>
                  <a:txBody>
                    <a:bodyPr/>
                    <a:lstStyle/>
                    <a:p>
                      <a:pPr algn="ctr"/>
                      <a:r>
                        <a:rPr lang="en-US" sz="4000" dirty="0"/>
                        <a:t>1-7/8</a:t>
                      </a:r>
                    </a:p>
                  </a:txBody>
                  <a:tcPr/>
                </a:tc>
                <a:tc>
                  <a:txBody>
                    <a:bodyPr/>
                    <a:lstStyle/>
                    <a:p>
                      <a:pPr algn="ctr"/>
                      <a:r>
                        <a:rPr lang="en-US" sz="4000" dirty="0"/>
                        <a:t>8:00 – 8:50 </a:t>
                      </a:r>
                      <a:endParaRPr lang="en-US" sz="4000" dirty="0">
                        <a:solidFill>
                          <a:schemeClr val="tx1"/>
                        </a:solidFill>
                      </a:endParaRPr>
                    </a:p>
                  </a:txBody>
                  <a:tcPr/>
                </a:tc>
                <a:tc>
                  <a:txBody>
                    <a:bodyPr/>
                    <a:lstStyle/>
                    <a:p>
                      <a:pPr algn="ctr"/>
                      <a:r>
                        <a:rPr lang="en-US" sz="4000" dirty="0"/>
                        <a:t>1-7/8</a:t>
                      </a:r>
                    </a:p>
                  </a:txBody>
                  <a:tcPr/>
                </a:tc>
                <a:tc>
                  <a:txBody>
                    <a:bodyPr/>
                    <a:lstStyle/>
                    <a:p>
                      <a:pPr algn="ctr"/>
                      <a:r>
                        <a:rPr lang="en-US" sz="4000" dirty="0"/>
                        <a:t>MTWRF</a:t>
                      </a:r>
                    </a:p>
                  </a:txBody>
                  <a:tcPr/>
                </a:tc>
                <a:extLst>
                  <a:ext uri="{0D108BD9-81ED-4DB2-BD59-A6C34878D82A}">
                    <a16:rowId xmlns:a16="http://schemas.microsoft.com/office/drawing/2014/main" val="3511983356"/>
                  </a:ext>
                </a:extLst>
              </a:tr>
              <a:tr h="370840">
                <a:tc>
                  <a:txBody>
                    <a:bodyPr/>
                    <a:lstStyle/>
                    <a:p>
                      <a:pPr algn="ctr"/>
                      <a:r>
                        <a:rPr lang="en-US" sz="4000" dirty="0"/>
                        <a:t>2-7/8</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4000" dirty="0"/>
                        <a:t>8:55 – 9:45 </a:t>
                      </a:r>
                      <a:endParaRPr lang="en-US" sz="4000" dirty="0">
                        <a:solidFill>
                          <a:schemeClr val="tx1"/>
                        </a:solidFill>
                      </a:endParaRPr>
                    </a:p>
                  </a:txBody>
                  <a:tcPr/>
                </a:tc>
                <a:tc>
                  <a:txBody>
                    <a:bodyPr/>
                    <a:lstStyle/>
                    <a:p>
                      <a:pPr algn="ctr"/>
                      <a:r>
                        <a:rPr lang="en-US" sz="4000" dirty="0"/>
                        <a:t>2-7/8</a:t>
                      </a:r>
                    </a:p>
                  </a:txBody>
                  <a:tcPr/>
                </a:tc>
                <a:tc>
                  <a:txBody>
                    <a:bodyPr/>
                    <a:lstStyle/>
                    <a:p>
                      <a:pPr algn="ctr"/>
                      <a:r>
                        <a:rPr lang="en-US" sz="4000" dirty="0"/>
                        <a:t>MTWRF</a:t>
                      </a:r>
                    </a:p>
                  </a:txBody>
                  <a:tcPr/>
                </a:tc>
                <a:extLst>
                  <a:ext uri="{0D108BD9-81ED-4DB2-BD59-A6C34878D82A}">
                    <a16:rowId xmlns:a16="http://schemas.microsoft.com/office/drawing/2014/main" val="2734394027"/>
                  </a:ext>
                </a:extLst>
              </a:tr>
              <a:tr h="370840">
                <a:tc>
                  <a:txBody>
                    <a:bodyPr/>
                    <a:lstStyle/>
                    <a:p>
                      <a:pPr algn="ctr"/>
                      <a:r>
                        <a:rPr lang="en-US" sz="4000" dirty="0"/>
                        <a:t>3-7/8</a:t>
                      </a:r>
                    </a:p>
                  </a:txBody>
                  <a:tcPr/>
                </a:tc>
                <a:tc>
                  <a:txBody>
                    <a:bodyPr/>
                    <a:lstStyle/>
                    <a:p>
                      <a:pPr algn="ctr"/>
                      <a:r>
                        <a:rPr lang="en-US" sz="4000" dirty="0"/>
                        <a:t>10:05 – 10:55 </a:t>
                      </a:r>
                    </a:p>
                  </a:txBody>
                  <a:tcPr/>
                </a:tc>
                <a:tc>
                  <a:txBody>
                    <a:bodyPr/>
                    <a:lstStyle/>
                    <a:p>
                      <a:pPr algn="ctr"/>
                      <a:r>
                        <a:rPr lang="en-US" sz="4000" dirty="0"/>
                        <a:t>3-7/8</a:t>
                      </a:r>
                    </a:p>
                  </a:txBody>
                  <a:tcPr/>
                </a:tc>
                <a:tc>
                  <a:txBody>
                    <a:bodyPr/>
                    <a:lstStyle/>
                    <a:p>
                      <a:pPr algn="ctr"/>
                      <a:r>
                        <a:rPr lang="en-US" sz="4000" dirty="0"/>
                        <a:t>MTWRF</a:t>
                      </a:r>
                    </a:p>
                  </a:txBody>
                  <a:tcPr/>
                </a:tc>
                <a:extLst>
                  <a:ext uri="{0D108BD9-81ED-4DB2-BD59-A6C34878D82A}">
                    <a16:rowId xmlns:a16="http://schemas.microsoft.com/office/drawing/2014/main" val="3502772000"/>
                  </a:ext>
                </a:extLst>
              </a:tr>
              <a:tr h="370840">
                <a:tc>
                  <a:txBody>
                    <a:bodyPr/>
                    <a:lstStyle/>
                    <a:p>
                      <a:pPr algn="ctr"/>
                      <a:r>
                        <a:rPr lang="en-US" sz="4000" dirty="0"/>
                        <a:t>4-7/8</a:t>
                      </a:r>
                    </a:p>
                  </a:txBody>
                  <a:tcPr/>
                </a:tc>
                <a:tc>
                  <a:txBody>
                    <a:bodyPr/>
                    <a:lstStyle/>
                    <a:p>
                      <a:pPr algn="ctr"/>
                      <a:r>
                        <a:rPr lang="en-US" sz="4000" dirty="0"/>
                        <a:t>11:00 – 11:50 </a:t>
                      </a:r>
                    </a:p>
                  </a:txBody>
                  <a:tcPr/>
                </a:tc>
                <a:tc>
                  <a:txBody>
                    <a:bodyPr/>
                    <a:lstStyle/>
                    <a:p>
                      <a:pPr algn="ctr"/>
                      <a:r>
                        <a:rPr lang="en-US" sz="4000" dirty="0"/>
                        <a:t>4-7/8</a:t>
                      </a:r>
                    </a:p>
                  </a:txBody>
                  <a:tcPr/>
                </a:tc>
                <a:tc>
                  <a:txBody>
                    <a:bodyPr/>
                    <a:lstStyle/>
                    <a:p>
                      <a:pPr algn="ctr"/>
                      <a:r>
                        <a:rPr lang="en-US" sz="4000" dirty="0"/>
                        <a:t>MTWRF</a:t>
                      </a:r>
                    </a:p>
                  </a:txBody>
                  <a:tcPr/>
                </a:tc>
                <a:extLst>
                  <a:ext uri="{0D108BD9-81ED-4DB2-BD59-A6C34878D82A}">
                    <a16:rowId xmlns:a16="http://schemas.microsoft.com/office/drawing/2014/main" val="2290779079"/>
                  </a:ext>
                </a:extLst>
              </a:tr>
              <a:tr h="370840">
                <a:tc>
                  <a:txBody>
                    <a:bodyPr/>
                    <a:lstStyle/>
                    <a:p>
                      <a:pPr algn="ctr"/>
                      <a:r>
                        <a:rPr lang="en-US" sz="4000" dirty="0"/>
                        <a:t>5-7/8</a:t>
                      </a:r>
                    </a:p>
                  </a:txBody>
                  <a:tcPr/>
                </a:tc>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4000" dirty="0"/>
                        <a:t>11:55 – 12:45 </a:t>
                      </a:r>
                    </a:p>
                  </a:txBody>
                  <a:tcPr/>
                </a:tc>
                <a:tc>
                  <a:txBody>
                    <a:bodyPr/>
                    <a:lstStyle/>
                    <a:p>
                      <a:pPr algn="ctr"/>
                      <a:r>
                        <a:rPr lang="en-US" sz="4000" dirty="0"/>
                        <a:t>5-7/8</a:t>
                      </a:r>
                    </a:p>
                  </a:txBody>
                  <a:tcPr/>
                </a:tc>
                <a:tc>
                  <a:txBody>
                    <a:bodyPr/>
                    <a:lstStyle/>
                    <a:p>
                      <a:pPr algn="ctr"/>
                      <a:r>
                        <a:rPr lang="en-US" sz="4000" dirty="0"/>
                        <a:t>MTWRF</a:t>
                      </a:r>
                    </a:p>
                  </a:txBody>
                  <a:tcPr/>
                </a:tc>
                <a:extLst>
                  <a:ext uri="{0D108BD9-81ED-4DB2-BD59-A6C34878D82A}">
                    <a16:rowId xmlns:a16="http://schemas.microsoft.com/office/drawing/2014/main" val="1634325643"/>
                  </a:ext>
                </a:extLst>
              </a:tr>
              <a:tr h="370840">
                <a:tc>
                  <a:txBody>
                    <a:bodyPr/>
                    <a:lstStyle/>
                    <a:p>
                      <a:pPr algn="ctr"/>
                      <a:r>
                        <a:rPr lang="en-US" sz="4000" dirty="0"/>
                        <a:t>L-7/8</a:t>
                      </a:r>
                    </a:p>
                  </a:txBody>
                  <a:tcPr/>
                </a:tc>
                <a:tc>
                  <a:txBody>
                    <a:bodyPr/>
                    <a:lstStyle/>
                    <a:p>
                      <a:pPr algn="ctr"/>
                      <a:r>
                        <a:rPr lang="en-US" sz="4000" dirty="0"/>
                        <a:t>12:45 – 1:15 </a:t>
                      </a:r>
                    </a:p>
                  </a:txBody>
                  <a:tcPr/>
                </a:tc>
                <a:tc>
                  <a:txBody>
                    <a:bodyPr/>
                    <a:lstStyle/>
                    <a:p>
                      <a:pPr algn="ctr"/>
                      <a:r>
                        <a:rPr lang="en-US" sz="4000" dirty="0"/>
                        <a:t>L-7/8</a:t>
                      </a:r>
                    </a:p>
                  </a:txBody>
                  <a:tcPr/>
                </a:tc>
                <a:tc>
                  <a:txBody>
                    <a:bodyPr/>
                    <a:lstStyle/>
                    <a:p>
                      <a:pPr algn="ctr"/>
                      <a:r>
                        <a:rPr lang="en-US" sz="4000" dirty="0"/>
                        <a:t>MTWRF</a:t>
                      </a:r>
                    </a:p>
                  </a:txBody>
                  <a:tcPr/>
                </a:tc>
                <a:extLst>
                  <a:ext uri="{0D108BD9-81ED-4DB2-BD59-A6C34878D82A}">
                    <a16:rowId xmlns:a16="http://schemas.microsoft.com/office/drawing/2014/main" val="4092504389"/>
                  </a:ext>
                </a:extLst>
              </a:tr>
              <a:tr h="370840">
                <a:tc>
                  <a:txBody>
                    <a:bodyPr/>
                    <a:lstStyle/>
                    <a:p>
                      <a:pPr algn="ctr"/>
                      <a:r>
                        <a:rPr lang="en-US" sz="4000" dirty="0"/>
                        <a:t>6-7/8</a:t>
                      </a:r>
                    </a:p>
                  </a:txBody>
                  <a:tcPr/>
                </a:tc>
                <a:tc>
                  <a:txBody>
                    <a:bodyPr/>
                    <a:lstStyle/>
                    <a:p>
                      <a:pPr algn="ctr"/>
                      <a:r>
                        <a:rPr lang="en-US" sz="4000" dirty="0"/>
                        <a:t>1:20 – 2:10 </a:t>
                      </a:r>
                    </a:p>
                  </a:txBody>
                  <a:tcPr/>
                </a:tc>
                <a:tc>
                  <a:txBody>
                    <a:bodyPr/>
                    <a:lstStyle/>
                    <a:p>
                      <a:pPr algn="ctr"/>
                      <a:r>
                        <a:rPr lang="en-US" sz="4000" dirty="0"/>
                        <a:t>6-7/8</a:t>
                      </a:r>
                    </a:p>
                  </a:txBody>
                  <a:tcPr/>
                </a:tc>
                <a:tc>
                  <a:txBody>
                    <a:bodyPr/>
                    <a:lstStyle/>
                    <a:p>
                      <a:pPr algn="ctr"/>
                      <a:r>
                        <a:rPr lang="en-US" sz="4000" dirty="0"/>
                        <a:t>MTWRF</a:t>
                      </a:r>
                    </a:p>
                  </a:txBody>
                  <a:tcPr/>
                </a:tc>
                <a:extLst>
                  <a:ext uri="{0D108BD9-81ED-4DB2-BD59-A6C34878D82A}">
                    <a16:rowId xmlns:a16="http://schemas.microsoft.com/office/drawing/2014/main" val="3556783411"/>
                  </a:ext>
                </a:extLst>
              </a:tr>
            </a:tbl>
          </a:graphicData>
        </a:graphic>
      </p:graphicFrame>
    </p:spTree>
    <p:extLst>
      <p:ext uri="{BB962C8B-B14F-4D97-AF65-F5344CB8AC3E}">
        <p14:creationId xmlns:p14="http://schemas.microsoft.com/office/powerpoint/2010/main" val="88804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9030290" y="6716541"/>
            <a:ext cx="6200078"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11156831" y="4274290"/>
            <a:ext cx="1990539" cy="1990539"/>
          </a:xfrm>
          <a:prstGeom prst="ellipse">
            <a:avLst/>
          </a:prstGeom>
          <a:solidFill>
            <a:srgbClr val="303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bas Neue Bold" panose="020B0606020202050201" pitchFamily="34" charset="-94"/>
            </a:endParaRPr>
          </a:p>
        </p:txBody>
      </p:sp>
      <p:sp>
        <p:nvSpPr>
          <p:cNvPr id="77" name="TextBox 76"/>
          <p:cNvSpPr txBox="1"/>
          <p:nvPr/>
        </p:nvSpPr>
        <p:spPr>
          <a:xfrm>
            <a:off x="7268317" y="7081375"/>
            <a:ext cx="9861143" cy="1107996"/>
          </a:xfrm>
          <a:prstGeom prst="rect">
            <a:avLst/>
          </a:prstGeom>
          <a:noFill/>
        </p:spPr>
        <p:txBody>
          <a:bodyPr wrap="square" rtlCol="0">
            <a:spAutoFit/>
          </a:bodyPr>
          <a:lstStyle/>
          <a:p>
            <a:pPr algn="ctr"/>
            <a:r>
              <a:rPr lang="tr-TR" sz="6600" b="1" spc="100" dirty="0">
                <a:solidFill>
                  <a:srgbClr val="1D3787"/>
                </a:solidFill>
                <a:latin typeface="Helvetica Neue"/>
                <a:ea typeface="Open Sans" panose="020B0606030504020204" pitchFamily="34" charset="0"/>
                <a:cs typeface="Helvetica Neue"/>
              </a:rPr>
              <a:t>ANY QUESTIONS?</a:t>
            </a:r>
            <a:endParaRPr lang="en-US" sz="6600" b="1" spc="100" dirty="0">
              <a:solidFill>
                <a:srgbClr val="1D3787"/>
              </a:solidFill>
              <a:latin typeface="Helvetica Neue"/>
              <a:ea typeface="Open Sans" panose="020B0606030504020204" pitchFamily="34" charset="0"/>
              <a:cs typeface="Helvetica Neue"/>
            </a:endParaRPr>
          </a:p>
        </p:txBody>
      </p:sp>
      <p:pic>
        <p:nvPicPr>
          <p:cNvPr id="10" name="Picture 9"/>
          <p:cNvPicPr>
            <a:picLocks noChangeAspect="1"/>
          </p:cNvPicPr>
          <p:nvPr/>
        </p:nvPicPr>
        <p:blipFill>
          <a:blip r:embed="rId2"/>
          <a:stretch>
            <a:fillRect/>
          </a:stretch>
        </p:blipFill>
        <p:spPr>
          <a:xfrm>
            <a:off x="11606475" y="4802684"/>
            <a:ext cx="1091250" cy="933750"/>
          </a:xfrm>
          <a:prstGeom prst="rect">
            <a:avLst/>
          </a:prstGeom>
        </p:spPr>
      </p:pic>
    </p:spTree>
    <p:extLst>
      <p:ext uri="{BB962C8B-B14F-4D97-AF65-F5344CB8AC3E}">
        <p14:creationId xmlns:p14="http://schemas.microsoft.com/office/powerpoint/2010/main" val="3152439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258951" y="2248450"/>
            <a:ext cx="7062106"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26293" y="3427183"/>
            <a:ext cx="18097500" cy="1938992"/>
          </a:xfrm>
          <a:prstGeom prst="rect">
            <a:avLst/>
          </a:prstGeom>
          <a:noFill/>
        </p:spPr>
        <p:txBody>
          <a:bodyPr wrap="square" rtlCol="0">
            <a:spAutoFit/>
          </a:bodyPr>
          <a:lstStyle/>
          <a:p>
            <a:r>
              <a:rPr lang="en-US" sz="4000" dirty="0">
                <a:latin typeface="Lato"/>
                <a:ea typeface="Open Sans" panose="020B0606030504020204" pitchFamily="34" charset="0"/>
                <a:cs typeface="Lato"/>
              </a:rPr>
              <a:t>The documentation for this workshop:</a:t>
            </a:r>
          </a:p>
          <a:p>
            <a:endParaRPr lang="en-US" sz="4000" dirty="0">
              <a:latin typeface="Lato"/>
              <a:ea typeface="Open Sans" panose="020B0606030504020204" pitchFamily="34" charset="0"/>
              <a:cs typeface="Lato"/>
            </a:endParaRPr>
          </a:p>
          <a:p>
            <a:r>
              <a:rPr lang="en-US" sz="4000">
                <a:latin typeface="Lato"/>
                <a:ea typeface="Open Sans" panose="020B0606030504020204" pitchFamily="34" charset="0"/>
                <a:cs typeface="Lato"/>
              </a:rPr>
              <a:t>https://support.aeries.com/support/solutions/articles/14000140141</a:t>
            </a:r>
            <a:endParaRPr lang="en-US" sz="4000" dirty="0">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69057" y="1204036"/>
            <a:ext cx="7277937"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DOCUMENTATION</a:t>
            </a:r>
          </a:p>
        </p:txBody>
      </p:sp>
    </p:spTree>
    <p:extLst>
      <p:ext uri="{BB962C8B-B14F-4D97-AF65-F5344CB8AC3E}">
        <p14:creationId xmlns:p14="http://schemas.microsoft.com/office/powerpoint/2010/main" val="224025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a:cxnSpLocks/>
          </p:cNvCxnSpPr>
          <p:nvPr/>
        </p:nvCxnSpPr>
        <p:spPr>
          <a:xfrm>
            <a:off x="1981702" y="2408792"/>
            <a:ext cx="18064842"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981702" y="2947735"/>
            <a:ext cx="20277796" cy="8094524"/>
          </a:xfrm>
          <a:prstGeom prst="rect">
            <a:avLst/>
          </a:prstGeom>
          <a:noFill/>
        </p:spPr>
        <p:txBody>
          <a:bodyPr wrap="square" rtlCol="0">
            <a:spAutoFit/>
          </a:bodyPr>
          <a:lstStyle/>
          <a:p>
            <a:r>
              <a:rPr lang="en-US" sz="4000" dirty="0">
                <a:latin typeface="Lato"/>
                <a:ea typeface="Open Sans" panose="020B0606030504020204" pitchFamily="34" charset="0"/>
                <a:cs typeface="Lato"/>
              </a:rPr>
              <a:t>The documents that will be used in this workshop:</a:t>
            </a:r>
            <a:br>
              <a:rPr lang="en-US" sz="4000" dirty="0">
                <a:latin typeface="Lato"/>
                <a:ea typeface="Open Sans" panose="020B0606030504020204" pitchFamily="34" charset="0"/>
                <a:cs typeface="Lato"/>
              </a:rPr>
            </a:br>
            <a:endParaRPr lang="en-US" sz="4000" dirty="0">
              <a:latin typeface="Lato"/>
              <a:ea typeface="Open Sans" panose="020B0606030504020204" pitchFamily="34" charset="0"/>
              <a:cs typeface="Lato"/>
            </a:endParaRPr>
          </a:p>
          <a:p>
            <a:pPr lvl="1"/>
            <a:r>
              <a:rPr lang="en-US" sz="4000" dirty="0">
                <a:latin typeface="Lato"/>
                <a:ea typeface="Open Sans" panose="020B0606030504020204" pitchFamily="34" charset="0"/>
                <a:cs typeface="Lato"/>
              </a:rPr>
              <a:t>SW 2 of 5 Doc1 Flex Periods, Class Calendars, &amp; Scheduling Master Schedule.pptx</a:t>
            </a:r>
            <a:br>
              <a:rPr lang="en-US" sz="4000" dirty="0">
                <a:latin typeface="Lato"/>
                <a:ea typeface="Open Sans" panose="020B0606030504020204" pitchFamily="34" charset="0"/>
                <a:cs typeface="Lato"/>
              </a:rPr>
            </a:br>
            <a:br>
              <a:rPr lang="en-US" sz="4000" dirty="0">
                <a:latin typeface="Lato"/>
                <a:ea typeface="Open Sans" panose="020B0606030504020204" pitchFamily="34" charset="0"/>
                <a:cs typeface="Lato"/>
              </a:rPr>
            </a:br>
            <a:r>
              <a:rPr lang="en-US" sz="4000" dirty="0">
                <a:latin typeface="Lato"/>
                <a:ea typeface="Open Sans" panose="020B0606030504020204" pitchFamily="34" charset="0"/>
                <a:cs typeface="Lato"/>
              </a:rPr>
              <a:t>Finals Day.docx</a:t>
            </a:r>
            <a:br>
              <a:rPr lang="en-US" sz="4000" dirty="0">
                <a:latin typeface="Lato"/>
                <a:ea typeface="Open Sans" panose="020B0606030504020204" pitchFamily="34" charset="0"/>
                <a:cs typeface="Lato"/>
              </a:rPr>
            </a:br>
            <a:br>
              <a:rPr lang="en-US" sz="4000" dirty="0">
                <a:latin typeface="Lato"/>
                <a:ea typeface="Open Sans" panose="020B0606030504020204" pitchFamily="34" charset="0"/>
                <a:cs typeface="Lato"/>
              </a:rPr>
            </a:br>
            <a:r>
              <a:rPr lang="en-US" sz="4000" b="0" i="0" dirty="0">
                <a:solidFill>
                  <a:srgbClr val="183247"/>
                </a:solidFill>
                <a:effectLst/>
                <a:latin typeface="Lato" panose="020F0502020204030203" pitchFamily="34" charset="0"/>
                <a:ea typeface="Lato" panose="020F0502020204030203" pitchFamily="34" charset="0"/>
                <a:cs typeface="Lato" panose="020F0502020204030203" pitchFamily="34" charset="0"/>
              </a:rPr>
              <a:t>Flex Scheduling - Flex Periods</a:t>
            </a:r>
            <a:br>
              <a:rPr lang="en-US" sz="4000" b="0" i="0" dirty="0">
                <a:solidFill>
                  <a:srgbClr val="183247"/>
                </a:solidFill>
                <a:effectLst/>
                <a:latin typeface="Lato" panose="020F0502020204030203" pitchFamily="34" charset="0"/>
                <a:ea typeface="Lato" panose="020F0502020204030203" pitchFamily="34" charset="0"/>
                <a:cs typeface="Lato" panose="020F0502020204030203" pitchFamily="34" charset="0"/>
              </a:rPr>
            </a:br>
            <a:endParaRPr lang="en-US" sz="4000" b="0" i="0" dirty="0">
              <a:solidFill>
                <a:srgbClr val="183247"/>
              </a:solidFill>
              <a:effectLst/>
              <a:latin typeface="Lato" panose="020F0502020204030203" pitchFamily="34" charset="0"/>
              <a:ea typeface="Lato" panose="020F0502020204030203" pitchFamily="34" charset="0"/>
              <a:cs typeface="Lato" panose="020F0502020204030203" pitchFamily="34" charset="0"/>
            </a:endParaRPr>
          </a:p>
          <a:p>
            <a:pPr lvl="1"/>
            <a:r>
              <a:rPr lang="en-US" sz="4000" b="0" i="0" dirty="0">
                <a:solidFill>
                  <a:srgbClr val="183247"/>
                </a:solidFill>
                <a:effectLst/>
                <a:latin typeface="Lato" panose="020F0502020204030203" pitchFamily="34" charset="0"/>
                <a:ea typeface="Lato" panose="020F0502020204030203" pitchFamily="34" charset="0"/>
                <a:cs typeface="Lato" panose="020F0502020204030203" pitchFamily="34" charset="0"/>
              </a:rPr>
              <a:t>Flex Scheduling - Class Calendars</a:t>
            </a:r>
            <a:br>
              <a:rPr lang="en-US" sz="4000" b="0" i="0" dirty="0">
                <a:solidFill>
                  <a:srgbClr val="183247"/>
                </a:solidFill>
                <a:effectLst/>
                <a:latin typeface="Lato" panose="020F0502020204030203" pitchFamily="34" charset="0"/>
                <a:ea typeface="Lato" panose="020F0502020204030203" pitchFamily="34" charset="0"/>
                <a:cs typeface="Lato" panose="020F0502020204030203" pitchFamily="34" charset="0"/>
              </a:rPr>
            </a:br>
            <a:endParaRPr lang="en-US" sz="4000" b="0" i="0" dirty="0">
              <a:solidFill>
                <a:srgbClr val="183247"/>
              </a:solidFill>
              <a:effectLst/>
              <a:latin typeface="Lato" panose="020F0502020204030203" pitchFamily="34" charset="0"/>
              <a:ea typeface="Lato" panose="020F0502020204030203" pitchFamily="34" charset="0"/>
              <a:cs typeface="Lato" panose="020F0502020204030203" pitchFamily="34" charset="0"/>
            </a:endParaRPr>
          </a:p>
          <a:p>
            <a:pPr lvl="1"/>
            <a:r>
              <a:rPr lang="en-US" sz="4000" b="0" i="0" dirty="0">
                <a:solidFill>
                  <a:srgbClr val="183247"/>
                </a:solidFill>
                <a:effectLst/>
                <a:latin typeface="Lato" panose="020F0502020204030203" pitchFamily="34" charset="0"/>
                <a:ea typeface="Lato" panose="020F0502020204030203" pitchFamily="34" charset="0"/>
                <a:cs typeface="Lato" panose="020F0502020204030203" pitchFamily="34" charset="0"/>
              </a:rPr>
              <a:t>Flex Scheduling - Scheduling Master Schedule</a:t>
            </a:r>
          </a:p>
          <a:p>
            <a:endParaRPr lang="en-US" sz="4000" dirty="0">
              <a:latin typeface="Lato"/>
              <a:ea typeface="Open Sans" panose="020B0606030504020204" pitchFamily="34" charset="0"/>
              <a:cs typeface="Lato"/>
            </a:endParaRPr>
          </a:p>
          <a:p>
            <a:endParaRPr lang="en-US" sz="4000" dirty="0">
              <a:latin typeface="Lato"/>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1981702" y="1160512"/>
            <a:ext cx="16197116"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DOCUMENTS USED FOR THIS WORKSHOP</a:t>
            </a:r>
          </a:p>
        </p:txBody>
      </p:sp>
    </p:spTree>
    <p:extLst>
      <p:ext uri="{BB962C8B-B14F-4D97-AF65-F5344CB8AC3E}">
        <p14:creationId xmlns:p14="http://schemas.microsoft.com/office/powerpoint/2010/main" val="2307423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a:cxnSpLocks/>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26293" y="2216061"/>
            <a:ext cx="17706934" cy="16196"/>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2633707"/>
            <a:ext cx="18986900" cy="9928872"/>
          </a:xfrm>
          <a:prstGeom prst="rect">
            <a:avLst/>
          </a:prstGeom>
          <a:noFill/>
        </p:spPr>
        <p:txBody>
          <a:bodyPr wrap="square" rtlCol="0">
            <a:spAutoFit/>
          </a:bodyPr>
          <a:lstStyle/>
          <a:p>
            <a:pPr marL="0" marR="0" indent="0">
              <a:lnSpc>
                <a:spcPct val="107000"/>
              </a:lnSpc>
              <a:spcBef>
                <a:spcPts val="0"/>
              </a:spcBef>
              <a:spcAft>
                <a:spcPts val="0"/>
              </a:spcAft>
              <a:buNone/>
            </a:pPr>
            <a:r>
              <a:rPr lang="en-US" sz="4000" b="1" u="sng" dirty="0">
                <a:effectLst/>
                <a:latin typeface="Calibri" panose="020F0502020204030204" pitchFamily="34" charset="0"/>
                <a:ea typeface="Calibri" panose="020F0502020204030204" pitchFamily="34" charset="0"/>
                <a:cs typeface="Times New Roman" panose="02020603050405020304" pitchFamily="18" charset="0"/>
              </a:rPr>
              <a:t>TRADITIONAL SCHEDULING</a:t>
            </a:r>
            <a:r>
              <a:rPr lang="en-US" sz="4000" dirty="0">
                <a:effectLst/>
                <a:latin typeface="Calibri" panose="020F0502020204030204" pitchFamily="34" charset="0"/>
                <a:ea typeface="Calibri" panose="020F0502020204030204" pitchFamily="34" charset="0"/>
                <a:cs typeface="Times New Roman" panose="02020603050405020304" pitchFamily="18" charset="0"/>
              </a:rPr>
              <a:t>		</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b="1" u="sng" dirty="0">
                <a:effectLst/>
                <a:latin typeface="Calibri" panose="020F0502020204030204" pitchFamily="34" charset="0"/>
                <a:ea typeface="Calibri" panose="020F0502020204030204" pitchFamily="34" charset="0"/>
                <a:cs typeface="Times New Roman" panose="02020603050405020304" pitchFamily="18" charset="0"/>
              </a:rPr>
              <a:t>FLEX SCHEDULING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1. Period &amp; Block					1. Flex Period (FTF)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2. Bell Schedule (BEL) Table			2. Flex Period Times (FTF)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3. Split Term &amp; Day Tags				3. Class Calendar (CCL)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4. Block Schedule Calendar			4. Class Calendar Dates (CCD)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5. Teacher (TCH) Table				5. Staff (STF)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6. Primary Teacher, TCH #2, TCH #3 			6. Section Staff Members (SSM) Table</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r>
              <a:rPr lang="en-US" sz="4000" dirty="0">
                <a:effectLst/>
                <a:latin typeface="Calibri" panose="020F0502020204030204" pitchFamily="34" charset="0"/>
                <a:ea typeface="Calibri" panose="020F0502020204030204" pitchFamily="34" charset="0"/>
                <a:cs typeface="Times New Roman" panose="02020603050405020304" pitchFamily="18" charset="0"/>
              </a:rPr>
              <a:t>and Highly Qualified Teacher (1, 2, 3)</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000" dirty="0">
              <a:solidFill>
                <a:schemeClr val="tx1">
                  <a:lumMod val="95000"/>
                  <a:lumOff val="5000"/>
                </a:schemeClr>
              </a:solidFill>
              <a:ea typeface="Open Sans" panose="020B0606030504020204" pitchFamily="34" charset="0"/>
              <a:cs typeface="Lato"/>
            </a:endParaRP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6" y="1153421"/>
            <a:ext cx="14641273" cy="1754326"/>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CHANGES IN THE MST &amp; SMS TABLES</a:t>
            </a:r>
          </a:p>
          <a:p>
            <a:endParaRPr lang="en-US" sz="5400" b="1" spc="100" dirty="0">
              <a:solidFill>
                <a:srgbClr val="1D3787"/>
              </a:solidFill>
              <a:latin typeface="Helvetica Neue"/>
              <a:ea typeface="Open Sans" panose="020B0606030504020204" pitchFamily="34" charset="0"/>
              <a:cs typeface="Helvetica Neue"/>
            </a:endParaRPr>
          </a:p>
        </p:txBody>
      </p:sp>
    </p:spTree>
    <p:extLst>
      <p:ext uri="{BB962C8B-B14F-4D97-AF65-F5344CB8AC3E}">
        <p14:creationId xmlns:p14="http://schemas.microsoft.com/office/powerpoint/2010/main" val="2992987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48450"/>
            <a:ext cx="17553885"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3138248"/>
            <a:ext cx="18097500" cy="7171194"/>
          </a:xfrm>
          <a:prstGeom prst="rect">
            <a:avLst/>
          </a:prstGeom>
          <a:noFill/>
        </p:spPr>
        <p:txBody>
          <a:bodyPr wrap="square" rtlCol="0">
            <a:spAutoFit/>
          </a:bodyPr>
          <a:lstStyle/>
          <a:p>
            <a:pPr marL="0" lvl="0" indent="0" algn="l" rtl="0">
              <a:spcBef>
                <a:spcPts val="0"/>
              </a:spcBef>
              <a:spcAft>
                <a:spcPts val="1200"/>
              </a:spcAft>
              <a:buNone/>
            </a:pPr>
            <a:r>
              <a:rPr lang="en" sz="4000" dirty="0"/>
              <a:t>Flex Periods are created and linked to sections in the MST and/or the SMS tables.</a:t>
            </a:r>
          </a:p>
          <a:p>
            <a:pPr marL="0" lvl="0" indent="0" algn="l" rtl="0">
              <a:spcBef>
                <a:spcPts val="0"/>
              </a:spcBef>
              <a:spcAft>
                <a:spcPts val="1200"/>
              </a:spcAft>
              <a:buNone/>
            </a:pPr>
            <a:endParaRPr lang="en" sz="4000" dirty="0"/>
          </a:p>
          <a:p>
            <a:pPr marL="0" lvl="0" indent="0" algn="l" rtl="0">
              <a:spcBef>
                <a:spcPts val="0"/>
              </a:spcBef>
              <a:spcAft>
                <a:spcPts val="1200"/>
              </a:spcAft>
              <a:buNone/>
            </a:pPr>
            <a:r>
              <a:rPr lang="en" sz="4000" dirty="0"/>
              <a:t>Flex Periods include start/end times for each period, so a bell schedule (BEL table) is not used.  </a:t>
            </a:r>
          </a:p>
          <a:p>
            <a:pPr marL="0" lvl="0" indent="0" algn="l" rtl="0">
              <a:spcBef>
                <a:spcPts val="0"/>
              </a:spcBef>
              <a:spcAft>
                <a:spcPts val="1200"/>
              </a:spcAft>
              <a:buNone/>
            </a:pPr>
            <a:endParaRPr lang="en" sz="4000" dirty="0"/>
          </a:p>
          <a:p>
            <a:pPr marL="0" lvl="0" indent="0" algn="l" rtl="0">
              <a:spcBef>
                <a:spcPts val="0"/>
              </a:spcBef>
              <a:spcAft>
                <a:spcPts val="1200"/>
              </a:spcAft>
              <a:buNone/>
            </a:pPr>
            <a:r>
              <a:rPr lang="en" sz="4000" dirty="0"/>
              <a:t>Custom bell schedules may be defined (BSD table) and linked to the school calendar (DAY table). </a:t>
            </a:r>
          </a:p>
          <a:p>
            <a:pPr marL="0" lvl="0" indent="0" algn="l" rtl="0">
              <a:spcBef>
                <a:spcPts val="0"/>
              </a:spcBef>
              <a:spcAft>
                <a:spcPts val="1200"/>
              </a:spcAft>
              <a:buNone/>
            </a:pPr>
            <a:r>
              <a:rPr lang="en" sz="4000" dirty="0"/>
              <a:t> </a:t>
            </a:r>
          </a:p>
          <a:p>
            <a:pPr marL="0" lvl="0" indent="0" algn="l" rtl="0">
              <a:spcBef>
                <a:spcPts val="0"/>
              </a:spcBef>
              <a:spcAft>
                <a:spcPts val="1200"/>
              </a:spcAft>
              <a:buNone/>
            </a:pPr>
            <a:r>
              <a:rPr lang="en" sz="4000" dirty="0"/>
              <a:t>Custom bell schedule times are defined with the Flex Periods and replace the bell schedule times (BST table).</a:t>
            </a:r>
            <a:endParaRPr lang="en-US" sz="4000" dirty="0"/>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4190895" cy="923330"/>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FLEX PERIODS - OVERVIEW</a:t>
            </a:r>
          </a:p>
        </p:txBody>
      </p:sp>
    </p:spTree>
    <p:extLst>
      <p:ext uri="{BB962C8B-B14F-4D97-AF65-F5344CB8AC3E}">
        <p14:creationId xmlns:p14="http://schemas.microsoft.com/office/powerpoint/2010/main" val="4181653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32255"/>
            <a:ext cx="17866098" cy="16196"/>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0" y="3138248"/>
            <a:ext cx="19355389" cy="8422306"/>
          </a:xfrm>
          <a:prstGeom prst="rect">
            <a:avLst/>
          </a:prstGeom>
          <a:noFill/>
        </p:spPr>
        <p:txBody>
          <a:bodyPr wrap="square" rtlCol="0">
            <a:spAutoFit/>
          </a:bodyPr>
          <a:lstStyle/>
          <a:p>
            <a:pPr marL="342900" lvl="0" algn="l" rtl="0">
              <a:lnSpc>
                <a:spcPct val="135000"/>
              </a:lnSpc>
              <a:spcBef>
                <a:spcPts val="0"/>
              </a:spcBef>
              <a:spcAft>
                <a:spcPts val="1200"/>
              </a:spcAft>
              <a:buAutoNum type="arabicPeriod"/>
            </a:pPr>
            <a:r>
              <a:rPr lang="en-US" sz="4000" dirty="0"/>
              <a:t>  Select the academic year (FTF.YR).</a:t>
            </a:r>
          </a:p>
          <a:p>
            <a:pPr marL="342900" lvl="0" algn="l" rtl="0">
              <a:lnSpc>
                <a:spcPct val="135000"/>
              </a:lnSpc>
              <a:spcBef>
                <a:spcPts val="0"/>
              </a:spcBef>
              <a:spcAft>
                <a:spcPts val="1200"/>
              </a:spcAft>
              <a:buAutoNum type="arabicPeriod"/>
            </a:pPr>
            <a:r>
              <a:rPr lang="en-US" sz="4000" dirty="0"/>
              <a:t>  Enter the short title – maximum of 6 characters (FTF.STI).</a:t>
            </a:r>
          </a:p>
          <a:p>
            <a:pPr marL="342900" lvl="0" algn="l" rtl="0">
              <a:lnSpc>
                <a:spcPct val="135000"/>
              </a:lnSpc>
              <a:spcBef>
                <a:spcPts val="0"/>
              </a:spcBef>
              <a:spcAft>
                <a:spcPts val="1200"/>
              </a:spcAft>
              <a:buAutoNum type="arabicPeriod"/>
            </a:pPr>
            <a:r>
              <a:rPr lang="en-US" sz="4000" dirty="0"/>
              <a:t>  Tiny Title – 2 characters (FTF.TT).  This is to be used where Short Title does not fit.  For Texas, this field is used for state reporting to identify periods.  For California, this field has not been programmed in reports. </a:t>
            </a:r>
          </a:p>
          <a:p>
            <a:pPr marL="342900" lvl="0" algn="l" rtl="0">
              <a:lnSpc>
                <a:spcPct val="135000"/>
              </a:lnSpc>
              <a:spcBef>
                <a:spcPts val="0"/>
              </a:spcBef>
              <a:spcAft>
                <a:spcPts val="1200"/>
              </a:spcAft>
              <a:buAutoNum type="arabicPeriod"/>
            </a:pPr>
            <a:r>
              <a:rPr lang="en-US" sz="4000" dirty="0"/>
              <a:t>  Enter the description – 50 characters (FTF.DE).</a:t>
            </a:r>
          </a:p>
          <a:p>
            <a:pPr marL="342900" lvl="0" algn="l" rtl="0">
              <a:lnSpc>
                <a:spcPct val="135000"/>
              </a:lnSpc>
              <a:spcBef>
                <a:spcPts val="0"/>
              </a:spcBef>
              <a:spcAft>
                <a:spcPts val="1200"/>
              </a:spcAft>
              <a:buAutoNum type="arabicPeriod"/>
            </a:pPr>
            <a:r>
              <a:rPr lang="en-US" sz="4000" dirty="0"/>
              <a:t>  Enter the start &amp; end times (FTF.ST &amp; FTF.ET).</a:t>
            </a:r>
          </a:p>
          <a:p>
            <a:pPr marL="342900" lvl="0" algn="l" rtl="0">
              <a:lnSpc>
                <a:spcPct val="135000"/>
              </a:lnSpc>
              <a:spcBef>
                <a:spcPts val="0"/>
              </a:spcBef>
              <a:spcAft>
                <a:spcPts val="1200"/>
              </a:spcAft>
              <a:buAutoNum type="arabicPeriod"/>
            </a:pPr>
            <a:r>
              <a:rPr lang="en-US" sz="4000" dirty="0"/>
              <a:t>  Enter the type (FTF.TY).  Blank = Standard Flex Period, C = Non-Conflict Flex Period.</a:t>
            </a:r>
          </a:p>
          <a:p>
            <a:pPr marL="342900" lvl="0" algn="l" rtl="0">
              <a:lnSpc>
                <a:spcPct val="135000"/>
              </a:lnSpc>
              <a:spcBef>
                <a:spcPts val="0"/>
              </a:spcBef>
              <a:spcAft>
                <a:spcPts val="1200"/>
              </a:spcAft>
              <a:buAutoNum type="arabicPeriod"/>
            </a:pPr>
            <a:r>
              <a:rPr lang="en-US" sz="4000" dirty="0"/>
              <a:t>  Enter any Custom Bell Schedule start &amp; end times (FTT Table).</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4190895" cy="923330"/>
          </a:xfrm>
          <a:prstGeom prst="rect">
            <a:avLst/>
          </a:prstGeom>
          <a:noFill/>
        </p:spPr>
        <p:txBody>
          <a:bodyPr wrap="square" rtlCol="0">
            <a:spAutoFit/>
          </a:bodyPr>
          <a:lstStyle/>
          <a:p>
            <a:r>
              <a:rPr lang="en-US" sz="5400" b="1" spc="100" dirty="0">
                <a:solidFill>
                  <a:srgbClr val="1D3787"/>
                </a:solidFill>
                <a:latin typeface="Helvetica Neue"/>
                <a:ea typeface="Open Sans" panose="020B0606030504020204" pitchFamily="34" charset="0"/>
                <a:cs typeface="Helvetica Neue"/>
              </a:rPr>
              <a:t>CREATING FLEX PERIODS (FTF Table)</a:t>
            </a:r>
          </a:p>
        </p:txBody>
      </p:sp>
    </p:spTree>
    <p:extLst>
      <p:ext uri="{BB962C8B-B14F-4D97-AF65-F5344CB8AC3E}">
        <p14:creationId xmlns:p14="http://schemas.microsoft.com/office/powerpoint/2010/main" val="3898687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48450"/>
            <a:ext cx="17553885"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3138248"/>
            <a:ext cx="18097500" cy="7786747"/>
          </a:xfrm>
          <a:prstGeom prst="rect">
            <a:avLst/>
          </a:prstGeom>
          <a:noFill/>
        </p:spPr>
        <p:txBody>
          <a:bodyPr wrap="square" rtlCol="0">
            <a:spAutoFit/>
          </a:bodyPr>
          <a:lstStyle/>
          <a:p>
            <a:pPr marL="0" lvl="0" indent="0" algn="l" rtl="0">
              <a:spcBef>
                <a:spcPts val="0"/>
              </a:spcBef>
              <a:spcAft>
                <a:spcPts val="1200"/>
              </a:spcAft>
              <a:buNone/>
            </a:pPr>
            <a:r>
              <a:rPr lang="en-US" sz="4000" dirty="0"/>
              <a:t>A bell schedule definition (BSD table) must be created for any custom bell schedule that the school will need (i.e.: Short Day, Finals, Late Start, Monday, Tuesday, etc.).</a:t>
            </a:r>
          </a:p>
          <a:p>
            <a:pPr marL="0" lvl="0" indent="0" algn="l" rtl="0">
              <a:spcBef>
                <a:spcPts val="0"/>
              </a:spcBef>
              <a:spcAft>
                <a:spcPts val="1200"/>
              </a:spcAft>
              <a:buNone/>
            </a:pPr>
            <a:endParaRPr lang="en-US" sz="4000" dirty="0"/>
          </a:p>
          <a:p>
            <a:pPr marL="0" lvl="0" indent="0" algn="l" rtl="0">
              <a:spcBef>
                <a:spcPts val="0"/>
              </a:spcBef>
              <a:spcAft>
                <a:spcPts val="1200"/>
              </a:spcAft>
              <a:buNone/>
            </a:pPr>
            <a:r>
              <a:rPr lang="en-US" sz="4000" dirty="0"/>
              <a:t>For each of the custom bell schedules that have been defined, the Start/End times may be entered on the Flex Period page.</a:t>
            </a:r>
          </a:p>
          <a:p>
            <a:pPr marL="0" lvl="0" indent="0" algn="l" rtl="0">
              <a:spcBef>
                <a:spcPts val="0"/>
              </a:spcBef>
              <a:spcAft>
                <a:spcPts val="1200"/>
              </a:spcAft>
              <a:buNone/>
            </a:pPr>
            <a:endParaRPr lang="en-US" sz="4000" dirty="0"/>
          </a:p>
          <a:p>
            <a:pPr marL="0" lvl="0" indent="0" algn="l" rtl="0">
              <a:spcBef>
                <a:spcPts val="0"/>
              </a:spcBef>
              <a:spcAft>
                <a:spcPts val="1200"/>
              </a:spcAft>
              <a:buNone/>
            </a:pPr>
            <a:r>
              <a:rPr lang="en-US" sz="4000" dirty="0"/>
              <a:t>If a Flex Period does not meet on a custom bell schedule, then you do not have to adjust the Start/End times for that custom bell schedule.</a:t>
            </a:r>
          </a:p>
          <a:p>
            <a:pPr marL="0" lvl="0" indent="0" algn="l" rtl="0">
              <a:spcBef>
                <a:spcPts val="0"/>
              </a:spcBef>
              <a:spcAft>
                <a:spcPts val="1200"/>
              </a:spcAft>
              <a:buNone/>
            </a:pPr>
            <a:endParaRPr lang="en-US" sz="4000" dirty="0"/>
          </a:p>
          <a:p>
            <a:pPr marL="0" lvl="0" indent="0" algn="l" rtl="0">
              <a:spcBef>
                <a:spcPts val="0"/>
              </a:spcBef>
              <a:spcAft>
                <a:spcPts val="1200"/>
              </a:spcAft>
              <a:buNone/>
            </a:pPr>
            <a:r>
              <a:rPr lang="en-US" sz="4000" dirty="0"/>
              <a:t>After the school calendar (DAY table) has been created in the 2023-24 database, identify the school dates when the custom bell schedule will be in effect.</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26126"/>
            <a:ext cx="14190895" cy="923330"/>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CREATING CUSTOM BELL SCHEDULES</a:t>
            </a:r>
          </a:p>
        </p:txBody>
      </p:sp>
    </p:spTree>
    <p:extLst>
      <p:ext uri="{BB962C8B-B14F-4D97-AF65-F5344CB8AC3E}">
        <p14:creationId xmlns:p14="http://schemas.microsoft.com/office/powerpoint/2010/main" val="1902310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8951" y="2232255"/>
            <a:ext cx="17706934" cy="16195"/>
          </a:xfrm>
          <a:prstGeom prst="line">
            <a:avLst/>
          </a:prstGeom>
          <a:ln w="50800">
            <a:solidFill>
              <a:srgbClr val="507392">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V="1">
            <a:off x="3258951" y="2248450"/>
            <a:ext cx="17553885" cy="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58951" y="3138248"/>
            <a:ext cx="18097500" cy="4401205"/>
          </a:xfrm>
          <a:prstGeom prst="rect">
            <a:avLst/>
          </a:prstGeom>
          <a:noFill/>
        </p:spPr>
        <p:txBody>
          <a:bodyPr wrap="square" rtlCol="0">
            <a:spAutoFit/>
          </a:bodyPr>
          <a:lstStyle/>
          <a:p>
            <a:pPr marL="0" lvl="0" indent="0" algn="l" rtl="0">
              <a:spcBef>
                <a:spcPts val="0"/>
              </a:spcBef>
              <a:spcAft>
                <a:spcPts val="1200"/>
              </a:spcAft>
              <a:buNone/>
            </a:pPr>
            <a:r>
              <a:rPr lang="en" sz="4000" dirty="0"/>
              <a:t>Class Calendars are created and linked to sections in the MST and/or the SMS tables.</a:t>
            </a:r>
          </a:p>
          <a:p>
            <a:pPr marL="0" lvl="0" indent="0" algn="l" rtl="0">
              <a:spcBef>
                <a:spcPts val="0"/>
              </a:spcBef>
              <a:spcAft>
                <a:spcPts val="1200"/>
              </a:spcAft>
              <a:buNone/>
            </a:pPr>
            <a:endParaRPr lang="en" sz="4000" dirty="0"/>
          </a:p>
          <a:p>
            <a:pPr marL="0" lvl="0" indent="0" algn="l" rtl="0">
              <a:spcBef>
                <a:spcPts val="0"/>
              </a:spcBef>
              <a:spcAft>
                <a:spcPts val="1200"/>
              </a:spcAft>
              <a:buNone/>
            </a:pPr>
            <a:r>
              <a:rPr lang="en" sz="4000" dirty="0"/>
              <a:t>Class Calendars are used to indicate which school days a section, or class, meets.  </a:t>
            </a:r>
          </a:p>
          <a:p>
            <a:pPr marL="0" lvl="0" indent="0" algn="l" rtl="0">
              <a:spcBef>
                <a:spcPts val="0"/>
              </a:spcBef>
              <a:spcAft>
                <a:spcPts val="1200"/>
              </a:spcAft>
              <a:buNone/>
            </a:pPr>
            <a:endParaRPr lang="en" sz="4000" dirty="0"/>
          </a:p>
          <a:p>
            <a:pPr marL="0" lvl="0" indent="0" algn="l" rtl="0">
              <a:spcBef>
                <a:spcPts val="0"/>
              </a:spcBef>
              <a:spcAft>
                <a:spcPts val="1200"/>
              </a:spcAft>
              <a:buNone/>
            </a:pPr>
            <a:r>
              <a:rPr lang="en" sz="4000" dirty="0"/>
              <a:t>Class Calendars can be created for sections that meet every day, every other day, all Mondays and Tuesdays, Fridays only, etc.</a:t>
            </a:r>
          </a:p>
        </p:txBody>
      </p:sp>
      <p:sp>
        <p:nvSpPr>
          <p:cNvPr id="10" name="Rectangle 9"/>
          <p:cNvSpPr/>
          <p:nvPr/>
        </p:nvSpPr>
        <p:spPr>
          <a:xfrm flipH="1">
            <a:off x="-3" y="1419726"/>
            <a:ext cx="192507" cy="1528009"/>
          </a:xfrm>
          <a:prstGeom prst="rect">
            <a:avLst/>
          </a:prstGeom>
          <a:solidFill>
            <a:srgbClr val="507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C9398"/>
              </a:solidFill>
            </a:endParaRPr>
          </a:p>
        </p:txBody>
      </p:sp>
      <p:sp>
        <p:nvSpPr>
          <p:cNvPr id="19" name="TextBox 18"/>
          <p:cNvSpPr txBox="1"/>
          <p:nvPr/>
        </p:nvSpPr>
        <p:spPr>
          <a:xfrm>
            <a:off x="3100817" y="1153421"/>
            <a:ext cx="14190895" cy="923330"/>
          </a:xfrm>
          <a:prstGeom prst="rect">
            <a:avLst/>
          </a:prstGeom>
          <a:noFill/>
        </p:spPr>
        <p:txBody>
          <a:bodyPr wrap="square" rtlCol="0">
            <a:spAutoFit/>
          </a:bodyPr>
          <a:lstStyle/>
          <a:p>
            <a:pPr marL="0" lvl="0" indent="0" algn="l" rtl="0">
              <a:spcBef>
                <a:spcPts val="0"/>
              </a:spcBef>
              <a:spcAft>
                <a:spcPts val="1200"/>
              </a:spcAft>
              <a:buNone/>
            </a:pPr>
            <a:r>
              <a:rPr lang="en-US" sz="5400" dirty="0">
                <a:solidFill>
                  <a:srgbClr val="203858"/>
                </a:solidFill>
                <a:latin typeface="Nunito Sans Black"/>
                <a:ea typeface="Nunito Sans Black"/>
                <a:cs typeface="Nunito Sans Black"/>
                <a:sym typeface="Nunito Sans Black"/>
              </a:rPr>
              <a:t>CLASS CALENDARS - OVERVIEW</a:t>
            </a:r>
          </a:p>
        </p:txBody>
      </p:sp>
    </p:spTree>
    <p:extLst>
      <p:ext uri="{BB962C8B-B14F-4D97-AF65-F5344CB8AC3E}">
        <p14:creationId xmlns:p14="http://schemas.microsoft.com/office/powerpoint/2010/main" val="51032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7008</TotalTime>
  <Words>2747</Words>
  <Application>Microsoft Office PowerPoint</Application>
  <PresentationFormat>Custom</PresentationFormat>
  <Paragraphs>704</Paragraphs>
  <Slides>25</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Bebas Neue</vt:lpstr>
      <vt:lpstr>Bebas Neue Bold</vt:lpstr>
      <vt:lpstr>Calibri</vt:lpstr>
      <vt:lpstr>Calibri Light</vt:lpstr>
      <vt:lpstr>Helvetica Neue</vt:lpstr>
      <vt:lpstr>Lato</vt:lpstr>
      <vt:lpstr>Nunito Sans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Sam Defeo</cp:lastModifiedBy>
  <cp:revision>454</cp:revision>
  <cp:lastPrinted>2023-01-08T00:41:57Z</cp:lastPrinted>
  <dcterms:created xsi:type="dcterms:W3CDTF">2014-09-26T10:57:37Z</dcterms:created>
  <dcterms:modified xsi:type="dcterms:W3CDTF">2023-01-08T00:47:44Z</dcterms:modified>
</cp:coreProperties>
</file>