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17" r:id="rId2"/>
    <p:sldId id="391" r:id="rId3"/>
    <p:sldId id="389" r:id="rId4"/>
    <p:sldId id="319" r:id="rId5"/>
    <p:sldId id="443" r:id="rId6"/>
    <p:sldId id="393" r:id="rId7"/>
    <p:sldId id="414" r:id="rId8"/>
    <p:sldId id="437" r:id="rId9"/>
    <p:sldId id="421" r:id="rId10"/>
    <p:sldId id="331" r:id="rId11"/>
    <p:sldId id="420" r:id="rId12"/>
    <p:sldId id="442" r:id="rId13"/>
    <p:sldId id="434" r:id="rId14"/>
    <p:sldId id="435" r:id="rId15"/>
    <p:sldId id="318" r:id="rId16"/>
    <p:sldId id="296" r:id="rId17"/>
    <p:sldId id="438" r:id="rId18"/>
    <p:sldId id="439" r:id="rId19"/>
    <p:sldId id="440" r:id="rId20"/>
    <p:sldId id="441" r:id="rId21"/>
    <p:sldId id="422" r:id="rId22"/>
    <p:sldId id="312" r:id="rId23"/>
    <p:sldId id="390" r:id="rId24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8" autoAdjust="0"/>
    <p:restoredTop sz="96323" autoAdjust="0"/>
  </p:normalViewPr>
  <p:slideViewPr>
    <p:cSldViewPr snapToGrid="0">
      <p:cViewPr varScale="1">
        <p:scale>
          <a:sx n="47" d="100"/>
          <a:sy n="47" d="100"/>
        </p:scale>
        <p:origin x="100" y="2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22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8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56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44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19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65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53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182b52d5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8182b52d5f_0_1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8182b52d5f_0_1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4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25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0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88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demo.aeries.net/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support.aeries.com/" TargetMode="External"/><Relationship Id="rId4" Type="http://schemas.openxmlformats.org/officeDocument/2006/relationships/hyperlink" Target="http://www.learn.aeries.com/" TargetMode="Externa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64896"/>
            <a:ext cx="24384000" cy="6157779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3" y="4927629"/>
            <a:ext cx="22955534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5-part Scheduling Workshop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1 of 5 – Setup Tables &amp; Course Requests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The AM Session starts at 9:00, the PM session starts at 1:00.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While you are waiting, please complete the 3 questions in the poll.</a:t>
            </a:r>
            <a:endParaRPr lang="en-US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262188" y="11004763"/>
            <a:ext cx="24816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Baxter– Aeries Trainer &amp; Today’s Moderator</a:t>
            </a:r>
            <a:endParaRPr kumimoji="0" lang="en-US" sz="4800" b="0" i="0" u="none" strike="noStrike" kern="1200" cap="none" spc="100" normalizeH="0" baseline="0" noProof="0" dirty="0">
              <a:ln>
                <a:noFill/>
              </a:ln>
              <a:solidFill>
                <a:srgbClr val="1D3787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467051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23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608476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20424" y="3717398"/>
            <a:ext cx="11631599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	</a:t>
            </a: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HIGH SCHOOL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               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GRADE (GR)</a:t>
            </a:r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NEXT GRADE (NG)</a:t>
            </a:r>
            <a:r>
              <a:rPr lang="en-US" sz="2800" dirty="0">
                <a:latin typeface="Lato"/>
                <a:ea typeface="Open Sans" panose="020B0606030504020204" pitchFamily="34" charset="0"/>
                <a:cs typeface="Lato"/>
              </a:rPr>
              <a:t>    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STATUS TAG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12	          13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11	          12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10	          11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  9	          10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  8	            9		</a:t>
            </a:r>
            <a:r>
              <a:rPr lang="en-US" sz="2800" dirty="0">
                <a:latin typeface="Lato"/>
                <a:ea typeface="Open Sans" panose="020B0606030504020204" pitchFamily="34" charset="0"/>
                <a:cs typeface="Lato"/>
              </a:rPr>
              <a:t>* (Asterisk = Pre-enrolled)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	</a:t>
            </a: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JUNIOR HIGH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               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GRADE (GR)</a:t>
            </a:r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NEXT GRADE (NG)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8	           9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7	           8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6	           7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lain" startAt="8"/>
            </a:pPr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8765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STUDENT DATA TABLE</a:t>
            </a:r>
          </a:p>
        </p:txBody>
      </p:sp>
    </p:spTree>
    <p:extLst>
      <p:ext uri="{BB962C8B-B14F-4D97-AF65-F5344CB8AC3E}">
        <p14:creationId xmlns:p14="http://schemas.microsoft.com/office/powerpoint/2010/main" val="48004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96618" y="3247889"/>
            <a:ext cx="11631599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	</a:t>
            </a: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JUNIOR HIGH SCHOOL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               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GRADE (GR)</a:t>
            </a:r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NEXT GRADE (NG)</a:t>
            </a:r>
            <a:r>
              <a:rPr lang="en-US" sz="2800" dirty="0">
                <a:latin typeface="Lato"/>
                <a:ea typeface="Open Sans" panose="020B0606030504020204" pitchFamily="34" charset="0"/>
                <a:cs typeface="Lato"/>
              </a:rPr>
              <a:t>    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STATUS TAG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8	          9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7	          8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6	          7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5	           6		</a:t>
            </a:r>
            <a:r>
              <a:rPr lang="en-US" sz="2800" dirty="0">
                <a:latin typeface="Lato"/>
                <a:ea typeface="Open Sans" panose="020B0606030504020204" pitchFamily="34" charset="0"/>
                <a:cs typeface="Lato"/>
              </a:rPr>
              <a:t>* (Asterisk = Pre-enrolled)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	</a:t>
            </a: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ELEMENTARY SCHOOL</a:t>
            </a: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               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GRADE (GR)</a:t>
            </a:r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</a:t>
            </a:r>
            <a:r>
              <a:rPr lang="en-US" sz="2800" u="sng" dirty="0">
                <a:latin typeface="Lato"/>
                <a:ea typeface="Open Sans" panose="020B0606030504020204" pitchFamily="34" charset="0"/>
                <a:cs typeface="Lato"/>
              </a:rPr>
              <a:t>NEXT GRADE (NG)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5	           6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4	           5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3	           4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2	           3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1	           2</a:t>
            </a:r>
          </a:p>
          <a:p>
            <a:r>
              <a:rPr lang="en-US" sz="2500" dirty="0">
                <a:latin typeface="Lato"/>
                <a:ea typeface="Open Sans" panose="020B0606030504020204" pitchFamily="34" charset="0"/>
                <a:cs typeface="Lato"/>
              </a:rPr>
              <a:t>	0	           1</a:t>
            </a:r>
          </a:p>
          <a:p>
            <a:r>
              <a:rPr lang="en-US" sz="2400" dirty="0">
                <a:latin typeface="Lato"/>
                <a:ea typeface="Open Sans" panose="020B0606030504020204" pitchFamily="34" charset="0"/>
                <a:cs typeface="Lato"/>
              </a:rPr>
              <a:t>	0	            0		* (Asterisk = Pre-enrolled)</a:t>
            </a:r>
          </a:p>
          <a:p>
            <a:endParaRPr lang="en-US" sz="24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lain" startAt="8"/>
            </a:pPr>
            <a:endParaRPr lang="en-US" sz="25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8765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STUDENT DATA TABLE</a:t>
            </a:r>
          </a:p>
        </p:txBody>
      </p:sp>
    </p:spTree>
    <p:extLst>
      <p:ext uri="{BB962C8B-B14F-4D97-AF65-F5344CB8AC3E}">
        <p14:creationId xmlns:p14="http://schemas.microsoft.com/office/powerpoint/2010/main" val="283130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558621" y="1907255"/>
            <a:ext cx="1940726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58621" y="2280623"/>
            <a:ext cx="2202471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Lato"/>
                <a:ea typeface="Open Sans" panose="020B0606030504020204" pitchFamily="34" charset="0"/>
                <a:cs typeface="Lato"/>
              </a:rPr>
              <a:t>A.1. Scheduling Setup:</a:t>
            </a:r>
            <a:br>
              <a:rPr lang="en-US" sz="4000" b="1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b="1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Must have “Administer” security for the SSS &amp; SMS tables to access this page.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Scheduling Status – Use Flex Scheduling for Next Year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Scheduling Options – Use Staff-Section Association instead of Teacher Numbers (TN) with SMS sections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Course Requests – Blank out the SSS Table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Scheduling Master Schedule – Blank out the SMS Table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Select Initialize Scheduling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If using Flex Scheduling for the current year (2022-23), decide if the Flex Periods for 2022-23 will be copied to next year.  If so, then after initializing (blanking out) the SMS table, select Do Nothing with the SMS Table but Copy Flex Periods (FTF).</a:t>
            </a:r>
            <a:br>
              <a:rPr lang="en-US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Lato"/>
                <a:ea typeface="Open Sans" panose="020B0606030504020204" pitchFamily="34" charset="0"/>
                <a:cs typeface="Lato"/>
              </a:rPr>
              <a:t>Decide if the MST table will be copied to the SMS table.  If so, then this may be done after initializing (blanking out) the SMS table.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8621" y="817086"/>
            <a:ext cx="1644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INITIALIZE SCHEDULING TABLES</a:t>
            </a:r>
          </a:p>
        </p:txBody>
      </p:sp>
    </p:spTree>
    <p:extLst>
      <p:ext uri="{BB962C8B-B14F-4D97-AF65-F5344CB8AC3E}">
        <p14:creationId xmlns:p14="http://schemas.microsoft.com/office/powerpoint/2010/main" val="119436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A3. Course Request Packets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CRD &amp; CRP tables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A.4. Course Request Section Packets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– SPK &amp; SMP tables can be created after the SMS table has been created.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A.5. Update Course Request Options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– CRQ table is used to identify the courses that students will be allowed to select as their course requests in the Student Portal.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A.6. Portal Options – Scheduling Tab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–  For each grade level, enter the start &amp; end dates that allow students to use the portal.  Additional options may also be set.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644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ADDITIONAL SETUP TABLES</a:t>
            </a:r>
          </a:p>
        </p:txBody>
      </p:sp>
    </p:spTree>
    <p:extLst>
      <p:ext uri="{BB962C8B-B14F-4D97-AF65-F5344CB8AC3E}">
        <p14:creationId xmlns:p14="http://schemas.microsoft.com/office/powerpoint/2010/main" val="10318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Available on the Scheduling Dashboard in multiple locations (A, B, C, &amp; D).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Backups are identified with date and time.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This will backup or restore </a:t>
            </a: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both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 the SSS &amp; SMS tables.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Backup frequently.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  </a:t>
            </a: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Restore carefully!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644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BACKUP &amp; RESTORE</a:t>
            </a:r>
          </a:p>
        </p:txBody>
      </p:sp>
    </p:spTree>
    <p:extLst>
      <p:ext uri="{BB962C8B-B14F-4D97-AF65-F5344CB8AC3E}">
        <p14:creationId xmlns:p14="http://schemas.microsoft.com/office/powerpoint/2010/main" val="18161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PORTAL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 – Uses the CRQ Table.  Enter start/end dates for each grade level.  Alternate Course Requests may be entered, sorted, and linked to primary course requests.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IMPORT from ACADEMIC PLAN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– Select term and grade level to import.  Query KEEP &amp; SKIP may be used.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MASS CHANGE or ADD COURSE REQUESTS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– Select courses to mass add, change, or delete.  Select grade level.  May use Course Request Packets.  Query KEEP &amp; SKIP may be used.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MANUAL ENTRY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– Individual student.  May add one course or many courses. May use Course Request Packets.  Query KEEP &amp; SKIP may be used.  Alternate Course Requests may be entered, sorted, and linked to primary course requests.  Scheduling Exclusions may be entered.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0410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ENTER COURSE REQUESTS</a:t>
            </a:r>
          </a:p>
        </p:txBody>
      </p:sp>
    </p:spTree>
    <p:extLst>
      <p:ext uri="{BB962C8B-B14F-4D97-AF65-F5344CB8AC3E}">
        <p14:creationId xmlns:p14="http://schemas.microsoft.com/office/powerpoint/2010/main" val="135859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28618" y="7179775"/>
            <a:ext cx="13167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A.5. Update Course Request Options:</a:t>
            </a:r>
          </a:p>
          <a:p>
            <a:endParaRPr lang="en-US" sz="3200" b="1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Initialize</a:t>
            </a: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 New Course Request Options Table or </a:t>
            </a:r>
            <a:r>
              <a:rPr lang="en-US" sz="3200" b="1" u="sng" dirty="0">
                <a:latin typeface="Lato"/>
                <a:ea typeface="Open Sans" panose="020B0606030504020204" pitchFamily="34" charset="0"/>
                <a:cs typeface="Lato"/>
              </a:rPr>
              <a:t>Recreate</a:t>
            </a: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 Course Request Options Table (CRQ)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Select the Sort Option for the CRQ table.  For each grade level, determine the courses that students are allowed to select from the portal.</a:t>
            </a:r>
          </a:p>
          <a:p>
            <a:pPr>
              <a:lnSpc>
                <a:spcPct val="150000"/>
              </a:lnSpc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A.6. Portal Options – Scheduling Tab:</a:t>
            </a:r>
          </a:p>
          <a:p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Select Course Requests options at the top.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Enter Start Date &amp; End Date for each grade level.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Select Scheduling Options.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Don’t forget to Save.  This is at the bottom of the page.</a:t>
            </a:r>
          </a:p>
          <a:p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6565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ENTER COURSE REQUESTS – PORTAL SETUP</a:t>
            </a:r>
          </a:p>
        </p:txBody>
      </p:sp>
    </p:spTree>
    <p:extLst>
      <p:ext uri="{BB962C8B-B14F-4D97-AF65-F5344CB8AC3E}">
        <p14:creationId xmlns:p14="http://schemas.microsoft.com/office/powerpoint/2010/main" val="219523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947735"/>
            <a:ext cx="18097500" cy="928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B.1. Import Course Requests from Academic plan </a:t>
            </a:r>
          </a:p>
          <a:p>
            <a:endParaRPr lang="en-US" sz="3200" b="1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Select term(s) to Import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Select Location(s) to Import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Change Students in the Following Grades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Additional Options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Delete Existing Course Requests?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Limit with a Query KEEP or SKIP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Preview Only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Update SSS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7865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ENTER COURSE REQUESTS – ACADEMIC PLAN</a:t>
            </a:r>
          </a:p>
        </p:txBody>
      </p:sp>
    </p:spTree>
    <p:extLst>
      <p:ext uri="{BB962C8B-B14F-4D97-AF65-F5344CB8AC3E}">
        <p14:creationId xmlns:p14="http://schemas.microsoft.com/office/powerpoint/2010/main" val="301443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8823127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97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B.2. Mass Change or Add Course Requests</a:t>
            </a:r>
          </a:p>
          <a:p>
            <a:endParaRPr lang="en-US" sz="3200" b="1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Change students with these course requests (drop)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To now have these course requests (add)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Only change students in the following grades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Only change for gender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latin typeface="Lato"/>
                <a:ea typeface="Open Sans" panose="020B0606030504020204" pitchFamily="34" charset="0"/>
                <a:cs typeface="Lato"/>
              </a:rPr>
              <a:t>Students are being Scheduled Using Next Year’s Grade Levels!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Limit with a Query KEEP or SKIP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Preview Only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Update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Reset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873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ENTER COURSE REQUESTS – MASS CHANGE or ADD</a:t>
            </a:r>
          </a:p>
        </p:txBody>
      </p:sp>
    </p:spTree>
    <p:extLst>
      <p:ext uri="{BB962C8B-B14F-4D97-AF65-F5344CB8AC3E}">
        <p14:creationId xmlns:p14="http://schemas.microsoft.com/office/powerpoint/2010/main" val="343607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8854"/>
            <a:ext cx="24384000" cy="5063319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907" y="5489910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1 of 5 – Setup Tables &amp; Course Requests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Session – 9:00 – 12:00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Break about 10:30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Session – 1:00 – 4:00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2:30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13233" y="10868267"/>
            <a:ext cx="21465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  <a:endParaRPr kumimoji="0" lang="en-US" sz="4800" b="0" i="0" u="none" strike="noStrike" kern="1200" cap="none" spc="100" normalizeH="0" baseline="0" noProof="0" dirty="0">
              <a:ln>
                <a:noFill/>
              </a:ln>
              <a:solidFill>
                <a:srgbClr val="1D3787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357869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81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97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B.3. Student Course Requests</a:t>
            </a:r>
          </a:p>
          <a:p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Change: Time Range or Scheduling Group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Display Options: Show Available Periods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New Edit View / Old Edit View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Add New Record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Add Many New Records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Course Request Packet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Alternate Course Requests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Scheduling Exclusions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Limit with a Query KEEP or SKIP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7316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ENTER COURSE REQUESTS – MANUAL ENTRY</a:t>
            </a:r>
          </a:p>
        </p:txBody>
      </p:sp>
    </p:spTree>
    <p:extLst>
      <p:ext uri="{BB962C8B-B14F-4D97-AF65-F5344CB8AC3E}">
        <p14:creationId xmlns:p14="http://schemas.microsoft.com/office/powerpoint/2010/main" val="351334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B.9. Scheduling Course Request Tally</a:t>
            </a: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C.3. Scheduling Conflict Matrix</a:t>
            </a: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	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Preferred Report Variations: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	Scheduling Conflict Matrix/A/</a:t>
            </a:r>
            <a:r>
              <a:rPr lang="en-US" sz="3200" dirty="0" err="1">
                <a:latin typeface="Lato"/>
                <a:ea typeface="Open Sans" panose="020B0606030504020204" pitchFamily="34" charset="0"/>
                <a:cs typeface="Lato"/>
              </a:rPr>
              <a:t>NoBreak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	Scheduling Conflict Matrix/Chart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B.7. Scheduling Reverse Verification Listing</a:t>
            </a: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644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AVAILABLE REPORTS: COURSE REQUESTS</a:t>
            </a:r>
          </a:p>
        </p:txBody>
      </p:sp>
    </p:spTree>
    <p:extLst>
      <p:ext uri="{BB962C8B-B14F-4D97-AF65-F5344CB8AC3E}">
        <p14:creationId xmlns:p14="http://schemas.microsoft.com/office/powerpoint/2010/main" val="108651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Google Shape;179;g8182b52d5f_0_173"/>
          <p:cNvCxnSpPr/>
          <p:nvPr/>
        </p:nvCxnSpPr>
        <p:spPr>
          <a:xfrm rot="10800000" flipH="1">
            <a:off x="3258951" y="2232250"/>
            <a:ext cx="17706900" cy="16200"/>
          </a:xfrm>
          <a:prstGeom prst="straightConnector1">
            <a:avLst/>
          </a:prstGeom>
          <a:noFill/>
          <a:ln w="508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0" name="Google Shape;180;g8182b52d5f_0_173"/>
          <p:cNvCxnSpPr/>
          <p:nvPr/>
        </p:nvCxnSpPr>
        <p:spPr>
          <a:xfrm>
            <a:off x="3258951" y="2248450"/>
            <a:ext cx="9823800" cy="0"/>
          </a:xfrm>
          <a:prstGeom prst="straightConnector1">
            <a:avLst/>
          </a:prstGeom>
          <a:noFill/>
          <a:ln w="508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g8182b52d5f_0_173"/>
          <p:cNvSpPr txBox="1"/>
          <p:nvPr/>
        </p:nvSpPr>
        <p:spPr>
          <a:xfrm>
            <a:off x="2550325" y="2721775"/>
            <a:ext cx="6236400" cy="9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demo.aeries.net</a:t>
            </a:r>
            <a:r>
              <a:rPr lang="en-US" sz="4800" b="1" i="0" u="none" strike="noStrike" cap="non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Demo Database </a:t>
            </a:r>
            <a:endParaRPr sz="3600" b="1" i="0" u="none" strike="noStrike" cap="none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Great for more practice!</a:t>
            </a:r>
            <a:endParaRPr sz="3600" b="0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g8182b52d5f_0_173"/>
          <p:cNvSpPr/>
          <p:nvPr/>
        </p:nvSpPr>
        <p:spPr>
          <a:xfrm flipH="1">
            <a:off x="-96" y="1419726"/>
            <a:ext cx="192600" cy="1527900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2C93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8182b52d5f_0_173"/>
          <p:cNvSpPr txBox="1"/>
          <p:nvPr/>
        </p:nvSpPr>
        <p:spPr>
          <a:xfrm>
            <a:off x="3169047" y="1062925"/>
            <a:ext cx="136974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6600" b="1" i="0" u="none" strike="noStrike" cap="none">
                <a:solidFill>
                  <a:srgbClr val="1D378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MANY SUPPORT 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g8182b52d5f_0_173"/>
          <p:cNvCxnSpPr/>
          <p:nvPr/>
        </p:nvCxnSpPr>
        <p:spPr>
          <a:xfrm flipH="1">
            <a:off x="8874015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g8182b52d5f_0_173"/>
          <p:cNvSpPr txBox="1"/>
          <p:nvPr/>
        </p:nvSpPr>
        <p:spPr>
          <a:xfrm>
            <a:off x="8899800" y="2721775"/>
            <a:ext cx="6584400" cy="84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learn.aeries.com</a:t>
            </a:r>
            <a:endParaRPr sz="4800" b="1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Teacher Academy</a:t>
            </a:r>
            <a:endParaRPr sz="3600" b="1" i="0" u="none" strike="noStrike" cap="none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FREE online courses!</a:t>
            </a:r>
            <a:endParaRPr sz="3600" b="0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86" name="Google Shape;186;g8182b52d5f_0_173"/>
          <p:cNvCxnSpPr/>
          <p:nvPr/>
        </p:nvCxnSpPr>
        <p:spPr>
          <a:xfrm flipH="1">
            <a:off x="15458634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g8182b52d5f_0_173"/>
          <p:cNvSpPr txBox="1"/>
          <p:nvPr/>
        </p:nvSpPr>
        <p:spPr>
          <a:xfrm>
            <a:off x="15919275" y="2538000"/>
            <a:ext cx="5916000" cy="100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support.aeries.com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Documentation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&amp; Video Library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Targeted support at your fingertips!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1" name="Google Shape;191;g8182b52d5f_0_1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07825" y="5709650"/>
            <a:ext cx="4966900" cy="6525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8182b52d5f_0_1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334811" y="5709650"/>
            <a:ext cx="5753163" cy="2964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8182b52d5f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363855" y="4002830"/>
            <a:ext cx="1026840" cy="11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8182b52d5f_0_1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308020" y="7413251"/>
            <a:ext cx="6373164" cy="407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8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195450" y="10272884"/>
            <a:ext cx="54485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3800" b="1" spc="100" dirty="0">
                <a:solidFill>
                  <a:schemeClr val="bg1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PHOTO CAPTION</a:t>
            </a:r>
            <a:endParaRPr lang="en-US" sz="3800" b="1" spc="100" dirty="0">
              <a:solidFill>
                <a:schemeClr val="bg1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127366"/>
            <a:ext cx="20174255" cy="1210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49835" cy="85869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Mute Your Audio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Address your questions to Everyone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The Moderator will answer questions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6" y="1204036"/>
            <a:ext cx="19187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Zoom Tips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3B4E3F-F62D-462A-875D-192FA88AC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5221" y="2774506"/>
            <a:ext cx="8048426" cy="55113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61F828-755E-4A1D-B5BA-64B4A9199D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690" y="8835895"/>
            <a:ext cx="23673064" cy="1757901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B3018C67-310F-499A-AF2B-648508E0C65F}"/>
              </a:ext>
            </a:extLst>
          </p:cNvPr>
          <p:cNvSpPr/>
          <p:nvPr/>
        </p:nvSpPr>
        <p:spPr>
          <a:xfrm>
            <a:off x="11326761" y="7158143"/>
            <a:ext cx="779461" cy="1402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A3777DD-2F15-4E69-A923-E15EEF4B1DFE}"/>
              </a:ext>
            </a:extLst>
          </p:cNvPr>
          <p:cNvSpPr/>
          <p:nvPr/>
        </p:nvSpPr>
        <p:spPr>
          <a:xfrm>
            <a:off x="15705221" y="5987845"/>
            <a:ext cx="8237533" cy="1170298"/>
          </a:xfrm>
          <a:prstGeom prst="roundRect">
            <a:avLst/>
          </a:prstGeom>
          <a:noFill/>
          <a:ln w="952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003DF23-CF96-48A1-888F-F92723EE6EE6}"/>
              </a:ext>
            </a:extLst>
          </p:cNvPr>
          <p:cNvSpPr/>
          <p:nvPr/>
        </p:nvSpPr>
        <p:spPr>
          <a:xfrm>
            <a:off x="13645273" y="6572994"/>
            <a:ext cx="1812240" cy="613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32255"/>
            <a:ext cx="17706934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documentation for this workshop:</a:t>
            </a:r>
            <a:br>
              <a:rPr lang="en-US" sz="4000" dirty="0">
                <a:effectLst/>
                <a:latin typeface="Calibri" panose="020F0502020204030204" pitchFamily="34" charset="0"/>
              </a:rPr>
            </a:br>
            <a:endParaRPr lang="en-US" sz="4000" dirty="0">
              <a:effectLst/>
              <a:latin typeface="Calibri" panose="020F0502020204030204" pitchFamily="34" charset="0"/>
            </a:endParaRPr>
          </a:p>
          <a:p>
            <a:r>
              <a:rPr lang="en-US" sz="40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https://support.aeries.com/support/solutions/articles/14000140141</a:t>
            </a:r>
          </a:p>
          <a:p>
            <a:endParaRPr lang="en-US" sz="25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40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80648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2" y="3427183"/>
            <a:ext cx="1926521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documents that will be used in this workshop: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1 of 5 Doc1 Setup Tables &amp; Course Requests.pptx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Aeries Simple New Tables Diagram.pdf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Aeries New Tables Diagram.pdf</a:t>
            </a:r>
          </a:p>
          <a:p>
            <a:pPr lvl="1"/>
            <a:endParaRPr lang="en-US" sz="4000" dirty="0">
              <a:solidFill>
                <a:srgbClr val="18324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Master Schedule CO.docx</a:t>
            </a:r>
            <a:b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1619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DOCUMENTS USED FOR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3074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26293" y="2232256"/>
            <a:ext cx="17739592" cy="161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Collect &amp; Enter Course Requests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Print Reports (Tally, Conflict Matrix, Reverse Verification Listing)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Build &amp; Enter the Scheduling Master Schedule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Print Scheduling Master Schedule Report by Teacher/Course/Period/Room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Schedule Students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Print Scheduling Analysis Reports (Course Request Analysis, Class Load Analysis, Class Load Averages)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Repeat Steps 1-6 as needed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1775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BASIC STEPS FOR  SCHEDULING</a:t>
            </a:r>
          </a:p>
        </p:txBody>
      </p:sp>
    </p:spTree>
    <p:extLst>
      <p:ext uri="{BB962C8B-B14F-4D97-AF65-F5344CB8AC3E}">
        <p14:creationId xmlns:p14="http://schemas.microsoft.com/office/powerpoint/2010/main" val="29929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26293" y="2232256"/>
            <a:ext cx="17739592" cy="161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Scheduling for next year (2023-24) 		Scheduling in the current </a:t>
            </a:r>
          </a:p>
          <a:p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while still in current year (2022-23).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	</a:t>
            </a:r>
            <a: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year (2022-23).		</a:t>
            </a:r>
            <a:br>
              <a:rPr lang="en-US" sz="4000" u="sng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SSS – Course Requests			SEC – Current sections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SMS – Scheduling Master Schedule		MST – Master Schedule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SSM – Section Staff Members		SSE – Section Staff Members</a:t>
            </a: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STF – Staff Data				STF – Staff Data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CRS – Courses				CRS - Courses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FTF – Flex Periods				FTF – Flex Periods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FTT – Flex Period Times			FTT – Flex Period Times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CCL – Class Calendar			CCL – Class Calendar</a:t>
            </a: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CCD – Class Calendar Dates		CCD – Class Calendar Dates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7706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SECURITY SETTINGS - TABLES USED</a:t>
            </a:r>
          </a:p>
        </p:txBody>
      </p:sp>
    </p:spTree>
    <p:extLst>
      <p:ext uri="{BB962C8B-B14F-4D97-AF65-F5344CB8AC3E}">
        <p14:creationId xmlns:p14="http://schemas.microsoft.com/office/powerpoint/2010/main" val="318615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201003" y="2264645"/>
            <a:ext cx="219319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77853" y="3479942"/>
            <a:ext cx="21828294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ALTERNATE COURSE REQUESTS				 PORTAL COURSES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ACA – Alternate Course Request Association			CRQ – Course Request Sheet Table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ACR - Alternate Course Requests			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						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 COURSE REQUEST SECTION PACKETS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BACKUPS						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SPK – Section Packets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BAA – Alternate Course Request Association Backup		SMP – SMS Sections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BAC – Alternate Course Requests Backup			MSP – MST Sections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SBU – Scheduling Backups				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SMB – Scheduling Master Schedule Backup		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 SCHEDULING EXCLUSIONS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SSB – Student Scheduling Schedules Backup			SED – Scheduling Exclusions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						</a:t>
            </a: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COURSE REQUEST PACKETS					STAFF DATA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CRD – Course Request Packets				SSI – Staff Scheduling Info</a:t>
            </a: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	CRP – Course Request Packet Courses				STJ – Staff Job Assignments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1004" y="1260400"/>
            <a:ext cx="11106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Additional Aeries Tables</a:t>
            </a:r>
          </a:p>
        </p:txBody>
      </p:sp>
    </p:spTree>
    <p:extLst>
      <p:ext uri="{BB962C8B-B14F-4D97-AF65-F5344CB8AC3E}">
        <p14:creationId xmlns:p14="http://schemas.microsoft.com/office/powerpoint/2010/main" val="30394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26293" y="2232256"/>
            <a:ext cx="17739592" cy="161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School Options (LOC table)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Staff (STF table)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1657350" lvl="1" indent="-742950">
              <a:buFont typeface="+mj-lt"/>
              <a:buAutoNum type="alphaL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Scheduling Info (SSI table)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1657350" lvl="1" indent="-742950">
              <a:buFont typeface="+mj-lt"/>
              <a:buAutoNum type="alphaL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Job Assignments (STJ table)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Course (CRS table)</a:t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  <a:p>
            <a:pPr marL="457200" indent="-457200">
              <a:buAutoNum type="arabicPeriod"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a typeface="Open Sans" panose="020B0606030504020204" pitchFamily="34" charset="0"/>
                <a:cs typeface="Lato"/>
              </a:rPr>
              <a:t> Student (STU table)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3522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FORMS AFFECTING SCHEDULING</a:t>
            </a:r>
          </a:p>
        </p:txBody>
      </p:sp>
    </p:spTree>
    <p:extLst>
      <p:ext uri="{BB962C8B-B14F-4D97-AF65-F5344CB8AC3E}">
        <p14:creationId xmlns:p14="http://schemas.microsoft.com/office/powerpoint/2010/main" val="384932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5708</TotalTime>
  <Words>1711</Words>
  <Application>Microsoft Office PowerPoint</Application>
  <PresentationFormat>Custom</PresentationFormat>
  <Paragraphs>243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Sam Defeo</cp:lastModifiedBy>
  <cp:revision>459</cp:revision>
  <cp:lastPrinted>2023-01-08T00:35:31Z</cp:lastPrinted>
  <dcterms:created xsi:type="dcterms:W3CDTF">2014-09-26T10:57:37Z</dcterms:created>
  <dcterms:modified xsi:type="dcterms:W3CDTF">2023-01-08T00:35:40Z</dcterms:modified>
</cp:coreProperties>
</file>