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7"/>
  </p:notesMasterIdLst>
  <p:sldIdLst>
    <p:sldId id="256" r:id="rId2"/>
    <p:sldId id="257" r:id="rId3"/>
    <p:sldId id="317"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44" autoAdjust="0"/>
    <p:restoredTop sz="94660"/>
  </p:normalViewPr>
  <p:slideViewPr>
    <p:cSldViewPr snapToGrid="0">
      <p:cViewPr>
        <p:scale>
          <a:sx n="110" d="100"/>
          <a:sy n="110" d="100"/>
        </p:scale>
        <p:origin x="-2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8934-670D-4886-9A15-9CABD6A8A2B0}" type="datetimeFigureOut">
              <a:rPr lang="en-US" smtClean="0"/>
              <a:t>4/26/2019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B9401-2459-4442-BBE3-F9A8CACF7E39}" type="slidenum">
              <a:rPr lang="en-US" smtClean="0"/>
              <a:t>‹#›</a:t>
            </a:fld>
            <a:endParaRPr lang="en-US"/>
          </a:p>
        </p:txBody>
      </p:sp>
    </p:spTree>
    <p:extLst>
      <p:ext uri="{BB962C8B-B14F-4D97-AF65-F5344CB8AC3E}">
        <p14:creationId xmlns:p14="http://schemas.microsoft.com/office/powerpoint/2010/main" val="361302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Entitled to eight weeks of parental leave before* or after birth</a:t>
            </a:r>
          </a:p>
          <a:p>
            <a:r>
              <a:rPr lang="en-US" sz="1200" dirty="0"/>
              <a:t>*(if there is a medical necessity)</a:t>
            </a:r>
          </a:p>
          <a:p>
            <a:pPr marL="465835" lvl="1"/>
            <a:endParaRPr lang="en-US" sz="1200" dirty="0"/>
          </a:p>
          <a:p>
            <a:r>
              <a:rPr lang="en-US" sz="1200" dirty="0"/>
              <a:t>More than eight weeks of parental leave allowed if deemed medically necessary by student physician</a:t>
            </a:r>
          </a:p>
          <a:p>
            <a:r>
              <a:rPr lang="en-US" sz="1200" dirty="0"/>
              <a:t>Students allowed to return to the school, continue course of study, and make up for missed work.</a:t>
            </a:r>
          </a:p>
          <a:p>
            <a:r>
              <a:rPr lang="en-US" sz="1200" dirty="0"/>
              <a:t>Student may opt to attend alternative education options offered by the LEA</a:t>
            </a:r>
          </a:p>
          <a:p>
            <a:r>
              <a:rPr lang="en-US" sz="1200" dirty="0"/>
              <a:t>Absences due to parental leave are marked as excused absences.</a:t>
            </a:r>
          </a:p>
          <a:p>
            <a:endParaRPr lang="en-US" dirty="0"/>
          </a:p>
        </p:txBody>
      </p:sp>
      <p:sp>
        <p:nvSpPr>
          <p:cNvPr id="4" name="Slide Number Placeholder 3"/>
          <p:cNvSpPr>
            <a:spLocks noGrp="1"/>
          </p:cNvSpPr>
          <p:nvPr>
            <p:ph type="sldNum" sz="quarter" idx="5"/>
          </p:nvPr>
        </p:nvSpPr>
        <p:spPr/>
        <p:txBody>
          <a:bodyPr/>
          <a:lstStyle/>
          <a:p>
            <a:fld id="{8CAFF00F-0107-674C-8C49-0820B4FC5C91}" type="slidenum">
              <a:rPr lang="en-US" smtClean="0"/>
              <a:t>3</a:t>
            </a:fld>
            <a:endParaRPr lang="en-US"/>
          </a:p>
        </p:txBody>
      </p:sp>
    </p:spTree>
    <p:extLst>
      <p:ext uri="{BB962C8B-B14F-4D97-AF65-F5344CB8AC3E}">
        <p14:creationId xmlns:p14="http://schemas.microsoft.com/office/powerpoint/2010/main" val="105151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CC1AD0-632F-416D-8004-A37E1613E5E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E1357-D168-4C76-AC36-1B695E9B15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5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C1AD0-632F-416D-8004-A37E1613E5E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412950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C1AD0-632F-416D-8004-A37E1613E5E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256037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C1AD0-632F-416D-8004-A37E1613E5E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302165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C1AD0-632F-416D-8004-A37E1613E5E9}"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E1357-D168-4C76-AC36-1B695E9B15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41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CC1AD0-632F-416D-8004-A37E1613E5E9}"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236014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CC1AD0-632F-416D-8004-A37E1613E5E9}"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223402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CC1AD0-632F-416D-8004-A37E1613E5E9}"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131370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7CC1AD0-632F-416D-8004-A37E1613E5E9}" type="datetimeFigureOut">
              <a:rPr lang="en-US" smtClean="0"/>
              <a:t>4/26/2019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387499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7CC1AD0-632F-416D-8004-A37E1613E5E9}" type="datetimeFigureOut">
              <a:rPr lang="en-US" smtClean="0"/>
              <a:t>4/26/2019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3E1357-D168-4C76-AC36-1B695E9B1556}" type="slidenum">
              <a:rPr lang="en-US" smtClean="0"/>
              <a:t>‹#›</a:t>
            </a:fld>
            <a:endParaRPr lang="en-US"/>
          </a:p>
        </p:txBody>
      </p:sp>
    </p:spTree>
    <p:extLst>
      <p:ext uri="{BB962C8B-B14F-4D97-AF65-F5344CB8AC3E}">
        <p14:creationId xmlns:p14="http://schemas.microsoft.com/office/powerpoint/2010/main" val="2073512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CC1AD0-632F-416D-8004-A37E1613E5E9}"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E1357-D168-4C76-AC36-1B695E9B1556}" type="slidenum">
              <a:rPr lang="en-US" smtClean="0"/>
              <a:t>‹#›</a:t>
            </a:fld>
            <a:endParaRPr lang="en-US"/>
          </a:p>
        </p:txBody>
      </p:sp>
    </p:spTree>
    <p:extLst>
      <p:ext uri="{BB962C8B-B14F-4D97-AF65-F5344CB8AC3E}">
        <p14:creationId xmlns:p14="http://schemas.microsoft.com/office/powerpoint/2010/main" val="365935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7CC1AD0-632F-416D-8004-A37E1613E5E9}" type="datetimeFigureOut">
              <a:rPr lang="en-US" smtClean="0"/>
              <a:t>4/26/2019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3E1357-D168-4C76-AC36-1B695E9B155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14605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de.ca.gov/ds/sp/cl/calpadsupdflash133.as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support.aeries.com/support/solutions/articles/14000084898-sprg-calpads-special-programs-chart" TargetMode="External"/><Relationship Id="rId2" Type="http://schemas.openxmlformats.org/officeDocument/2006/relationships/hyperlink" Target="https://support.aeries.com/support/solutions/articles/14000070397-calpads-in-aeries-basics-special-programs"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support.aeries.com/support/solutions/articles/14000074729-calpads-in-aeries-basics-student-data-audit-report" TargetMode="External"/><Relationship Id="rId4" Type="http://schemas.openxmlformats.org/officeDocument/2006/relationships/hyperlink" Target="https://support.aeries.com/support/solutions/articles/14000081710-eoy-2-program-queries-and-report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ta/ac/cm/documents/dashboardguide18.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png"/><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Excel_Worksheet.xlsx"/><Relationship Id="rId5" Type="http://schemas.openxmlformats.org/officeDocument/2006/relationships/hyperlink" Target="https://support.aeries.com/support/solutions/articles/14000050942-sprg0070-overlapping-program-records" TargetMode="External"/><Relationship Id="rId4" Type="http://schemas.openxmlformats.org/officeDocument/2006/relationships/hyperlink" Target="https://www.cde.ca.gov/ds/sp/cl/systemdocs.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312C7D-819E-427B-B63B-B4D186D282D5}"/>
              </a:ext>
            </a:extLst>
          </p:cNvPr>
          <p:cNvSpPr/>
          <p:nvPr/>
        </p:nvSpPr>
        <p:spPr>
          <a:xfrm>
            <a:off x="687518" y="969359"/>
            <a:ext cx="10340283" cy="4524315"/>
          </a:xfrm>
          <a:prstGeom prst="rect">
            <a:avLst/>
          </a:prstGeom>
        </p:spPr>
        <p:txBody>
          <a:bodyPr wrap="square">
            <a:spAutoFit/>
          </a:bodyPr>
          <a:lstStyle/>
          <a:p>
            <a:r>
              <a:rPr lang="en-US" dirty="0"/>
              <a:t>What is the focus of EOY 2?</a:t>
            </a:r>
          </a:p>
          <a:p>
            <a:r>
              <a:rPr lang="en-US" dirty="0"/>
              <a:t>Collection of programs that support information for the State and Federal Reporting</a:t>
            </a:r>
          </a:p>
          <a:p>
            <a:endParaRPr lang="en-US" dirty="0"/>
          </a:p>
          <a:p>
            <a:r>
              <a:rPr lang="en-US" dirty="0"/>
              <a:t>What are those programs that are collected at the end of the year for certification and how are they different from all other programs that are collected during the year or any other certification?</a:t>
            </a:r>
          </a:p>
          <a:p>
            <a:endParaRPr lang="en-US" dirty="0"/>
          </a:p>
          <a:p>
            <a:r>
              <a:rPr lang="en-US" dirty="0"/>
              <a:t>EOY 2 – Program participation sent in SPRG for:</a:t>
            </a:r>
          </a:p>
          <a:p>
            <a:pPr marL="285750" indent="-285750">
              <a:buFont typeface="Arial" panose="020B0604020202020204" pitchFamily="34" charset="0"/>
              <a:buChar char="•"/>
            </a:pPr>
            <a:r>
              <a:rPr lang="en-US" dirty="0"/>
              <a:t>Code 108 – Opportunity Program</a:t>
            </a:r>
          </a:p>
          <a:p>
            <a:pPr marL="285750" indent="-285750">
              <a:buFont typeface="Arial" panose="020B0604020202020204" pitchFamily="34" charset="0"/>
              <a:buChar char="•"/>
            </a:pPr>
            <a:r>
              <a:rPr lang="en-US" dirty="0"/>
              <a:t>Code 113 – California Partnership Academy</a:t>
            </a:r>
          </a:p>
          <a:p>
            <a:pPr marL="285750" indent="-285750">
              <a:buFont typeface="Arial" panose="020B0604020202020204" pitchFamily="34" charset="0"/>
              <a:buChar char="•"/>
            </a:pPr>
            <a:r>
              <a:rPr lang="en-US" dirty="0"/>
              <a:t>Code 162 – Pregnant or Parenting Programs</a:t>
            </a:r>
          </a:p>
          <a:p>
            <a:pPr marL="285750" indent="-285750">
              <a:buFont typeface="Arial" panose="020B0604020202020204" pitchFamily="34" charset="0"/>
              <a:buChar char="•"/>
            </a:pPr>
            <a:r>
              <a:rPr lang="en-US" dirty="0"/>
              <a:t>Code 192 – Military Families</a:t>
            </a:r>
          </a:p>
          <a:p>
            <a:pPr marL="742950" lvl="1" indent="-285750">
              <a:buFont typeface="Arial" panose="020B0604020202020204" pitchFamily="34" charset="0"/>
              <a:buChar char="•"/>
            </a:pPr>
            <a:r>
              <a:rPr lang="en-US" dirty="0"/>
              <a:t>Ref. Flash 133 – </a:t>
            </a:r>
            <a:r>
              <a:rPr lang="en-US" dirty="0">
                <a:hlinkClick r:id="rId2"/>
              </a:rPr>
              <a:t>https://www.cde.ca.gov/ds/sp/cl/calpadsupdflash133.asp</a:t>
            </a:r>
            <a:endParaRPr lang="en-US" dirty="0"/>
          </a:p>
          <a:p>
            <a:pPr marL="285750" indent="-285750">
              <a:buFont typeface="Arial" panose="020B0604020202020204" pitchFamily="34" charset="0"/>
              <a:buChar char="•"/>
            </a:pPr>
            <a:r>
              <a:rPr lang="en-US" dirty="0"/>
              <a:t>Code 101 – 504 Accommodation Plan</a:t>
            </a:r>
          </a:p>
          <a:p>
            <a:pPr marL="285750" indent="-285750">
              <a:buFont typeface="Arial" panose="020B0604020202020204" pitchFamily="34" charset="0"/>
              <a:buChar char="•"/>
            </a:pPr>
            <a:r>
              <a:rPr lang="en-US" dirty="0"/>
              <a:t>Code 122 – NCLB Title I Part A Basic Targeted (If CARS defines Targeted not School-wide)</a:t>
            </a:r>
          </a:p>
          <a:p>
            <a:pPr marL="285750" indent="-285750">
              <a:buFont typeface="Arial" panose="020B0604020202020204" pitchFamily="34" charset="0"/>
              <a:buChar char="•"/>
            </a:pPr>
            <a:r>
              <a:rPr lang="en-US" dirty="0"/>
              <a:t>Code 174 – NCLB Title 1 Part A Neglected</a:t>
            </a:r>
          </a:p>
          <a:p>
            <a:pPr marL="285750" indent="-285750">
              <a:buFont typeface="Arial" panose="020B0604020202020204" pitchFamily="34" charset="0"/>
              <a:buChar char="•"/>
            </a:pPr>
            <a:r>
              <a:rPr lang="en-US" dirty="0"/>
              <a:t>Code 191 – Homeless (includes infants, toddler, and pre-K)</a:t>
            </a:r>
          </a:p>
        </p:txBody>
      </p:sp>
      <p:pic>
        <p:nvPicPr>
          <p:cNvPr id="6" name="Picture 5" descr="A picture containing clipart&#10;&#10;Description automatically generated">
            <a:extLst>
              <a:ext uri="{FF2B5EF4-FFF2-40B4-BE49-F238E27FC236}">
                <a16:creationId xmlns:a16="http://schemas.microsoft.com/office/drawing/2014/main" id="{49E489AC-3F90-48E1-A383-C44AE37DF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552" y="142307"/>
            <a:ext cx="743228" cy="743228"/>
          </a:xfrm>
          <a:prstGeom prst="rect">
            <a:avLst/>
          </a:prstGeom>
        </p:spPr>
      </p:pic>
      <p:sp>
        <p:nvSpPr>
          <p:cNvPr id="7" name="TextBox 6">
            <a:extLst>
              <a:ext uri="{FF2B5EF4-FFF2-40B4-BE49-F238E27FC236}">
                <a16:creationId xmlns:a16="http://schemas.microsoft.com/office/drawing/2014/main" id="{13608403-58E2-4493-873D-929FABC2DB1B}"/>
              </a:ext>
            </a:extLst>
          </p:cNvPr>
          <p:cNvSpPr txBox="1"/>
          <p:nvPr/>
        </p:nvSpPr>
        <p:spPr>
          <a:xfrm>
            <a:off x="1329070" y="276447"/>
            <a:ext cx="5720316" cy="369332"/>
          </a:xfrm>
          <a:prstGeom prst="rect">
            <a:avLst/>
          </a:prstGeom>
          <a:noFill/>
        </p:spPr>
        <p:txBody>
          <a:bodyPr wrap="square" rtlCol="0">
            <a:spAutoFit/>
          </a:bodyPr>
          <a:lstStyle/>
          <a:p>
            <a:r>
              <a:rPr lang="en-US" dirty="0"/>
              <a:t>CALPADS in Aeries – EOY 2 Certification (Programs)</a:t>
            </a:r>
          </a:p>
        </p:txBody>
      </p:sp>
    </p:spTree>
    <p:extLst>
      <p:ext uri="{BB962C8B-B14F-4D97-AF65-F5344CB8AC3E}">
        <p14:creationId xmlns:p14="http://schemas.microsoft.com/office/powerpoint/2010/main" val="357381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B33264-98D8-459F-9DBB-11F8DB91E0C0}"/>
              </a:ext>
            </a:extLst>
          </p:cNvPr>
          <p:cNvSpPr/>
          <p:nvPr/>
        </p:nvSpPr>
        <p:spPr>
          <a:xfrm>
            <a:off x="318977" y="646915"/>
            <a:ext cx="11627807" cy="5711349"/>
          </a:xfrm>
          <a:prstGeom prst="rect">
            <a:avLst/>
          </a:prstGeom>
        </p:spPr>
        <p:txBody>
          <a:bodyPr wrap="square">
            <a:spAutoFit/>
          </a:bodyPr>
          <a:lstStyle/>
          <a:p>
            <a:r>
              <a:rPr lang="en-US" dirty="0"/>
              <a:t>Coordinate data processes and procedures:</a:t>
            </a:r>
          </a:p>
          <a:p>
            <a:r>
              <a:rPr lang="en-US" dirty="0"/>
              <a:t>Who will enter the program data on the Special Programs Page – Identify the owner of this page…even if that person is you!</a:t>
            </a:r>
          </a:p>
          <a:p>
            <a:r>
              <a:rPr lang="en-US" dirty="0"/>
              <a:t>How will this data be maintained?  – Identify what validation looks like in your LEA and create standard procedures for data to be kept current and </a:t>
            </a:r>
            <a:r>
              <a:rPr lang="en-US" i="1" dirty="0"/>
              <a:t>COMMUNICATE</a:t>
            </a:r>
            <a:r>
              <a:rPr lang="en-US" dirty="0"/>
              <a:t> those procedures so all know how the program data is managed for reliability.</a:t>
            </a:r>
          </a:p>
          <a:p>
            <a:endParaRPr lang="en-US" dirty="0"/>
          </a:p>
          <a:p>
            <a:pPr algn="ctr"/>
            <a:r>
              <a:rPr lang="en-US" dirty="0"/>
              <a:t>Aeries Knowledge Base links:</a:t>
            </a:r>
          </a:p>
          <a:p>
            <a:r>
              <a:rPr lang="en-US" dirty="0"/>
              <a:t>This information will give you guided information to data mapping of Aeries tables and fields that map to CALPADS file specifications</a:t>
            </a:r>
          </a:p>
          <a:p>
            <a:r>
              <a:rPr lang="en-US" dirty="0">
                <a:hlinkClick r:id="rId2"/>
              </a:rPr>
              <a:t>https://support.aeries.com/support/solutions/articles/14000070397-calpads-in-aeries-basics-special-programs</a:t>
            </a:r>
            <a:endParaRPr lang="en-US" dirty="0"/>
          </a:p>
          <a:p>
            <a:endParaRPr lang="en-US" dirty="0"/>
          </a:p>
          <a:p>
            <a:r>
              <a:rPr lang="en-US" dirty="0"/>
              <a:t>This information will guide you through all of the programs collected in CALPADS, including EOY 2, providing all reporting aspects</a:t>
            </a:r>
          </a:p>
          <a:p>
            <a:r>
              <a:rPr lang="en-US" dirty="0">
                <a:hlinkClick r:id="rId3"/>
              </a:rPr>
              <a:t>https://support.aeries.com/support/solutions/articles/14000084898-sprg-calpads-special-programs-chart</a:t>
            </a:r>
            <a:endParaRPr lang="en-US" dirty="0"/>
          </a:p>
          <a:p>
            <a:r>
              <a:rPr lang="en-US" dirty="0"/>
              <a:t> </a:t>
            </a:r>
          </a:p>
          <a:p>
            <a:r>
              <a:rPr lang="en-US" dirty="0"/>
              <a:t>Validation support:</a:t>
            </a:r>
          </a:p>
          <a:p>
            <a:r>
              <a:rPr lang="en-US" dirty="0">
                <a:hlinkClick r:id="rId4"/>
              </a:rPr>
              <a:t>https://support.aeries.com/support/solutions/articles/14000081710-eoy-2-program-queries-and-reports</a:t>
            </a:r>
            <a:endParaRPr lang="en-US" dirty="0"/>
          </a:p>
          <a:p>
            <a:r>
              <a:rPr lang="en-US" dirty="0">
                <a:hlinkClick r:id="rId5"/>
              </a:rPr>
              <a:t>https://support.aeries.com/support/solutions/articles/14000074729-calpads-in-aeries-basics-student-data-audit-report</a:t>
            </a:r>
            <a:endParaRPr lang="en-US" dirty="0"/>
          </a:p>
          <a:p>
            <a:pPr algn="ctr"/>
            <a:r>
              <a:rPr lang="en-US" dirty="0"/>
              <a:t>New Report:  </a:t>
            </a:r>
          </a:p>
          <a:p>
            <a:r>
              <a:rPr lang="en-US" dirty="0"/>
              <a:t>“CALPADS Program Reference by Student Report” – Use to help validate your program counts</a:t>
            </a:r>
          </a:p>
        </p:txBody>
      </p:sp>
      <p:pic>
        <p:nvPicPr>
          <p:cNvPr id="6" name="Picture 5" descr="A picture containing clipart&#10;&#10;Description automatically generated">
            <a:extLst>
              <a:ext uri="{FF2B5EF4-FFF2-40B4-BE49-F238E27FC236}">
                <a16:creationId xmlns:a16="http://schemas.microsoft.com/office/drawing/2014/main" id="{1B515202-4E59-4C9E-B922-F78FFD59D6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731" y="186776"/>
            <a:ext cx="381101" cy="381101"/>
          </a:xfrm>
          <a:prstGeom prst="rect">
            <a:avLst/>
          </a:prstGeom>
        </p:spPr>
      </p:pic>
      <p:sp>
        <p:nvSpPr>
          <p:cNvPr id="8" name="TextBox 7">
            <a:extLst>
              <a:ext uri="{FF2B5EF4-FFF2-40B4-BE49-F238E27FC236}">
                <a16:creationId xmlns:a16="http://schemas.microsoft.com/office/drawing/2014/main" id="{7FDE8CE1-DB8F-48CE-A6FB-76C4A1E3BE50}"/>
              </a:ext>
            </a:extLst>
          </p:cNvPr>
          <p:cNvSpPr txBox="1"/>
          <p:nvPr/>
        </p:nvSpPr>
        <p:spPr>
          <a:xfrm>
            <a:off x="956931" y="186776"/>
            <a:ext cx="10451804" cy="369332"/>
          </a:xfrm>
          <a:prstGeom prst="rect">
            <a:avLst/>
          </a:prstGeom>
          <a:noFill/>
        </p:spPr>
        <p:txBody>
          <a:bodyPr wrap="square" rtlCol="0">
            <a:spAutoFit/>
          </a:bodyPr>
          <a:lstStyle/>
          <a:p>
            <a:r>
              <a:rPr lang="en-US" i="1" dirty="0"/>
              <a:t>What processes in Aeries are needed for proper data management for EOY 2 Certification?</a:t>
            </a:r>
            <a:endParaRPr lang="en-US" dirty="0"/>
          </a:p>
        </p:txBody>
      </p:sp>
    </p:spTree>
    <p:extLst>
      <p:ext uri="{BB962C8B-B14F-4D97-AF65-F5344CB8AC3E}">
        <p14:creationId xmlns:p14="http://schemas.microsoft.com/office/powerpoint/2010/main" val="354528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7893-206D-DA40-9EC6-1D37F2A43B7D}"/>
              </a:ext>
            </a:extLst>
          </p:cNvPr>
          <p:cNvSpPr>
            <a:spLocks noGrp="1"/>
          </p:cNvSpPr>
          <p:nvPr>
            <p:ph type="title"/>
          </p:nvPr>
        </p:nvSpPr>
        <p:spPr>
          <a:xfrm>
            <a:off x="838200" y="963877"/>
            <a:ext cx="3494362" cy="4930246"/>
          </a:xfrm>
        </p:spPr>
        <p:txBody>
          <a:bodyPr>
            <a:normAutofit fontScale="90000"/>
          </a:bodyPr>
          <a:lstStyle/>
          <a:p>
            <a:br>
              <a:rPr lang="en-US" sz="3200" b="1" dirty="0">
                <a:solidFill>
                  <a:schemeClr val="accent1"/>
                </a:solidFill>
              </a:rPr>
            </a:br>
            <a:br>
              <a:rPr lang="en-US" sz="3200" b="1" dirty="0">
                <a:solidFill>
                  <a:schemeClr val="accent1"/>
                </a:solidFill>
              </a:rPr>
            </a:br>
            <a:r>
              <a:rPr lang="en-US" sz="3200" b="1" dirty="0">
                <a:solidFill>
                  <a:schemeClr val="accent1"/>
                </a:solidFill>
              </a:rPr>
              <a:t>Paternity Leave</a:t>
            </a:r>
            <a:br>
              <a:rPr lang="en-US" b="1" dirty="0">
                <a:solidFill>
                  <a:schemeClr val="accent1"/>
                </a:solidFill>
              </a:rPr>
            </a:br>
            <a:r>
              <a:rPr lang="en-US" sz="2400" b="1" dirty="0">
                <a:solidFill>
                  <a:srgbClr val="6CD0CD"/>
                </a:solidFill>
              </a:rPr>
              <a:t>AB 2289</a:t>
            </a:r>
            <a:br>
              <a:rPr lang="en-US" sz="2400" b="1" dirty="0">
                <a:solidFill>
                  <a:srgbClr val="6CD0CD"/>
                </a:solidFill>
              </a:rPr>
            </a:br>
            <a:br>
              <a:rPr lang="en-US" sz="2400" b="1" dirty="0">
                <a:solidFill>
                  <a:srgbClr val="6CD0CD"/>
                </a:solidFill>
              </a:rPr>
            </a:br>
            <a:br>
              <a:rPr lang="en-US" sz="2400" b="1" dirty="0">
                <a:solidFill>
                  <a:srgbClr val="6CD0CD"/>
                </a:solidFill>
              </a:rPr>
            </a:br>
            <a:r>
              <a:rPr lang="en-US" sz="2400" i="1" dirty="0"/>
              <a:t>This data element factors into  both a program record on PGM for the Pregnant or Parenting Student – Both Female and Male – and data element related to STAS as the expected attendance needs to be adjusted for the time that they are on parental leave.</a:t>
            </a:r>
            <a:br>
              <a:rPr lang="en-US" sz="2400" i="1" dirty="0"/>
            </a:br>
            <a:endParaRPr lang="en-US" sz="2400" b="1" i="1" dirty="0">
              <a:solidFill>
                <a:srgbClr val="6CD0CD"/>
              </a:solidFill>
            </a:endParaRPr>
          </a:p>
        </p:txBody>
      </p:sp>
      <p:sp>
        <p:nvSpPr>
          <p:cNvPr id="12" name="Content Placeholder 11">
            <a:extLst>
              <a:ext uri="{FF2B5EF4-FFF2-40B4-BE49-F238E27FC236}">
                <a16:creationId xmlns:a16="http://schemas.microsoft.com/office/drawing/2014/main" id="{7C479FCB-F6AB-482F-AA03-F45CF09DC5AC}"/>
              </a:ext>
            </a:extLst>
          </p:cNvPr>
          <p:cNvSpPr>
            <a:spLocks noGrp="1"/>
          </p:cNvSpPr>
          <p:nvPr>
            <p:ph idx="1"/>
          </p:nvPr>
        </p:nvSpPr>
        <p:spPr>
          <a:xfrm>
            <a:off x="5223539" y="343759"/>
            <a:ext cx="6377769" cy="5407956"/>
          </a:xfrm>
        </p:spPr>
        <p:txBody>
          <a:bodyPr anchor="ctr">
            <a:normAutofit/>
          </a:bodyPr>
          <a:lstStyle/>
          <a:p>
            <a:r>
              <a:rPr lang="en-US" sz="2300" dirty="0"/>
              <a:t>Student should be </a:t>
            </a:r>
            <a:r>
              <a:rPr lang="en-US" sz="2300" dirty="0">
                <a:solidFill>
                  <a:srgbClr val="FB6542"/>
                </a:solidFill>
              </a:rPr>
              <a:t>reported with a Program 162 (</a:t>
            </a:r>
            <a:r>
              <a:rPr lang="en-US" sz="2300" b="1" i="1" dirty="0">
                <a:solidFill>
                  <a:srgbClr val="FB6542"/>
                </a:solidFill>
              </a:rPr>
              <a:t>Pregnant or Parenting Program</a:t>
            </a:r>
            <a:r>
              <a:rPr lang="en-US" sz="2300" dirty="0">
                <a:solidFill>
                  <a:srgbClr val="FB6542"/>
                </a:solidFill>
              </a:rPr>
              <a:t>)</a:t>
            </a:r>
            <a:r>
              <a:rPr lang="en-US" sz="2300" dirty="0"/>
              <a:t>,</a:t>
            </a:r>
            <a:r>
              <a:rPr lang="en-US" sz="2300" dirty="0">
                <a:solidFill>
                  <a:srgbClr val="FB6542"/>
                </a:solidFill>
              </a:rPr>
              <a:t> </a:t>
            </a:r>
            <a:r>
              <a:rPr lang="en-US" sz="2300" dirty="0"/>
              <a:t>even if student is not formally participating in the program. It will be used primarily to identify that a student is a pregnant or parenting student. </a:t>
            </a:r>
          </a:p>
          <a:p>
            <a:pPr marL="0" indent="0">
              <a:buNone/>
            </a:pPr>
            <a:endParaRPr lang="en-US" sz="1600" dirty="0"/>
          </a:p>
          <a:p>
            <a:pPr marL="0" indent="0">
              <a:lnSpc>
                <a:spcPct val="120000"/>
              </a:lnSpc>
              <a:buNone/>
            </a:pPr>
            <a:r>
              <a:rPr lang="en-US" sz="1450" i="1" dirty="0"/>
              <a:t>Entitled to eight weeks of parental leave before* or after birth  *(if there is a medical necessity) More than eight weeks of parental leave allowed if deemed medically necessary by student physician Students allowed to return to the school, continue course of study, and make up for missed work.  Student may opt to attend alternative education options offered by the LEA </a:t>
            </a:r>
          </a:p>
          <a:p>
            <a:pPr marL="0" indent="0">
              <a:lnSpc>
                <a:spcPct val="120000"/>
              </a:lnSpc>
              <a:buNone/>
            </a:pPr>
            <a:r>
              <a:rPr lang="en-US" sz="1450" i="1" dirty="0"/>
              <a:t>Absences due to parental leave are marked as excused absences.</a:t>
            </a:r>
          </a:p>
        </p:txBody>
      </p:sp>
      <p:sp>
        <p:nvSpPr>
          <p:cNvPr id="5" name="Footer Placeholder 4">
            <a:extLst>
              <a:ext uri="{FF2B5EF4-FFF2-40B4-BE49-F238E27FC236}">
                <a16:creationId xmlns:a16="http://schemas.microsoft.com/office/drawing/2014/main" id="{2BF91361-910C-49B2-AA2B-B88AB1C1D0A4}"/>
              </a:ext>
            </a:extLst>
          </p:cNvPr>
          <p:cNvSpPr>
            <a:spLocks noGrp="1"/>
          </p:cNvSpPr>
          <p:nvPr>
            <p:ph type="ftr" sz="quarter" idx="11"/>
          </p:nvPr>
        </p:nvSpPr>
        <p:spPr/>
        <p:txBody>
          <a:bodyPr/>
          <a:lstStyle/>
          <a:p>
            <a:r>
              <a:rPr lang="en-US"/>
              <a:t>Aeries Con 2019</a:t>
            </a:r>
            <a:endParaRPr lang="en-US" dirty="0"/>
          </a:p>
        </p:txBody>
      </p:sp>
      <p:sp>
        <p:nvSpPr>
          <p:cNvPr id="3" name="TextBox 2">
            <a:extLst>
              <a:ext uri="{FF2B5EF4-FFF2-40B4-BE49-F238E27FC236}">
                <a16:creationId xmlns:a16="http://schemas.microsoft.com/office/drawing/2014/main" id="{67F91970-A474-4D0B-9450-9B6939A04F97}"/>
              </a:ext>
            </a:extLst>
          </p:cNvPr>
          <p:cNvSpPr txBox="1"/>
          <p:nvPr/>
        </p:nvSpPr>
        <p:spPr>
          <a:xfrm>
            <a:off x="776896" y="343759"/>
            <a:ext cx="320383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b="1" dirty="0"/>
              <a:t>New program requirement from CDE</a:t>
            </a:r>
          </a:p>
        </p:txBody>
      </p:sp>
    </p:spTree>
    <p:extLst>
      <p:ext uri="{BB962C8B-B14F-4D97-AF65-F5344CB8AC3E}">
        <p14:creationId xmlns:p14="http://schemas.microsoft.com/office/powerpoint/2010/main" val="336513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9CC953-EAF9-423E-BE3F-754E51E4CB06}"/>
              </a:ext>
            </a:extLst>
          </p:cNvPr>
          <p:cNvSpPr txBox="1"/>
          <p:nvPr/>
        </p:nvSpPr>
        <p:spPr>
          <a:xfrm>
            <a:off x="776895" y="948776"/>
            <a:ext cx="10706267" cy="2862322"/>
          </a:xfrm>
          <a:prstGeom prst="rect">
            <a:avLst/>
          </a:prstGeom>
          <a:noFill/>
        </p:spPr>
        <p:txBody>
          <a:bodyPr wrap="square" rtlCol="0">
            <a:spAutoFit/>
          </a:bodyPr>
          <a:lstStyle/>
          <a:p>
            <a:r>
              <a:rPr lang="en-US" dirty="0"/>
              <a:t>Programs:  Make sure that start dates are reasonable for the program.  Any date that does not look correct review for correction.  Validate that those students who have an end date are those truly no longer in program.</a:t>
            </a:r>
          </a:p>
          <a:p>
            <a:endParaRPr lang="en-US" i="1" dirty="0"/>
          </a:p>
          <a:p>
            <a:r>
              <a:rPr lang="en-US" i="1" dirty="0">
                <a:solidFill>
                  <a:srgbClr val="002060"/>
                </a:solidFill>
              </a:rPr>
              <a:t>*Homeless</a:t>
            </a:r>
          </a:p>
          <a:p>
            <a:r>
              <a:rPr lang="en-US" i="1" dirty="0">
                <a:solidFill>
                  <a:srgbClr val="002060"/>
                </a:solidFill>
              </a:rPr>
              <a:t> Students who are identified as homeless July 1 – June 30 should be certified in EOY 2</a:t>
            </a:r>
          </a:p>
          <a:p>
            <a:r>
              <a:rPr lang="en-US" i="1" dirty="0">
                <a:solidFill>
                  <a:srgbClr val="002060"/>
                </a:solidFill>
              </a:rPr>
              <a:t> These counts are used for the Homeless enrolled counts for McKinney-Vento reporting</a:t>
            </a:r>
          </a:p>
          <a:p>
            <a:r>
              <a:rPr lang="en-US" i="1" dirty="0">
                <a:solidFill>
                  <a:srgbClr val="002060"/>
                </a:solidFill>
              </a:rPr>
              <a:t> Homeless is used as a “Student Group” for the CA Dashboard…that said – make this a program that is closely  watched.  (from presentation from Brandi Jauregui, CDE)</a:t>
            </a:r>
          </a:p>
          <a:p>
            <a:endParaRPr lang="en-US" dirty="0"/>
          </a:p>
          <a:p>
            <a:endParaRPr lang="en-US" dirty="0"/>
          </a:p>
        </p:txBody>
      </p:sp>
      <p:sp>
        <p:nvSpPr>
          <p:cNvPr id="4" name="TextBox 3">
            <a:extLst>
              <a:ext uri="{FF2B5EF4-FFF2-40B4-BE49-F238E27FC236}">
                <a16:creationId xmlns:a16="http://schemas.microsoft.com/office/drawing/2014/main" id="{3EB1F180-FD90-4A80-92F8-42927CEE7FF8}"/>
              </a:ext>
            </a:extLst>
          </p:cNvPr>
          <p:cNvSpPr txBox="1"/>
          <p:nvPr/>
        </p:nvSpPr>
        <p:spPr>
          <a:xfrm>
            <a:off x="776896" y="343759"/>
            <a:ext cx="3203838"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Things to Consider</a:t>
            </a:r>
          </a:p>
        </p:txBody>
      </p:sp>
      <p:pic>
        <p:nvPicPr>
          <p:cNvPr id="5" name="Picture 4">
            <a:extLst>
              <a:ext uri="{FF2B5EF4-FFF2-40B4-BE49-F238E27FC236}">
                <a16:creationId xmlns:a16="http://schemas.microsoft.com/office/drawing/2014/main" id="{0C6A4B97-0922-4371-B24D-90B782A1A4D0}"/>
              </a:ext>
            </a:extLst>
          </p:cNvPr>
          <p:cNvPicPr>
            <a:picLocks noChangeAspect="1"/>
          </p:cNvPicPr>
          <p:nvPr/>
        </p:nvPicPr>
        <p:blipFill>
          <a:blip r:embed="rId2"/>
          <a:stretch>
            <a:fillRect/>
          </a:stretch>
        </p:blipFill>
        <p:spPr>
          <a:xfrm>
            <a:off x="7730588" y="3129883"/>
            <a:ext cx="4352260" cy="3288657"/>
          </a:xfrm>
          <a:prstGeom prst="rect">
            <a:avLst/>
          </a:prstGeom>
        </p:spPr>
      </p:pic>
      <p:sp>
        <p:nvSpPr>
          <p:cNvPr id="6" name="TextBox 5">
            <a:extLst>
              <a:ext uri="{FF2B5EF4-FFF2-40B4-BE49-F238E27FC236}">
                <a16:creationId xmlns:a16="http://schemas.microsoft.com/office/drawing/2014/main" id="{D97251D8-1F6D-406E-AF7A-0BBDB849D2A5}"/>
              </a:ext>
            </a:extLst>
          </p:cNvPr>
          <p:cNvSpPr txBox="1"/>
          <p:nvPr/>
        </p:nvSpPr>
        <p:spPr>
          <a:xfrm>
            <a:off x="708838" y="3429000"/>
            <a:ext cx="6783572" cy="2308324"/>
          </a:xfrm>
          <a:prstGeom prst="rect">
            <a:avLst/>
          </a:prstGeom>
          <a:noFill/>
        </p:spPr>
        <p:txBody>
          <a:bodyPr wrap="square" rtlCol="0">
            <a:spAutoFit/>
          </a:bodyPr>
          <a:lstStyle/>
          <a:p>
            <a:r>
              <a:rPr lang="en-US" dirty="0"/>
              <a:t>What other considerations are needed for EOY Student Groups.  How are they used for accountability in the </a:t>
            </a:r>
          </a:p>
          <a:p>
            <a:endParaRPr lang="en-US" dirty="0"/>
          </a:p>
          <a:p>
            <a:r>
              <a:rPr lang="en-US" dirty="0">
                <a:hlinkClick r:id="rId3"/>
              </a:rPr>
              <a:t>https://www.cde.ca.gov/ta/ac/cm/documents/dashboardguide18.pdf</a:t>
            </a:r>
            <a:endParaRPr lang="en-US" dirty="0"/>
          </a:p>
          <a:p>
            <a:endParaRPr lang="en-US" dirty="0"/>
          </a:p>
          <a:p>
            <a:r>
              <a:rPr lang="en-US" dirty="0"/>
              <a:t>Not all of this document is needed for the CALPADS Administrator, but to get a bigger understanding how your certifications are used this is informative for your work.</a:t>
            </a:r>
          </a:p>
        </p:txBody>
      </p:sp>
    </p:spTree>
    <p:extLst>
      <p:ext uri="{BB962C8B-B14F-4D97-AF65-F5344CB8AC3E}">
        <p14:creationId xmlns:p14="http://schemas.microsoft.com/office/powerpoint/2010/main" val="332792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76914C65-266E-44D4-873D-E460AF7B2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655" y="138434"/>
            <a:ext cx="620509" cy="620509"/>
          </a:xfrm>
          <a:prstGeom prst="rect">
            <a:avLst/>
          </a:prstGeom>
        </p:spPr>
      </p:pic>
      <p:sp>
        <p:nvSpPr>
          <p:cNvPr id="4" name="TextBox 3">
            <a:extLst>
              <a:ext uri="{FF2B5EF4-FFF2-40B4-BE49-F238E27FC236}">
                <a16:creationId xmlns:a16="http://schemas.microsoft.com/office/drawing/2014/main" id="{B2DE6093-D451-422C-82D7-17A11E1CF590}"/>
              </a:ext>
            </a:extLst>
          </p:cNvPr>
          <p:cNvSpPr txBox="1"/>
          <p:nvPr/>
        </p:nvSpPr>
        <p:spPr>
          <a:xfrm>
            <a:off x="174625" y="801794"/>
            <a:ext cx="11202211" cy="5909310"/>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r>
              <a:rPr lang="en-US" b="1" dirty="0"/>
              <a:t>SPRG0070 </a:t>
            </a:r>
            <a:r>
              <a:rPr lang="en-US" dirty="0"/>
              <a:t>Overlapping Program Records</a:t>
            </a:r>
          </a:p>
          <a:p>
            <a:r>
              <a:rPr lang="en-US" dirty="0"/>
              <a:t>SSID has an existing/matching overlapping Education Program record existing in Staging or ODS Fatal</a:t>
            </a:r>
          </a:p>
          <a:p>
            <a:endParaRPr lang="en-US" dirty="0"/>
          </a:p>
          <a:p>
            <a:endParaRPr lang="en-US" dirty="0"/>
          </a:p>
          <a:p>
            <a:endParaRPr lang="en-US" dirty="0"/>
          </a:p>
          <a:p>
            <a:endParaRPr lang="en-US" dirty="0"/>
          </a:p>
          <a:p>
            <a:pPr algn="ctr"/>
            <a:endParaRPr lang="en-US" dirty="0">
              <a:hlinkClick r:id="rId4"/>
            </a:endParaRPr>
          </a:p>
          <a:p>
            <a:r>
              <a:rPr lang="en-US" dirty="0">
                <a:hlinkClick r:id="rId4"/>
              </a:rPr>
              <a:t>https://www.cde.ca.gov/ds/sp/cl/systemdocs.asp</a:t>
            </a:r>
            <a:endParaRPr lang="en-US" dirty="0"/>
          </a:p>
          <a:p>
            <a:r>
              <a:rPr lang="en-US" dirty="0"/>
              <a:t>CALPADS Error List</a:t>
            </a:r>
          </a:p>
          <a:p>
            <a:endParaRPr lang="en-US" dirty="0"/>
          </a:p>
          <a:p>
            <a:r>
              <a:rPr lang="en-US" dirty="0">
                <a:hlinkClick r:id="rId5"/>
              </a:rPr>
              <a:t>https://support.aeries.com/support/solutions/articles/14000050942-sprg0070-overlapping-program-records</a:t>
            </a:r>
            <a:endParaRPr lang="en-US" dirty="0"/>
          </a:p>
          <a:p>
            <a:r>
              <a:rPr lang="en-US" dirty="0"/>
              <a:t>Aeries Error support for SPRG 0070</a:t>
            </a:r>
          </a:p>
          <a:p>
            <a:endParaRPr lang="en-US" dirty="0"/>
          </a:p>
          <a:p>
            <a:endParaRPr lang="en-US" dirty="0"/>
          </a:p>
        </p:txBody>
      </p:sp>
      <p:graphicFrame>
        <p:nvGraphicFramePr>
          <p:cNvPr id="5" name="Object 4">
            <a:extLst>
              <a:ext uri="{FF2B5EF4-FFF2-40B4-BE49-F238E27FC236}">
                <a16:creationId xmlns:a16="http://schemas.microsoft.com/office/drawing/2014/main" id="{4C81F4F7-DA2C-4200-8A80-73FFE46FE390}"/>
              </a:ext>
            </a:extLst>
          </p:cNvPr>
          <p:cNvGraphicFramePr>
            <a:graphicFrameLocks noChangeAspect="1"/>
          </p:cNvGraphicFramePr>
          <p:nvPr>
            <p:extLst>
              <p:ext uri="{D42A27DB-BD31-4B8C-83A1-F6EECF244321}">
                <p14:modId xmlns:p14="http://schemas.microsoft.com/office/powerpoint/2010/main" val="3865965255"/>
              </p:ext>
            </p:extLst>
          </p:nvPr>
        </p:nvGraphicFramePr>
        <p:xfrm>
          <a:off x="128327" y="938990"/>
          <a:ext cx="11842750" cy="1778000"/>
        </p:xfrm>
        <a:graphic>
          <a:graphicData uri="http://schemas.openxmlformats.org/presentationml/2006/ole">
            <mc:AlternateContent xmlns:mc="http://schemas.openxmlformats.org/markup-compatibility/2006">
              <mc:Choice xmlns:v="urn:schemas-microsoft-com:vml" Requires="v">
                <p:oleObj spid="_x0000_s1033" name="Worksheet" r:id="rId6" imgW="11842999" imgH="1777882" progId="Excel.Sheet.12">
                  <p:embed/>
                </p:oleObj>
              </mc:Choice>
              <mc:Fallback>
                <p:oleObj name="Worksheet" r:id="rId6" imgW="11842999" imgH="1777882" progId="Excel.Sheet.12">
                  <p:embed/>
                  <p:pic>
                    <p:nvPicPr>
                      <p:cNvPr id="0" name=""/>
                      <p:cNvPicPr/>
                      <p:nvPr/>
                    </p:nvPicPr>
                    <p:blipFill>
                      <a:blip r:embed="rId7"/>
                      <a:stretch>
                        <a:fillRect/>
                      </a:stretch>
                    </p:blipFill>
                    <p:spPr>
                      <a:xfrm>
                        <a:off x="128327" y="938990"/>
                        <a:ext cx="11842750" cy="1778000"/>
                      </a:xfrm>
                      <a:prstGeom prst="rect">
                        <a:avLst/>
                      </a:prstGeom>
                    </p:spPr>
                  </p:pic>
                </p:oleObj>
              </mc:Fallback>
            </mc:AlternateContent>
          </a:graphicData>
        </a:graphic>
      </p:graphicFrame>
      <p:pic>
        <p:nvPicPr>
          <p:cNvPr id="8" name="Picture 7">
            <a:extLst>
              <a:ext uri="{FF2B5EF4-FFF2-40B4-BE49-F238E27FC236}">
                <a16:creationId xmlns:a16="http://schemas.microsoft.com/office/drawing/2014/main" id="{0676781E-5B8A-4A49-B3F4-CC4356EB76A9}"/>
              </a:ext>
            </a:extLst>
          </p:cNvPr>
          <p:cNvPicPr>
            <a:picLocks noChangeAspect="1"/>
          </p:cNvPicPr>
          <p:nvPr/>
        </p:nvPicPr>
        <p:blipFill>
          <a:blip r:embed="rId8"/>
          <a:stretch>
            <a:fillRect/>
          </a:stretch>
        </p:blipFill>
        <p:spPr>
          <a:xfrm>
            <a:off x="2881423" y="3693226"/>
            <a:ext cx="9218427" cy="995984"/>
          </a:xfrm>
          <a:prstGeom prst="rect">
            <a:avLst/>
          </a:prstGeom>
        </p:spPr>
      </p:pic>
      <p:sp>
        <p:nvSpPr>
          <p:cNvPr id="10" name="TextBox 9">
            <a:extLst>
              <a:ext uri="{FF2B5EF4-FFF2-40B4-BE49-F238E27FC236}">
                <a16:creationId xmlns:a16="http://schemas.microsoft.com/office/drawing/2014/main" id="{C7E467F0-75BA-4B70-80E6-69EC4B2B0837}"/>
              </a:ext>
            </a:extLst>
          </p:cNvPr>
          <p:cNvSpPr txBox="1"/>
          <p:nvPr/>
        </p:nvSpPr>
        <p:spPr>
          <a:xfrm>
            <a:off x="552893" y="3738370"/>
            <a:ext cx="2243470" cy="1200329"/>
          </a:xfrm>
          <a:prstGeom prst="rect">
            <a:avLst/>
          </a:prstGeom>
          <a:noFill/>
        </p:spPr>
        <p:txBody>
          <a:bodyPr wrap="square" rtlCol="0">
            <a:spAutoFit/>
          </a:bodyPr>
          <a:lstStyle/>
          <a:p>
            <a:r>
              <a:rPr lang="en-US" i="1" dirty="0">
                <a:solidFill>
                  <a:srgbClr val="C00000"/>
                </a:solidFill>
              </a:rPr>
              <a:t>Understand Input Error vs. Cert Errors and Fatal vs. Warning</a:t>
            </a:r>
          </a:p>
          <a:p>
            <a:endParaRPr lang="en-US" dirty="0"/>
          </a:p>
        </p:txBody>
      </p:sp>
      <p:sp>
        <p:nvSpPr>
          <p:cNvPr id="11" name="TextBox 10">
            <a:extLst>
              <a:ext uri="{FF2B5EF4-FFF2-40B4-BE49-F238E27FC236}">
                <a16:creationId xmlns:a16="http://schemas.microsoft.com/office/drawing/2014/main" id="{FD917493-54DC-4CDA-8980-9D3F0EFFA7CD}"/>
              </a:ext>
            </a:extLst>
          </p:cNvPr>
          <p:cNvSpPr txBox="1"/>
          <p:nvPr/>
        </p:nvSpPr>
        <p:spPr>
          <a:xfrm>
            <a:off x="1185530" y="155995"/>
            <a:ext cx="4019108" cy="646331"/>
          </a:xfrm>
          <a:prstGeom prst="rect">
            <a:avLst/>
          </a:prstGeom>
          <a:noFill/>
        </p:spPr>
        <p:txBody>
          <a:bodyPr wrap="square" rtlCol="0">
            <a:spAutoFit/>
          </a:bodyPr>
          <a:lstStyle/>
          <a:p>
            <a:r>
              <a:rPr lang="en-US" dirty="0"/>
              <a:t>Common Errors for SPRG and Certification – EOY 2</a:t>
            </a:r>
          </a:p>
        </p:txBody>
      </p:sp>
    </p:spTree>
    <p:extLst>
      <p:ext uri="{BB962C8B-B14F-4D97-AF65-F5344CB8AC3E}">
        <p14:creationId xmlns:p14="http://schemas.microsoft.com/office/powerpoint/2010/main" val="559974494"/>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1154</TotalTime>
  <Words>861</Words>
  <Application>Microsoft Office PowerPoint</Application>
  <PresentationFormat>Widescreen</PresentationFormat>
  <Paragraphs>81</Paragraphs>
  <Slides>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Calibri Light</vt:lpstr>
      <vt:lpstr>Retrospect</vt:lpstr>
      <vt:lpstr>Worksheet</vt:lpstr>
      <vt:lpstr>PowerPoint Presentation</vt:lpstr>
      <vt:lpstr>PowerPoint Presentation</vt:lpstr>
      <vt:lpstr>  Paternity Leave AB 2289   This data element factors into  both a program record on PGM for the Pregnant or Parenting Student – Both Female and Male – and data element related to STAS as the expected attendance needs to be adjusted for the time that they are on parental leave.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Madrid</dc:creator>
  <cp:lastModifiedBy>Sandy Madrid</cp:lastModifiedBy>
  <cp:revision>22</cp:revision>
  <dcterms:created xsi:type="dcterms:W3CDTF">2019-04-25T01:42:04Z</dcterms:created>
  <dcterms:modified xsi:type="dcterms:W3CDTF">2019-04-26T17:00:58Z</dcterms:modified>
</cp:coreProperties>
</file>