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 id="2147483741" r:id="rId3"/>
  </p:sldMasterIdLst>
  <p:notesMasterIdLst>
    <p:notesMasterId r:id="rId20"/>
  </p:notesMasterIdLst>
  <p:sldIdLst>
    <p:sldId id="274" r:id="rId4"/>
    <p:sldId id="276" r:id="rId5"/>
    <p:sldId id="314" r:id="rId6"/>
    <p:sldId id="969" r:id="rId7"/>
    <p:sldId id="967" r:id="rId8"/>
    <p:sldId id="968" r:id="rId9"/>
    <p:sldId id="970" r:id="rId10"/>
    <p:sldId id="275" r:id="rId11"/>
    <p:sldId id="320" r:id="rId12"/>
    <p:sldId id="323" r:id="rId13"/>
    <p:sldId id="324" r:id="rId14"/>
    <p:sldId id="325" r:id="rId15"/>
    <p:sldId id="327" r:id="rId16"/>
    <p:sldId id="328" r:id="rId17"/>
    <p:sldId id="329" r:id="rId18"/>
    <p:sldId id="9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44" autoAdjust="0"/>
    <p:restoredTop sz="94660"/>
  </p:normalViewPr>
  <p:slideViewPr>
    <p:cSldViewPr snapToGrid="0">
      <p:cViewPr varScale="1">
        <p:scale>
          <a:sx n="105" d="100"/>
          <a:sy n="105" d="100"/>
        </p:scale>
        <p:origin x="2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E28F5-DCB3-4023-A972-4527908682F8}"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01549-3534-4E22-AEB3-C3DE76AA8916}" type="slidenum">
              <a:rPr lang="en-US" smtClean="0"/>
              <a:t>‹#›</a:t>
            </a:fld>
            <a:endParaRPr lang="en-US"/>
          </a:p>
        </p:txBody>
      </p:sp>
    </p:spTree>
    <p:extLst>
      <p:ext uri="{BB962C8B-B14F-4D97-AF65-F5344CB8AC3E}">
        <p14:creationId xmlns:p14="http://schemas.microsoft.com/office/powerpoint/2010/main" val="426817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F8FCD-FE5E-4E00-822F-1B19EA298FC9}" type="slidenum">
              <a:rPr lang="en-US" smtClean="0"/>
              <a:t>4</a:t>
            </a:fld>
            <a:endParaRPr lang="en-US" dirty="0"/>
          </a:p>
        </p:txBody>
      </p:sp>
    </p:spTree>
    <p:extLst>
      <p:ext uri="{BB962C8B-B14F-4D97-AF65-F5344CB8AC3E}">
        <p14:creationId xmlns:p14="http://schemas.microsoft.com/office/powerpoint/2010/main" val="108280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PROVISIONS of AB 2109 (Chapter 167, Statutes of 2018) </a:t>
            </a:r>
          </a:p>
          <a:p>
            <a:endParaRPr lang="en-US" dirty="0"/>
          </a:p>
          <a:p>
            <a:r>
              <a:rPr lang="en-US" dirty="0"/>
              <a:t>Authorizes local educational agencies (LEAs), including charter schools, to continue to enroll pupils with temporary disabilities who are receiving individual instruction in hospitals or other residential health facilities that are located in another LEA on a temporary or ongoing partial week basis.</a:t>
            </a:r>
          </a:p>
          <a:p>
            <a:r>
              <a:rPr lang="en-US" dirty="0"/>
              <a:t>Requires supervisors of attendance to ensure that absences from students’ regular schools are excused until students are able to return to regular school programs.</a:t>
            </a:r>
          </a:p>
          <a:p>
            <a:r>
              <a:rPr lang="en-US" dirty="0"/>
              <a:t>Requires LEAs to accept such students back after the hospitalization or need for partial week attendance has ended, if they return on a full time basis during the same school year.</a:t>
            </a:r>
          </a:p>
          <a:p>
            <a:r>
              <a:rPr lang="en-US" dirty="0"/>
              <a:t>Specifies that LEAs may claim average daily attendance (ADA) for only the days the student was in attendance at a school in the LEA. </a:t>
            </a:r>
          </a:p>
          <a:p>
            <a:endParaRPr lang="en-US" dirty="0"/>
          </a:p>
        </p:txBody>
      </p:sp>
      <p:sp>
        <p:nvSpPr>
          <p:cNvPr id="4" name="Slide Number Placeholder 3"/>
          <p:cNvSpPr>
            <a:spLocks noGrp="1"/>
          </p:cNvSpPr>
          <p:nvPr>
            <p:ph type="sldNum" sz="quarter" idx="5"/>
          </p:nvPr>
        </p:nvSpPr>
        <p:spPr/>
        <p:txBody>
          <a:bodyPr/>
          <a:lstStyle/>
          <a:p>
            <a:fld id="{8CAFF00F-0107-674C-8C49-0820B4FC5C9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2519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a:t>Make note of the STAS FAQs, https://www.cde.ca.gov/ds/sp/cl/calpadsfaqs.asp</a:t>
            </a:r>
          </a:p>
          <a:p>
            <a:endParaRPr lang="en-US" altLang="en-US"/>
          </a:p>
        </p:txBody>
      </p:sp>
      <p:sp>
        <p:nvSpPr>
          <p:cNvPr id="4710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01A9D46E-7AB0-4B57-9738-83EFBE072D09}" type="slidenum">
              <a:rPr lang="en-US" altLang="en-US" sz="1200" smtClean="0"/>
              <a:pPr/>
              <a:t>10</a:t>
            </a:fld>
            <a:endParaRPr lang="en-US" altLang="en-US" sz="1200"/>
          </a:p>
        </p:txBody>
      </p:sp>
    </p:spTree>
    <p:extLst>
      <p:ext uri="{BB962C8B-B14F-4D97-AF65-F5344CB8AC3E}">
        <p14:creationId xmlns:p14="http://schemas.microsoft.com/office/powerpoint/2010/main" val="176353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CC1AD0-632F-416D-8004-A37E1613E5E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E1357-D168-4C76-AC36-1B695E9B15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87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C1AD0-632F-416D-8004-A37E1613E5E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100595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C1AD0-632F-416D-8004-A37E1613E5E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414582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540000" y="6254750"/>
            <a:ext cx="22352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274300-4450-45A9-9F19-01221D882E9C}" type="slidenum">
              <a:rPr lang="en-US" altLang="en-US"/>
              <a:pPr>
                <a:defRPr/>
              </a:pPr>
              <a:t>‹#›</a:t>
            </a:fld>
            <a:endParaRPr lang="en-US" altLang="en-US"/>
          </a:p>
        </p:txBody>
      </p:sp>
    </p:spTree>
    <p:extLst>
      <p:ext uri="{BB962C8B-B14F-4D97-AF65-F5344CB8AC3E}">
        <p14:creationId xmlns:p14="http://schemas.microsoft.com/office/powerpoint/2010/main" val="6018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41BBA40-D491-440F-A181-17CBDCE45226}" type="slidenum">
              <a:rPr lang="en-US" smtClean="0"/>
              <a:t>‹#›</a:t>
            </a:fld>
            <a:endParaRPr lang="en-US" dirty="0"/>
          </a:p>
        </p:txBody>
      </p:sp>
    </p:spTree>
    <p:extLst>
      <p:ext uri="{BB962C8B-B14F-4D97-AF65-F5344CB8AC3E}">
        <p14:creationId xmlns:p14="http://schemas.microsoft.com/office/powerpoint/2010/main" val="340140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C1AD0-632F-416D-8004-A37E1613E5E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83917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CC1AD0-632F-416D-8004-A37E1613E5E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E1357-D168-4C76-AC36-1B695E9B15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83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C1AD0-632F-416D-8004-A37E1613E5E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93685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CC1AD0-632F-416D-8004-A37E1613E5E9}"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284438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CC1AD0-632F-416D-8004-A37E1613E5E9}"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186829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CC1AD0-632F-416D-8004-A37E1613E5E9}" type="datetimeFigureOut">
              <a:rPr lang="en-US" smtClean="0"/>
              <a:t>4/26/2019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401211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CC1AD0-632F-416D-8004-A37E1613E5E9}" type="datetimeFigureOut">
              <a:rPr lang="en-US" smtClean="0"/>
              <a:t>4/26/2019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3E1357-D168-4C76-AC36-1B695E9B1556}" type="slidenum">
              <a:rPr lang="en-US" smtClean="0"/>
              <a:t>‹#›</a:t>
            </a:fld>
            <a:endParaRPr lang="en-US"/>
          </a:p>
        </p:txBody>
      </p:sp>
    </p:spTree>
    <p:extLst>
      <p:ext uri="{BB962C8B-B14F-4D97-AF65-F5344CB8AC3E}">
        <p14:creationId xmlns:p14="http://schemas.microsoft.com/office/powerpoint/2010/main" val="121426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C1AD0-632F-416D-8004-A37E1613E5E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E1357-D168-4C76-AC36-1B695E9B1556}" type="slidenum">
              <a:rPr lang="en-US" smtClean="0"/>
              <a:t>‹#›</a:t>
            </a:fld>
            <a:endParaRPr lang="en-US"/>
          </a:p>
        </p:txBody>
      </p:sp>
    </p:spTree>
    <p:extLst>
      <p:ext uri="{BB962C8B-B14F-4D97-AF65-F5344CB8AC3E}">
        <p14:creationId xmlns:p14="http://schemas.microsoft.com/office/powerpoint/2010/main" val="27117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CC1AD0-632F-416D-8004-A37E1613E5E9}" type="datetimeFigureOut">
              <a:rPr lang="en-US" smtClean="0"/>
              <a:t>4/26/2019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3E1357-D168-4C76-AC36-1B695E9B155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22428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440044513"/>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41BBA40-D491-440F-A181-17CBDCE45226}" type="slidenum">
              <a:rPr lang="en-US" smtClean="0"/>
              <a:t>‹#›</a:t>
            </a:fld>
            <a:endParaRPr lang="en-US" dirty="0"/>
          </a:p>
        </p:txBody>
      </p:sp>
    </p:spTree>
    <p:extLst>
      <p:ext uri="{BB962C8B-B14F-4D97-AF65-F5344CB8AC3E}">
        <p14:creationId xmlns:p14="http://schemas.microsoft.com/office/powerpoint/2010/main" val="1138344801"/>
      </p:ext>
    </p:extLst>
  </p:cSld>
  <p:clrMap bg1="lt1" tx1="dk1" bg2="lt2" tx2="dk2" accent1="accent1" accent2="accent2" accent3="accent3" accent4="accent4" accent5="accent5" accent6="accent6" hlink="hlink" folHlink="folHlink"/>
  <p:sldLayoutIdLst>
    <p:sldLayoutId id="21474837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ds/sp/cl/systemdocs.asp" TargetMode="External"/><Relationship Id="rId7" Type="http://schemas.openxmlformats.org/officeDocument/2006/relationships/hyperlink" Target="https://documentation.calpads.org/Reports/SnapshotODSReports/"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support.aeries.com/support/solutions/articles/14000064832-eoy3-how-are-suspension-days-reported-in-the-stas-file-" TargetMode="External"/><Relationship Id="rId3" Type="http://schemas.openxmlformats.org/officeDocument/2006/relationships/hyperlink" Target="https://support.aeries.com/support/solutions/articles/14000076408-eoy-3-calpads-stas-file-absence-codes" TargetMode="External"/><Relationship Id="rId7" Type="http://schemas.openxmlformats.org/officeDocument/2006/relationships/hyperlink" Target="https://support.aeries.com/support/solutions/articles/14000081671-eoy-3-discipline-queries-and-reports" TargetMode="External"/><Relationship Id="rId12" Type="http://schemas.openxmlformats.org/officeDocument/2006/relationships/image" Target="../media/image1.png"/><Relationship Id="rId2" Type="http://schemas.openxmlformats.org/officeDocument/2006/relationships/hyperlink" Target="https://support.aeries.com/support/solutions/articles/14000082465-eoy-3-student-discipline-file-sdis" TargetMode="External"/><Relationship Id="rId1" Type="http://schemas.openxmlformats.org/officeDocument/2006/relationships/slideLayout" Target="../slideLayouts/slideLayout1.xml"/><Relationship Id="rId6" Type="http://schemas.openxmlformats.org/officeDocument/2006/relationships/hyperlink" Target="https://support.aeries.com/support/solutions/articles/14000070387-attendance-history-overview" TargetMode="External"/><Relationship Id="rId11" Type="http://schemas.openxmlformats.org/officeDocument/2006/relationships/hyperlink" Target="https://support.aeries.com/support/discussions/topics/14000012685" TargetMode="External"/><Relationship Id="rId5" Type="http://schemas.openxmlformats.org/officeDocument/2006/relationships/hyperlink" Target="https://support.aeries.com/support/solutions/articles/14000070183-data-entry-on-assertive-discipline-form" TargetMode="External"/><Relationship Id="rId10" Type="http://schemas.openxmlformats.org/officeDocument/2006/relationships/hyperlink" Target="https://support.aeries.com/support/solutions/articles/14000074729-calpads-in-aeries-basics-student-data-audit-report" TargetMode="External"/><Relationship Id="rId4" Type="http://schemas.openxmlformats.org/officeDocument/2006/relationships/hyperlink" Target="https://support.aeries.com/support/solutions/articles/14000070402-calpads-in-aeries-basics-assertive-discipline" TargetMode="External"/><Relationship Id="rId9" Type="http://schemas.openxmlformats.org/officeDocument/2006/relationships/hyperlink" Target="https://support.aeries.com/support/solutions/articles/14000081672-eoy-3-attendance-quer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1D43F-CE34-478C-BD71-9B18BB57EB1D}"/>
              </a:ext>
            </a:extLst>
          </p:cNvPr>
          <p:cNvSpPr/>
          <p:nvPr/>
        </p:nvSpPr>
        <p:spPr>
          <a:xfrm>
            <a:off x="79075" y="428178"/>
            <a:ext cx="12033849" cy="6001643"/>
          </a:xfrm>
          <a:prstGeom prst="rect">
            <a:avLst/>
          </a:prstGeom>
        </p:spPr>
        <p:txBody>
          <a:bodyPr wrap="square">
            <a:spAutoFit/>
          </a:bodyPr>
          <a:lstStyle/>
          <a:p>
            <a:pPr algn="ctr"/>
            <a:r>
              <a:rPr lang="en-US" sz="2400" b="1" dirty="0">
                <a:latin typeface="Lato"/>
              </a:rPr>
              <a:t>EOY 3 – Student Discipline and STAS </a:t>
            </a:r>
            <a:endParaRPr lang="en-US" sz="2400" dirty="0">
              <a:solidFill>
                <a:schemeClr val="bg2">
                  <a:lumMod val="25000"/>
                </a:schemeClr>
              </a:solidFill>
              <a:latin typeface="Lato"/>
              <a:ea typeface="Open Sans" panose="020B0606030504020204" pitchFamily="34" charset="0"/>
              <a:cs typeface="Lato"/>
            </a:endParaRP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CALPADS Files Extract Form and Setup</a:t>
            </a:r>
          </a:p>
          <a:p>
            <a:pPr marL="1257300" lvl="1"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SDIS Codes and Translations</a:t>
            </a:r>
          </a:p>
          <a:p>
            <a:pPr marL="1257300" lvl="1"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STAS Codes and Translations</a:t>
            </a: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Aeries Data Management</a:t>
            </a:r>
          </a:p>
          <a:p>
            <a:pPr marL="1257300" lvl="1"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Assertive Discipline </a:t>
            </a:r>
          </a:p>
          <a:p>
            <a:pPr marL="1257300" lvl="1"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ADS and DSP tables</a:t>
            </a:r>
          </a:p>
          <a:p>
            <a:pPr marL="1257300" lvl="1"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Attendance History</a:t>
            </a:r>
          </a:p>
          <a:p>
            <a:pPr marL="1257300" lvl="1"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AHS and data collection for Negative and Period Positive attendance</a:t>
            </a:r>
          </a:p>
          <a:p>
            <a:pPr marL="342900" indent="-342900">
              <a:buFont typeface="Wingdings" panose="05000000000000000000" pitchFamily="2" charset="2"/>
              <a:buChar char="v"/>
            </a:pPr>
            <a:endParaRPr lang="en-US" sz="2400" dirty="0">
              <a:solidFill>
                <a:schemeClr val="bg2">
                  <a:lumMod val="25000"/>
                </a:schemeClr>
              </a:solidFill>
              <a:latin typeface="Lato"/>
              <a:ea typeface="Open Sans" panose="020B0606030504020204" pitchFamily="34" charset="0"/>
              <a:cs typeface="Lato"/>
            </a:endParaRPr>
          </a:p>
          <a:p>
            <a:pPr algn="ctr"/>
            <a:r>
              <a:rPr lang="en-US" sz="2400" b="1" dirty="0">
                <a:solidFill>
                  <a:schemeClr val="bg2">
                    <a:lumMod val="25000"/>
                  </a:schemeClr>
                </a:solidFill>
                <a:latin typeface="Lato"/>
                <a:ea typeface="Open Sans" panose="020B0606030504020204" pitchFamily="34" charset="0"/>
                <a:cs typeface="Lato"/>
              </a:rPr>
              <a:t>EOY 3 - CALPADS Reports</a:t>
            </a: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Certification Aggregate Reports:  </a:t>
            </a: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Absenteeism – 1.21 and 14.1</a:t>
            </a: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Discipline – 7.1    7.3    7.4    7.6    7.7    7.8</a:t>
            </a: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 Accountability:  Certified EOY 3 Data</a:t>
            </a:r>
          </a:p>
          <a:p>
            <a:pPr marL="342900" indent="-342900">
              <a:buFont typeface="Wingdings" panose="05000000000000000000" pitchFamily="2" charset="2"/>
              <a:buChar char="v"/>
            </a:pPr>
            <a:r>
              <a:rPr lang="en-US" sz="2400" dirty="0">
                <a:solidFill>
                  <a:schemeClr val="bg2">
                    <a:lumMod val="25000"/>
                  </a:schemeClr>
                </a:solidFill>
                <a:latin typeface="Lato"/>
                <a:ea typeface="Open Sans" panose="020B0606030504020204" pitchFamily="34" charset="0"/>
                <a:cs typeface="Lato"/>
              </a:rPr>
              <a:t>High-level overview:  CA Dashboard, Ed-Data and Data Quest</a:t>
            </a:r>
          </a:p>
        </p:txBody>
      </p:sp>
      <p:pic>
        <p:nvPicPr>
          <p:cNvPr id="3" name="Picture 2" descr="A picture containing clipart&#10;&#10;Description automatically generated">
            <a:extLst>
              <a:ext uri="{FF2B5EF4-FFF2-40B4-BE49-F238E27FC236}">
                <a16:creationId xmlns:a16="http://schemas.microsoft.com/office/drawing/2014/main" id="{F484CD44-938B-4837-BFB2-D2354607B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5" y="14767"/>
            <a:ext cx="826821" cy="826821"/>
          </a:xfrm>
          <a:prstGeom prst="rect">
            <a:avLst/>
          </a:prstGeom>
        </p:spPr>
      </p:pic>
    </p:spTree>
    <p:extLst>
      <p:ext uri="{BB962C8B-B14F-4D97-AF65-F5344CB8AC3E}">
        <p14:creationId xmlns:p14="http://schemas.microsoft.com/office/powerpoint/2010/main" val="301629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97429" y="21432"/>
            <a:ext cx="10515600" cy="1143000"/>
          </a:xfrm>
        </p:spPr>
        <p:txBody>
          <a:bodyPr>
            <a:normAutofit/>
          </a:bodyPr>
          <a:lstStyle/>
          <a:p>
            <a:r>
              <a:rPr lang="en-US" altLang="en-US" sz="4000" dirty="0"/>
              <a:t>Chronic Absenteeism Data in CALPADS </a:t>
            </a:r>
          </a:p>
        </p:txBody>
      </p:sp>
      <p:sp>
        <p:nvSpPr>
          <p:cNvPr id="46083" name="Content Placeholder 2"/>
          <p:cNvSpPr>
            <a:spLocks noGrp="1"/>
          </p:cNvSpPr>
          <p:nvPr>
            <p:ph idx="1"/>
          </p:nvPr>
        </p:nvSpPr>
        <p:spPr/>
        <p:txBody>
          <a:bodyPr/>
          <a:lstStyle/>
          <a:p>
            <a:endParaRPr lang="en-US" altLang="en-US"/>
          </a:p>
        </p:txBody>
      </p:sp>
      <p:sp>
        <p:nvSpPr>
          <p:cNvPr id="4608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89B82F-EBC3-429C-8CFC-78310F340DF3}" type="slidenum">
              <a:rPr lang="en-US" altLang="en-US" sz="1400"/>
              <a:pPr>
                <a:spcBef>
                  <a:spcPct val="0"/>
                </a:spcBef>
                <a:buFontTx/>
                <a:buNone/>
              </a:pPr>
              <a:t>10</a:t>
            </a:fld>
            <a:endParaRPr lang="en-US" altLang="en-US" sz="1400"/>
          </a:p>
        </p:txBody>
      </p:sp>
      <p:graphicFrame>
        <p:nvGraphicFramePr>
          <p:cNvPr id="5" name="Content Placeholder 4"/>
          <p:cNvGraphicFramePr>
            <a:graphicFrameLocks/>
          </p:cNvGraphicFramePr>
          <p:nvPr/>
        </p:nvGraphicFramePr>
        <p:xfrm>
          <a:off x="838199" y="990600"/>
          <a:ext cx="10515601" cy="5581876"/>
        </p:xfrm>
        <a:graphic>
          <a:graphicData uri="http://schemas.openxmlformats.org/drawingml/2006/table">
            <a:tbl>
              <a:tblPr firstRow="1" bandRow="1">
                <a:tableStyleId>{7DF18680-E054-41AD-8BC1-D1AEF772440D}</a:tableStyleId>
              </a:tblPr>
              <a:tblGrid>
                <a:gridCol w="6814458">
                  <a:extLst>
                    <a:ext uri="{9D8B030D-6E8A-4147-A177-3AD203B41FA5}">
                      <a16:colId xmlns:a16="http://schemas.microsoft.com/office/drawing/2014/main" val="20000"/>
                    </a:ext>
                  </a:extLst>
                </a:gridCol>
                <a:gridCol w="1671817">
                  <a:extLst>
                    <a:ext uri="{9D8B030D-6E8A-4147-A177-3AD203B41FA5}">
                      <a16:colId xmlns:a16="http://schemas.microsoft.com/office/drawing/2014/main" val="20001"/>
                    </a:ext>
                  </a:extLst>
                </a:gridCol>
                <a:gridCol w="2029326">
                  <a:extLst>
                    <a:ext uri="{9D8B030D-6E8A-4147-A177-3AD203B41FA5}">
                      <a16:colId xmlns:a16="http://schemas.microsoft.com/office/drawing/2014/main" val="20002"/>
                    </a:ext>
                  </a:extLst>
                </a:gridCol>
              </a:tblGrid>
              <a:tr h="1018849">
                <a:tc>
                  <a:txBody>
                    <a:bodyPr/>
                    <a:lstStyle/>
                    <a:p>
                      <a:r>
                        <a:rPr lang="en-US" sz="2400" dirty="0">
                          <a:solidFill>
                            <a:schemeClr val="tx1"/>
                          </a:solidFill>
                        </a:rPr>
                        <a:t>What is </a:t>
                      </a:r>
                      <a:r>
                        <a:rPr lang="en-US" sz="2400" baseline="0" dirty="0">
                          <a:solidFill>
                            <a:schemeClr val="tx1"/>
                          </a:solidFill>
                        </a:rPr>
                        <a:t>collected?</a:t>
                      </a:r>
                      <a:endParaRPr lang="en-US" sz="2400" dirty="0">
                        <a:solidFill>
                          <a:schemeClr val="tx1"/>
                        </a:solidFill>
                      </a:endParaRPr>
                    </a:p>
                  </a:txBody>
                  <a:tcPr marT="45723" marB="45723"/>
                </a:tc>
                <a:tc>
                  <a:txBody>
                    <a:bodyPr/>
                    <a:lstStyle/>
                    <a:p>
                      <a:r>
                        <a:rPr lang="en-US" sz="2400" dirty="0">
                          <a:solidFill>
                            <a:schemeClr val="tx1"/>
                          </a:solidFill>
                        </a:rPr>
                        <a:t>How</a:t>
                      </a:r>
                      <a:r>
                        <a:rPr lang="en-US" sz="2400" baseline="0" dirty="0">
                          <a:solidFill>
                            <a:schemeClr val="tx1"/>
                          </a:solidFill>
                        </a:rPr>
                        <a:t> is this collected?</a:t>
                      </a:r>
                      <a:endParaRPr lang="en-US" sz="2400" dirty="0">
                        <a:solidFill>
                          <a:schemeClr val="tx1"/>
                        </a:solidFill>
                      </a:endParaRPr>
                    </a:p>
                  </a:txBody>
                  <a:tcPr marT="45723" marB="45723"/>
                </a:tc>
                <a:tc>
                  <a:txBody>
                    <a:bodyPr/>
                    <a:lstStyle/>
                    <a:p>
                      <a:r>
                        <a:rPr lang="en-US" sz="2400" dirty="0">
                          <a:solidFill>
                            <a:schemeClr val="tx1"/>
                          </a:solidFill>
                        </a:rPr>
                        <a:t>When is this collected?</a:t>
                      </a:r>
                    </a:p>
                  </a:txBody>
                  <a:tcPr marT="45723" marB="45723"/>
                </a:tc>
                <a:extLst>
                  <a:ext uri="{0D108BD9-81ED-4DB2-BD59-A6C34878D82A}">
                    <a16:rowId xmlns:a16="http://schemas.microsoft.com/office/drawing/2014/main" val="10000"/>
                  </a:ext>
                </a:extLst>
              </a:tr>
              <a:tr h="706973">
                <a:tc>
                  <a:txBody>
                    <a:bodyPr/>
                    <a:lstStyle/>
                    <a:p>
                      <a:r>
                        <a:rPr lang="en-US" sz="2400" dirty="0"/>
                        <a:t>Days</a:t>
                      </a:r>
                      <a:r>
                        <a:rPr lang="en-US" sz="2400" baseline="0" dirty="0"/>
                        <a:t> Expected to Attend</a:t>
                      </a:r>
                      <a:endParaRPr lang="en-US" sz="2400" dirty="0"/>
                    </a:p>
                  </a:txBody>
                  <a:tcPr marT="45723" marB="45723"/>
                </a:tc>
                <a:tc rowSpan="3">
                  <a:txBody>
                    <a:bodyPr/>
                    <a:lstStyle/>
                    <a:p>
                      <a:r>
                        <a:rPr lang="en-US" sz="2400" dirty="0"/>
                        <a:t>CALPADS Student Absence</a:t>
                      </a:r>
                      <a:r>
                        <a:rPr lang="en-US" sz="2400" baseline="0" dirty="0"/>
                        <a:t> Summary File (STAS)</a:t>
                      </a:r>
                      <a:endParaRPr lang="en-US" sz="2400" dirty="0"/>
                    </a:p>
                  </a:txBody>
                  <a:tcPr marT="45723" marB="45723"/>
                </a:tc>
                <a:tc rowSpan="3">
                  <a:txBody>
                    <a:bodyPr/>
                    <a:lstStyle/>
                    <a:p>
                      <a:r>
                        <a:rPr lang="en-US" sz="2400" dirty="0"/>
                        <a:t>EOY 3 – Certified Data (August 30</a:t>
                      </a:r>
                      <a:r>
                        <a:rPr lang="en-US" sz="2400" baseline="30000" dirty="0"/>
                        <a:t>th</a:t>
                      </a:r>
                      <a:r>
                        <a:rPr lang="en-US" sz="2400" dirty="0"/>
                        <a:t>)</a:t>
                      </a:r>
                    </a:p>
                  </a:txBody>
                  <a:tcPr marT="45723" marB="45723"/>
                </a:tc>
                <a:extLst>
                  <a:ext uri="{0D108BD9-81ED-4DB2-BD59-A6C34878D82A}">
                    <a16:rowId xmlns:a16="http://schemas.microsoft.com/office/drawing/2014/main" val="10001"/>
                  </a:ext>
                </a:extLst>
              </a:tr>
              <a:tr h="1935808">
                <a:tc>
                  <a:txBody>
                    <a:bodyPr/>
                    <a:lstStyle/>
                    <a:p>
                      <a:r>
                        <a:rPr lang="en-US" sz="2400" dirty="0"/>
                        <a:t>Days Attended</a:t>
                      </a:r>
                    </a:p>
                    <a:p>
                      <a:pPr marL="285750" indent="-285750">
                        <a:buFont typeface="Arial" panose="020B0604020202020204" pitchFamily="34" charset="0"/>
                        <a:buChar char="•"/>
                      </a:pPr>
                      <a:r>
                        <a:rPr lang="en-US" sz="2400" dirty="0"/>
                        <a:t>Daily attendance</a:t>
                      </a:r>
                    </a:p>
                    <a:p>
                      <a:pPr marL="285750" indent="-285750">
                        <a:buFont typeface="Arial" panose="020B0604020202020204" pitchFamily="34" charset="0"/>
                        <a:buChar char="•"/>
                      </a:pPr>
                      <a:r>
                        <a:rPr lang="en-US" sz="2400" dirty="0"/>
                        <a:t>Hourly</a:t>
                      </a:r>
                      <a:r>
                        <a:rPr lang="en-US" sz="2400" baseline="0" dirty="0"/>
                        <a:t> attendance (converted to days)</a:t>
                      </a:r>
                    </a:p>
                    <a:p>
                      <a:pPr marL="285750" indent="-285750">
                        <a:buFont typeface="Arial" panose="020B0604020202020204" pitchFamily="34" charset="0"/>
                        <a:buChar char="•"/>
                      </a:pPr>
                      <a:r>
                        <a:rPr lang="en-US" sz="2400" baseline="0" dirty="0"/>
                        <a:t>Independent study coursework (converted to days)</a:t>
                      </a:r>
                    </a:p>
                    <a:p>
                      <a:pPr marL="285750" indent="-285750">
                        <a:buFont typeface="Arial" panose="020B0604020202020204" pitchFamily="34" charset="0"/>
                        <a:buChar char="•"/>
                      </a:pPr>
                      <a:r>
                        <a:rPr lang="en-US" sz="2400" baseline="0" dirty="0"/>
                        <a:t>In-school suspension days</a:t>
                      </a:r>
                      <a:endParaRPr lang="en-US" sz="2400" dirty="0"/>
                    </a:p>
                  </a:txBody>
                  <a:tcPr marT="45723" marB="45723"/>
                </a:tc>
                <a:tc vMerge="1">
                  <a:txBody>
                    <a:bodyPr/>
                    <a:lstStyle/>
                    <a:p>
                      <a:endParaRPr lang="en-US" sz="1800" dirty="0"/>
                    </a:p>
                  </a:txBody>
                  <a:tcPr marT="45723" marB="45723"/>
                </a:tc>
                <a:tc vMerge="1">
                  <a:txBody>
                    <a:bodyPr/>
                    <a:lstStyle/>
                    <a:p>
                      <a:endParaRPr lang="en-US" sz="1800" dirty="0"/>
                    </a:p>
                  </a:txBody>
                  <a:tcPr marT="45723" marB="45723"/>
                </a:tc>
                <a:extLst>
                  <a:ext uri="{0D108BD9-81ED-4DB2-BD59-A6C34878D82A}">
                    <a16:rowId xmlns:a16="http://schemas.microsoft.com/office/drawing/2014/main" val="10002"/>
                  </a:ext>
                </a:extLst>
              </a:tr>
              <a:tr h="1754467">
                <a:tc>
                  <a:txBody>
                    <a:bodyPr/>
                    <a:lstStyle/>
                    <a:p>
                      <a:r>
                        <a:rPr lang="en-US" sz="2400" dirty="0"/>
                        <a:t>Days Absent</a:t>
                      </a:r>
                    </a:p>
                    <a:p>
                      <a:pPr marL="285750" indent="-285750">
                        <a:buFont typeface="Arial" panose="020B0604020202020204" pitchFamily="34" charset="0"/>
                        <a:buChar char="•"/>
                      </a:pPr>
                      <a:r>
                        <a:rPr lang="en-US" sz="2400" dirty="0"/>
                        <a:t>Excused</a:t>
                      </a:r>
                    </a:p>
                    <a:p>
                      <a:pPr marL="285750" indent="-285750">
                        <a:buFont typeface="Arial" panose="020B0604020202020204" pitchFamily="34" charset="0"/>
                        <a:buChar char="•"/>
                      </a:pPr>
                      <a:r>
                        <a:rPr lang="en-US" sz="2400" dirty="0"/>
                        <a:t>Unexcused</a:t>
                      </a:r>
                    </a:p>
                    <a:p>
                      <a:pPr marL="285750" indent="-285750">
                        <a:buFont typeface="Arial" panose="020B0604020202020204" pitchFamily="34" charset="0"/>
                        <a:buChar char="•"/>
                      </a:pPr>
                      <a:r>
                        <a:rPr lang="en-US" sz="2400" dirty="0"/>
                        <a:t>Out</a:t>
                      </a:r>
                      <a:r>
                        <a:rPr lang="en-US" sz="2400" baseline="0" dirty="0"/>
                        <a:t>-of-school suspension</a:t>
                      </a:r>
                    </a:p>
                    <a:p>
                      <a:pPr marL="285750" indent="-285750">
                        <a:buFont typeface="Arial" panose="020B0604020202020204" pitchFamily="34" charset="0"/>
                        <a:buChar char="•"/>
                      </a:pPr>
                      <a:r>
                        <a:rPr lang="en-US" sz="2400" baseline="0" dirty="0"/>
                        <a:t>Incomplete Independent study days</a:t>
                      </a:r>
                      <a:endParaRPr lang="en-US" sz="2400" dirty="0"/>
                    </a:p>
                  </a:txBody>
                  <a:tcPr marT="45723" marB="45723"/>
                </a:tc>
                <a:tc vMerge="1">
                  <a:txBody>
                    <a:bodyPr/>
                    <a:lstStyle/>
                    <a:p>
                      <a:endParaRPr lang="en-US" sz="1800" dirty="0"/>
                    </a:p>
                  </a:txBody>
                  <a:tcPr marT="45723" marB="45723"/>
                </a:tc>
                <a:tc vMerge="1">
                  <a:txBody>
                    <a:bodyPr/>
                    <a:lstStyle/>
                    <a:p>
                      <a:endParaRPr lang="en-US" sz="1800" dirty="0"/>
                    </a:p>
                  </a:txBody>
                  <a:tcPr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099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643868" y="-147902"/>
            <a:ext cx="7388225" cy="1066800"/>
          </a:xfrm>
        </p:spPr>
        <p:txBody>
          <a:bodyPr/>
          <a:lstStyle/>
          <a:p>
            <a:r>
              <a:rPr lang="en-US" altLang="en-US" sz="4000" dirty="0"/>
              <a:t>Chronic Absenteeism Data Tips</a:t>
            </a:r>
          </a:p>
        </p:txBody>
      </p:sp>
      <p:sp>
        <p:nvSpPr>
          <p:cNvPr id="38915" name="Content Placeholder 2"/>
          <p:cNvSpPr>
            <a:spLocks noGrp="1"/>
          </p:cNvSpPr>
          <p:nvPr>
            <p:ph idx="1"/>
          </p:nvPr>
        </p:nvSpPr>
        <p:spPr>
          <a:xfrm>
            <a:off x="587151" y="621772"/>
            <a:ext cx="11212285" cy="5334000"/>
          </a:xfrm>
        </p:spPr>
        <p:txBody>
          <a:bodyPr/>
          <a:lstStyle/>
          <a:p>
            <a:pPr algn="ctr"/>
            <a:r>
              <a:rPr lang="en-US" altLang="en-US" sz="2800" dirty="0"/>
              <a:t>Review report 14.1 Student Absenteeism - Count</a:t>
            </a:r>
          </a:p>
        </p:txBody>
      </p:sp>
      <p:sp>
        <p:nvSpPr>
          <p:cNvPr id="38916" name="Slide Number Placeholder 3"/>
          <p:cNvSpPr>
            <a:spLocks noGrp="1"/>
          </p:cNvSpPr>
          <p:nvPr>
            <p:ph type="sldNum" sz="quarter" idx="12"/>
          </p:nvPr>
        </p:nvSpPr>
        <p:spPr>
          <a:xfrm>
            <a:off x="9111344" y="6258376"/>
            <a:ext cx="2743200" cy="36512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8FFDBC-6AC0-4798-B27D-B21C02A87BEF}" type="slidenum">
              <a:rPr lang="en-US" altLang="en-US" sz="1400"/>
              <a:pPr>
                <a:spcBef>
                  <a:spcPct val="0"/>
                </a:spcBef>
                <a:buFontTx/>
                <a:buNone/>
              </a:pPr>
              <a:t>11</a:t>
            </a:fld>
            <a:endParaRPr lang="en-US" altLang="en-US" sz="1400"/>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t="17377" r="46991" b="14299"/>
          <a:stretch>
            <a:fillRect/>
          </a:stretch>
        </p:blipFill>
        <p:spPr bwMode="auto">
          <a:xfrm>
            <a:off x="587151" y="1216023"/>
            <a:ext cx="11212286" cy="546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p:cNvSpPr txBox="1">
            <a:spLocks noChangeArrowheads="1"/>
          </p:cNvSpPr>
          <p:nvPr/>
        </p:nvSpPr>
        <p:spPr bwMode="auto">
          <a:xfrm>
            <a:off x="7398432" y="1371948"/>
            <a:ext cx="4343400" cy="2555875"/>
          </a:xfrm>
          <a:prstGeom prst="rect">
            <a:avLst/>
          </a:prstGeom>
          <a:solidFill>
            <a:schemeClr val="bg1"/>
          </a:solidFill>
          <a:ln w="38100">
            <a:solidFill>
              <a:srgbClr val="00B0F0"/>
            </a:solidFill>
            <a:miter lim="800000"/>
            <a:headEnd/>
            <a:tailEnd/>
          </a:ln>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600">
                <a:solidFill>
                  <a:srgbClr val="000054"/>
                </a:solidFill>
              </a:rPr>
              <a:t>Are there any schools with 100% of students absent &lt;5%?</a:t>
            </a:r>
          </a:p>
          <a:p>
            <a:pPr>
              <a:spcBef>
                <a:spcPct val="0"/>
              </a:spcBef>
            </a:pPr>
            <a:r>
              <a:rPr lang="en-US" altLang="en-US" sz="1600">
                <a:solidFill>
                  <a:srgbClr val="000054"/>
                </a:solidFill>
              </a:rPr>
              <a:t>Are there any schools with ZERO% of students absent 10%-20%?</a:t>
            </a:r>
          </a:p>
          <a:p>
            <a:pPr>
              <a:spcBef>
                <a:spcPct val="0"/>
              </a:spcBef>
            </a:pPr>
            <a:r>
              <a:rPr lang="en-US" altLang="en-US" sz="1600">
                <a:solidFill>
                  <a:srgbClr val="000054"/>
                </a:solidFill>
              </a:rPr>
              <a:t>Any schools with ZERO counts of students with absence data?</a:t>
            </a:r>
          </a:p>
          <a:p>
            <a:pPr>
              <a:spcBef>
                <a:spcPct val="0"/>
              </a:spcBef>
            </a:pPr>
            <a:r>
              <a:rPr lang="en-US" altLang="en-US" sz="1600">
                <a:solidFill>
                  <a:srgbClr val="000054"/>
                </a:solidFill>
              </a:rPr>
              <a:t>Filter for hourly attendance indicator to see if rates look reasonable</a:t>
            </a:r>
          </a:p>
          <a:p>
            <a:pPr>
              <a:spcBef>
                <a:spcPct val="0"/>
              </a:spcBef>
            </a:pPr>
            <a:r>
              <a:rPr lang="en-US" altLang="en-US" sz="1600">
                <a:solidFill>
                  <a:srgbClr val="000054"/>
                </a:solidFill>
              </a:rPr>
              <a:t>Filter by subgroup to determine rates for Dashboard</a:t>
            </a:r>
          </a:p>
        </p:txBody>
      </p:sp>
      <p:sp>
        <p:nvSpPr>
          <p:cNvPr id="38919" name="Rectangle 1"/>
          <p:cNvSpPr>
            <a:spLocks noChangeArrowheads="1"/>
          </p:cNvSpPr>
          <p:nvPr/>
        </p:nvSpPr>
        <p:spPr bwMode="auto">
          <a:xfrm>
            <a:off x="6337981" y="5070926"/>
            <a:ext cx="617991" cy="25218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38920" name="Rectangle 7"/>
          <p:cNvSpPr>
            <a:spLocks noChangeArrowheads="1"/>
          </p:cNvSpPr>
          <p:nvPr/>
        </p:nvSpPr>
        <p:spPr bwMode="auto">
          <a:xfrm>
            <a:off x="7826829" y="4941606"/>
            <a:ext cx="1099458" cy="38150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38921" name="Rectangle 8"/>
          <p:cNvSpPr>
            <a:spLocks noChangeArrowheads="1"/>
          </p:cNvSpPr>
          <p:nvPr/>
        </p:nvSpPr>
        <p:spPr bwMode="auto">
          <a:xfrm>
            <a:off x="10378963" y="4950224"/>
            <a:ext cx="1362869" cy="3728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38922" name="Rectangle 9"/>
          <p:cNvSpPr>
            <a:spLocks noChangeArrowheads="1"/>
          </p:cNvSpPr>
          <p:nvPr/>
        </p:nvSpPr>
        <p:spPr bwMode="auto">
          <a:xfrm>
            <a:off x="587151" y="3197225"/>
            <a:ext cx="2754764" cy="2970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Tree>
    <p:extLst>
      <p:ext uri="{BB962C8B-B14F-4D97-AF65-F5344CB8AC3E}">
        <p14:creationId xmlns:p14="http://schemas.microsoft.com/office/powerpoint/2010/main" val="334924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Other things to check for</a:t>
            </a:r>
          </a:p>
        </p:txBody>
      </p:sp>
      <p:sp>
        <p:nvSpPr>
          <p:cNvPr id="39939" name="Content Placeholder 2"/>
          <p:cNvSpPr>
            <a:spLocks noGrp="1"/>
          </p:cNvSpPr>
          <p:nvPr>
            <p:ph idx="1"/>
          </p:nvPr>
        </p:nvSpPr>
        <p:spPr/>
        <p:txBody>
          <a:bodyPr/>
          <a:lstStyle/>
          <a:p>
            <a:r>
              <a:rPr lang="en-US" altLang="en-US"/>
              <a:t>In the student list (14.2)</a:t>
            </a:r>
          </a:p>
          <a:p>
            <a:pPr lvl="1"/>
            <a:r>
              <a:rPr lang="en-US" altLang="en-US"/>
              <a:t>Filter for students who are absent 10% or more and sort by students enrolled for at least 30 days</a:t>
            </a:r>
          </a:p>
          <a:p>
            <a:pPr lvl="2"/>
            <a:r>
              <a:rPr lang="en-US" altLang="en-US"/>
              <a:t>Do the expected attendance days look reasonable?</a:t>
            </a:r>
          </a:p>
          <a:p>
            <a:pPr lvl="2"/>
            <a:r>
              <a:rPr lang="en-US" altLang="en-US"/>
              <a:t>Does the student have excessive unexcused/excused absences?</a:t>
            </a:r>
          </a:p>
          <a:p>
            <a:pPr lvl="2"/>
            <a:r>
              <a:rPr lang="en-US" altLang="en-US"/>
              <a:t>For students on independent study (IS), verify incomplete IS days</a:t>
            </a:r>
          </a:p>
          <a:p>
            <a:pPr lvl="2"/>
            <a:endParaRPr lang="en-US" altLang="en-US"/>
          </a:p>
        </p:txBody>
      </p:sp>
      <p:sp>
        <p:nvSpPr>
          <p:cNvPr id="3994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62733F-7B62-4F0A-8FF5-23DA3D5FA5F8}" type="slidenum">
              <a:rPr lang="en-US" altLang="en-US" sz="1400"/>
              <a:pPr>
                <a:spcBef>
                  <a:spcPct val="0"/>
                </a:spcBef>
                <a:buFontTx/>
                <a:buNone/>
              </a:pPr>
              <a:t>12</a:t>
            </a:fld>
            <a:endParaRPr lang="en-US" altLang="en-US" sz="1400"/>
          </a:p>
        </p:txBody>
      </p:sp>
    </p:spTree>
    <p:extLst>
      <p:ext uri="{BB962C8B-B14F-4D97-AF65-F5344CB8AC3E}">
        <p14:creationId xmlns:p14="http://schemas.microsoft.com/office/powerpoint/2010/main" val="118910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397251" y="304800"/>
            <a:ext cx="6850063" cy="768350"/>
          </a:xfrm>
        </p:spPr>
        <p:txBody>
          <a:bodyPr/>
          <a:lstStyle/>
          <a:p>
            <a:r>
              <a:rPr lang="en-US" altLang="en-US"/>
              <a:t>Chronic Absenteeism</a:t>
            </a:r>
          </a:p>
        </p:txBody>
      </p:sp>
      <p:sp>
        <p:nvSpPr>
          <p:cNvPr id="3" name="Content Placeholder 2"/>
          <p:cNvSpPr>
            <a:spLocks noGrp="1"/>
          </p:cNvSpPr>
          <p:nvPr>
            <p:ph idx="1"/>
          </p:nvPr>
        </p:nvSpPr>
        <p:spPr>
          <a:xfrm>
            <a:off x="838200" y="1447800"/>
            <a:ext cx="10515600" cy="3079750"/>
          </a:xfrm>
        </p:spPr>
        <p:txBody>
          <a:bodyPr>
            <a:noAutofit/>
          </a:bodyPr>
          <a:lstStyle/>
          <a:p>
            <a:pPr marL="0" indent="0">
              <a:buNone/>
              <a:defRPr/>
            </a:pPr>
            <a:r>
              <a:rPr lang="en-US" dirty="0"/>
              <a:t>Element and code definitions were modified to support program policies – review Flash 134:</a:t>
            </a:r>
          </a:p>
          <a:p>
            <a:pPr>
              <a:defRPr/>
            </a:pPr>
            <a:r>
              <a:rPr lang="en-US" b="1" dirty="0"/>
              <a:t>Enrollment Start and End Date definitions now represent the first and last dates a student was EXPECTED to attend.</a:t>
            </a:r>
          </a:p>
          <a:p>
            <a:pPr>
              <a:defRPr/>
            </a:pPr>
            <a:r>
              <a:rPr lang="en-US" b="1" dirty="0"/>
              <a:t>Use E140 – </a:t>
            </a:r>
            <a:r>
              <a:rPr lang="en-US" b="1" dirty="0" err="1"/>
              <a:t>NoKnownEnroll</a:t>
            </a:r>
            <a:r>
              <a:rPr lang="en-US" b="1" dirty="0"/>
              <a:t> Truant for student enrollments (ages 6 until 18) your LEA has “ownership” of who fail to show up</a:t>
            </a:r>
          </a:p>
          <a:p>
            <a:pPr lvl="1">
              <a:defRPr/>
            </a:pPr>
            <a:r>
              <a:rPr lang="en-US" dirty="0"/>
              <a:t>Have been attending but become truant during the year</a:t>
            </a:r>
          </a:p>
          <a:p>
            <a:pPr lvl="1">
              <a:defRPr/>
            </a:pPr>
            <a:r>
              <a:rPr lang="en-US" dirty="0"/>
              <a:t>Are expected to return at the beginning of the year and who do not show up and are not known to be enrolled elsewhere (prior year E155s)</a:t>
            </a:r>
          </a:p>
          <a:p>
            <a:pPr lvl="1">
              <a:defRPr/>
            </a:pPr>
            <a:r>
              <a:rPr lang="en-US" dirty="0"/>
              <a:t>Are expected to return to the student’s school of residence after exiting an alternative school (e.g. community day, juvenile court school) and do not show up at the school of residence</a:t>
            </a:r>
          </a:p>
          <a:p>
            <a:pPr>
              <a:defRPr/>
            </a:pPr>
            <a:endParaRPr lang="en-US" b="1" dirty="0"/>
          </a:p>
        </p:txBody>
      </p:sp>
      <p:sp>
        <p:nvSpPr>
          <p:cNvPr id="4813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A33B24-5CC1-4D09-A09A-0F2B055E08A1}" type="slidenum">
              <a:rPr lang="en-US" altLang="en-US" sz="1400"/>
              <a:pPr>
                <a:spcBef>
                  <a:spcPct val="0"/>
                </a:spcBef>
                <a:buFontTx/>
                <a:buNone/>
              </a:pPr>
              <a:t>13</a:t>
            </a:fld>
            <a:endParaRPr lang="en-US" altLang="en-US" sz="1400"/>
          </a:p>
        </p:txBody>
      </p:sp>
    </p:spTree>
    <p:extLst>
      <p:ext uri="{BB962C8B-B14F-4D97-AF65-F5344CB8AC3E}">
        <p14:creationId xmlns:p14="http://schemas.microsoft.com/office/powerpoint/2010/main" val="349056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443288" y="103188"/>
            <a:ext cx="6858000" cy="1143000"/>
          </a:xfrm>
        </p:spPr>
        <p:txBody>
          <a:bodyPr/>
          <a:lstStyle/>
          <a:p>
            <a:r>
              <a:rPr lang="en-US" altLang="en-US"/>
              <a:t>Chronic Absenteeism</a:t>
            </a:r>
          </a:p>
        </p:txBody>
      </p:sp>
      <p:sp>
        <p:nvSpPr>
          <p:cNvPr id="3" name="Content Placeholder 2"/>
          <p:cNvSpPr>
            <a:spLocks noGrp="1"/>
          </p:cNvSpPr>
          <p:nvPr>
            <p:ph idx="1"/>
          </p:nvPr>
        </p:nvSpPr>
        <p:spPr>
          <a:xfrm>
            <a:off x="816429" y="1227138"/>
            <a:ext cx="10537371" cy="5173662"/>
          </a:xfrm>
        </p:spPr>
        <p:txBody>
          <a:bodyPr/>
          <a:lstStyle/>
          <a:p>
            <a:pPr marL="0" indent="0">
              <a:buNone/>
              <a:defRPr/>
            </a:pPr>
            <a:r>
              <a:rPr lang="en-US" b="1" dirty="0"/>
              <a:t>What date should be used when exiting a student with E140?</a:t>
            </a:r>
          </a:p>
          <a:p>
            <a:pPr marL="0" indent="0">
              <a:buNone/>
              <a:defRPr/>
            </a:pPr>
            <a:r>
              <a:rPr lang="en-US" b="1" dirty="0"/>
              <a:t>For truant students who:</a:t>
            </a:r>
          </a:p>
          <a:p>
            <a:pPr>
              <a:defRPr/>
            </a:pPr>
            <a:r>
              <a:rPr lang="en-US" dirty="0"/>
              <a:t>are known to reside within the district boundaries </a:t>
            </a:r>
          </a:p>
          <a:p>
            <a:pPr lvl="1">
              <a:defRPr/>
            </a:pPr>
            <a:r>
              <a:rPr lang="en-US" dirty="0"/>
              <a:t>Date student was referred to the SARB</a:t>
            </a:r>
          </a:p>
          <a:p>
            <a:pPr>
              <a:defRPr/>
            </a:pPr>
            <a:r>
              <a:rPr lang="en-US" dirty="0"/>
              <a:t>who cannot be located and are believed to no longer reside within district boundaries</a:t>
            </a:r>
          </a:p>
          <a:p>
            <a:pPr lvl="1">
              <a:defRPr/>
            </a:pPr>
            <a:r>
              <a:rPr lang="en-US" dirty="0"/>
              <a:t>Date that a full investigation was completed as to the whereabouts of the student</a:t>
            </a:r>
          </a:p>
        </p:txBody>
      </p:sp>
      <p:sp>
        <p:nvSpPr>
          <p:cNvPr id="5018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3C4ED1-133D-45C3-A613-5A1FAE767967}" type="slidenum">
              <a:rPr lang="en-US" altLang="en-US" sz="1400"/>
              <a:pPr>
                <a:spcBef>
                  <a:spcPct val="0"/>
                </a:spcBef>
                <a:buFontTx/>
                <a:buNone/>
              </a:pPr>
              <a:t>14</a:t>
            </a:fld>
            <a:endParaRPr lang="en-US" altLang="en-US" sz="1400"/>
          </a:p>
        </p:txBody>
      </p:sp>
    </p:spTree>
    <p:extLst>
      <p:ext uri="{BB962C8B-B14F-4D97-AF65-F5344CB8AC3E}">
        <p14:creationId xmlns:p14="http://schemas.microsoft.com/office/powerpoint/2010/main" val="291376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433763" y="12700"/>
            <a:ext cx="6858000" cy="1143000"/>
          </a:xfrm>
        </p:spPr>
        <p:txBody>
          <a:bodyPr/>
          <a:lstStyle/>
          <a:p>
            <a:r>
              <a:rPr lang="en-US" altLang="en-US"/>
              <a:t>Chronic Absenteeism</a:t>
            </a:r>
          </a:p>
        </p:txBody>
      </p:sp>
      <p:sp>
        <p:nvSpPr>
          <p:cNvPr id="51203" name="Content Placeholder 2"/>
          <p:cNvSpPr>
            <a:spLocks noGrp="1"/>
          </p:cNvSpPr>
          <p:nvPr>
            <p:ph idx="1"/>
          </p:nvPr>
        </p:nvSpPr>
        <p:spPr>
          <a:xfrm>
            <a:off x="642256" y="1066800"/>
            <a:ext cx="10929257" cy="5638800"/>
          </a:xfrm>
        </p:spPr>
        <p:txBody>
          <a:bodyPr/>
          <a:lstStyle/>
          <a:p>
            <a:r>
              <a:rPr lang="en-US" altLang="en-US" sz="2800" b="1" dirty="0"/>
              <a:t>Appropriate use of N470 – No Shows</a:t>
            </a:r>
          </a:p>
          <a:p>
            <a:pPr lvl="1">
              <a:buFont typeface="Arial" panose="020B0604020202020204" pitchFamily="34" charset="0"/>
              <a:buChar char="•"/>
            </a:pPr>
            <a:r>
              <a:rPr lang="en-US" altLang="en-US" dirty="0"/>
              <a:t>Students who had no prior enrollments in the school, and were:</a:t>
            </a:r>
          </a:p>
          <a:p>
            <a:pPr lvl="2"/>
            <a:r>
              <a:rPr lang="en-US" altLang="en-US" dirty="0"/>
              <a:t>First time enrollments in CALPADS </a:t>
            </a:r>
          </a:p>
          <a:p>
            <a:pPr lvl="2"/>
            <a:r>
              <a:rPr lang="en-US" altLang="en-US" dirty="0"/>
              <a:t>First time enrollments in the school as a result of a matriculation from another school </a:t>
            </a:r>
          </a:p>
          <a:p>
            <a:pPr lvl="1">
              <a:buFont typeface="Arial" panose="020B0604020202020204" pitchFamily="34" charset="0"/>
              <a:buChar char="•"/>
            </a:pPr>
            <a:r>
              <a:rPr lang="en-US" altLang="en-US" dirty="0"/>
              <a:t>Students who were exited with an E155 and were expected to return the following year, but then confirmed to be enrolled in another California public school </a:t>
            </a:r>
          </a:p>
          <a:p>
            <a:pPr lvl="2"/>
            <a:r>
              <a:rPr lang="en-US" altLang="en-US" sz="2000" dirty="0"/>
              <a:t>Deleting the pre-enrollment in this scenario is also acceptable</a:t>
            </a:r>
          </a:p>
        </p:txBody>
      </p:sp>
      <p:sp>
        <p:nvSpPr>
          <p:cNvPr id="5120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6BEE48-2955-411B-8EB5-18A818118B3F}" type="slidenum">
              <a:rPr lang="en-US" altLang="en-US" sz="1400"/>
              <a:pPr>
                <a:spcBef>
                  <a:spcPct val="0"/>
                </a:spcBef>
                <a:buFontTx/>
                <a:buNone/>
              </a:pPr>
              <a:t>15</a:t>
            </a:fld>
            <a:endParaRPr lang="en-US" altLang="en-US" sz="1400"/>
          </a:p>
        </p:txBody>
      </p:sp>
    </p:spTree>
    <p:extLst>
      <p:ext uri="{BB962C8B-B14F-4D97-AF65-F5344CB8AC3E}">
        <p14:creationId xmlns:p14="http://schemas.microsoft.com/office/powerpoint/2010/main" val="34339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1DED4-02B8-433C-8A4D-E24F971E7A32}"/>
              </a:ext>
            </a:extLst>
          </p:cNvPr>
          <p:cNvSpPr txBox="1"/>
          <p:nvPr/>
        </p:nvSpPr>
        <p:spPr>
          <a:xfrm>
            <a:off x="1061049" y="188179"/>
            <a:ext cx="10956326" cy="646331"/>
          </a:xfrm>
          <a:prstGeom prst="rect">
            <a:avLst/>
          </a:prstGeom>
          <a:noFill/>
        </p:spPr>
        <p:txBody>
          <a:bodyPr wrap="square" rtlCol="0">
            <a:spAutoFit/>
          </a:bodyPr>
          <a:lstStyle/>
          <a:p>
            <a:r>
              <a:rPr lang="en-US" dirty="0"/>
              <a:t>Error Resolution – </a:t>
            </a:r>
            <a:r>
              <a:rPr lang="en-US"/>
              <a:t>SDIS – STAS and </a:t>
            </a:r>
            <a:r>
              <a:rPr lang="en-US" dirty="0"/>
              <a:t>EOY 3 :  </a:t>
            </a:r>
            <a:r>
              <a:rPr lang="en-US" dirty="0">
                <a:hlinkClick r:id="rId3"/>
              </a:rPr>
              <a:t>https://www.cde.ca.gov/ds/sp/cl/systemdocs.asp</a:t>
            </a:r>
            <a:endParaRPr lang="en-US" dirty="0"/>
          </a:p>
          <a:p>
            <a:r>
              <a:rPr lang="en-US" dirty="0"/>
              <a:t>CALPADS Error List</a:t>
            </a:r>
          </a:p>
        </p:txBody>
      </p:sp>
      <p:graphicFrame>
        <p:nvGraphicFramePr>
          <p:cNvPr id="3" name="Object 2">
            <a:extLst>
              <a:ext uri="{FF2B5EF4-FFF2-40B4-BE49-F238E27FC236}">
                <a16:creationId xmlns:a16="http://schemas.microsoft.com/office/drawing/2014/main" id="{6F374B2C-3830-4E97-96A9-C3D0EA6E1CF6}"/>
              </a:ext>
            </a:extLst>
          </p:cNvPr>
          <p:cNvGraphicFramePr>
            <a:graphicFrameLocks noChangeAspect="1"/>
          </p:cNvGraphicFramePr>
          <p:nvPr>
            <p:extLst>
              <p:ext uri="{D42A27DB-BD31-4B8C-83A1-F6EECF244321}">
                <p14:modId xmlns:p14="http://schemas.microsoft.com/office/powerpoint/2010/main" val="1960047320"/>
              </p:ext>
            </p:extLst>
          </p:nvPr>
        </p:nvGraphicFramePr>
        <p:xfrm>
          <a:off x="174625" y="800654"/>
          <a:ext cx="11842750" cy="3155950"/>
        </p:xfrm>
        <a:graphic>
          <a:graphicData uri="http://schemas.openxmlformats.org/presentationml/2006/ole">
            <mc:AlternateContent xmlns:mc="http://schemas.openxmlformats.org/markup-compatibility/2006">
              <mc:Choice xmlns:v="urn:schemas-microsoft-com:vml" Requires="v">
                <p:oleObj spid="_x0000_s1030" name="Worksheet" r:id="rId4" imgW="11842999" imgH="3156156" progId="Excel.Sheet.12">
                  <p:embed/>
                </p:oleObj>
              </mc:Choice>
              <mc:Fallback>
                <p:oleObj name="Worksheet" r:id="rId4" imgW="11842999" imgH="3156156" progId="Excel.Sheet.12">
                  <p:embed/>
                  <p:pic>
                    <p:nvPicPr>
                      <p:cNvPr id="0" name=""/>
                      <p:cNvPicPr/>
                      <p:nvPr/>
                    </p:nvPicPr>
                    <p:blipFill>
                      <a:blip r:embed="rId5"/>
                      <a:stretch>
                        <a:fillRect/>
                      </a:stretch>
                    </p:blipFill>
                    <p:spPr>
                      <a:xfrm>
                        <a:off x="174625" y="800654"/>
                        <a:ext cx="11842750" cy="3155950"/>
                      </a:xfrm>
                      <a:prstGeom prst="rect">
                        <a:avLst/>
                      </a:prstGeom>
                    </p:spPr>
                  </p:pic>
                </p:oleObj>
              </mc:Fallback>
            </mc:AlternateContent>
          </a:graphicData>
        </a:graphic>
      </p:graphicFrame>
      <p:pic>
        <p:nvPicPr>
          <p:cNvPr id="4" name="Picture 3" descr="A picture containing clipart&#10;&#10;Description automatically generated">
            <a:extLst>
              <a:ext uri="{FF2B5EF4-FFF2-40B4-BE49-F238E27FC236}">
                <a16:creationId xmlns:a16="http://schemas.microsoft.com/office/drawing/2014/main" id="{4295ACCF-0288-4C0A-BA6D-C674697A8A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625" y="41529"/>
            <a:ext cx="515982" cy="515982"/>
          </a:xfrm>
          <a:prstGeom prst="rect">
            <a:avLst/>
          </a:prstGeom>
        </p:spPr>
      </p:pic>
      <p:sp>
        <p:nvSpPr>
          <p:cNvPr id="5" name="TextBox 4">
            <a:extLst>
              <a:ext uri="{FF2B5EF4-FFF2-40B4-BE49-F238E27FC236}">
                <a16:creationId xmlns:a16="http://schemas.microsoft.com/office/drawing/2014/main" id="{4F47D768-13BC-44B8-99A4-8255291514B9}"/>
              </a:ext>
            </a:extLst>
          </p:cNvPr>
          <p:cNvSpPr txBox="1"/>
          <p:nvPr/>
        </p:nvSpPr>
        <p:spPr>
          <a:xfrm>
            <a:off x="276045" y="4313208"/>
            <a:ext cx="7712015" cy="1200329"/>
          </a:xfrm>
          <a:prstGeom prst="rect">
            <a:avLst/>
          </a:prstGeom>
          <a:noFill/>
        </p:spPr>
        <p:txBody>
          <a:bodyPr wrap="square" rtlCol="0">
            <a:spAutoFit/>
          </a:bodyPr>
          <a:lstStyle/>
          <a:p>
            <a:r>
              <a:rPr lang="en-US" dirty="0"/>
              <a:t>Mapping Guides:  </a:t>
            </a:r>
            <a:r>
              <a:rPr lang="en-US" dirty="0">
                <a:hlinkClick r:id="rId7"/>
              </a:rPr>
              <a:t>https://documentation.calpads.org/Reports/SnapshotODSReports/</a:t>
            </a:r>
            <a:endParaRPr lang="en-US" dirty="0"/>
          </a:p>
          <a:p>
            <a:pPr marL="285750" indent="-285750">
              <a:buFont typeface="Arial" panose="020B0604020202020204" pitchFamily="34" charset="0"/>
              <a:buChar char="•"/>
            </a:pPr>
            <a:r>
              <a:rPr lang="en-US" dirty="0"/>
              <a:t>EOY 3 Report Mapping Guides</a:t>
            </a:r>
          </a:p>
          <a:p>
            <a:endParaRPr lang="en-US" dirty="0"/>
          </a:p>
        </p:txBody>
      </p:sp>
    </p:spTree>
    <p:extLst>
      <p:ext uri="{BB962C8B-B14F-4D97-AF65-F5344CB8AC3E}">
        <p14:creationId xmlns:p14="http://schemas.microsoft.com/office/powerpoint/2010/main" val="261702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FB286A-9615-4019-9940-53EA7B57A3A9}"/>
              </a:ext>
            </a:extLst>
          </p:cNvPr>
          <p:cNvSpPr/>
          <p:nvPr/>
        </p:nvSpPr>
        <p:spPr>
          <a:xfrm>
            <a:off x="212008" y="552429"/>
            <a:ext cx="11775455" cy="5632311"/>
          </a:xfrm>
          <a:prstGeom prst="rect">
            <a:avLst/>
          </a:prstGeom>
        </p:spPr>
        <p:txBody>
          <a:bodyPr wrap="square">
            <a:spAutoFit/>
          </a:bodyPr>
          <a:lstStyle/>
          <a:p>
            <a:pPr lvl="0" algn="ctr" defTabSz="1828800"/>
            <a:r>
              <a:rPr lang="en-US" b="1" dirty="0">
                <a:solidFill>
                  <a:srgbClr val="E7E6E6">
                    <a:lumMod val="25000"/>
                  </a:srgbClr>
                </a:solidFill>
                <a:latin typeface="Lato"/>
                <a:ea typeface="Open Sans" panose="020B0606030504020204" pitchFamily="34" charset="0"/>
                <a:cs typeface="Lato"/>
              </a:rPr>
              <a:t>Key points for EOY 3 – Discipline</a:t>
            </a:r>
          </a:p>
          <a:p>
            <a:pPr lvl="0" algn="ctr" defTabSz="1828800"/>
            <a:endParaRPr lang="en-US" b="1" dirty="0">
              <a:solidFill>
                <a:srgbClr val="E7E6E6">
                  <a:lumMod val="25000"/>
                </a:srgbClr>
              </a:solidFill>
              <a:latin typeface="Lato"/>
              <a:ea typeface="Open Sans" panose="020B0606030504020204" pitchFamily="34" charset="0"/>
              <a:cs typeface="Lato"/>
            </a:endParaRP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Use the CALPADS </a:t>
            </a:r>
            <a:r>
              <a:rPr lang="en-US" dirty="0" err="1">
                <a:solidFill>
                  <a:srgbClr val="E7E6E6">
                    <a:lumMod val="25000"/>
                  </a:srgbClr>
                </a:solidFill>
                <a:latin typeface="Lato"/>
                <a:ea typeface="Open Sans" panose="020B0606030504020204" pitchFamily="34" charset="0"/>
                <a:cs typeface="Lato"/>
              </a:rPr>
              <a:t>Codeset</a:t>
            </a:r>
            <a:r>
              <a:rPr lang="en-US" dirty="0">
                <a:solidFill>
                  <a:srgbClr val="E7E6E6">
                    <a:lumMod val="25000"/>
                  </a:srgbClr>
                </a:solidFill>
                <a:latin typeface="Lato"/>
                <a:ea typeface="Open Sans" panose="020B0606030504020204" pitchFamily="34" charset="0"/>
                <a:cs typeface="Lato"/>
              </a:rPr>
              <a:t> document to make sure your local student offence codes are mapped correctly – do this verification early in the year as well as make this an annual check.</a:t>
            </a: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Check to make sure your code translations are defined correctly on the CALPADS extract form before extracting an SDIS file (disposition, local offence codes, weapon type and expulsion modification)</a:t>
            </a: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Understand how Assertive Discipline screen is being managed – What student offences are being entered, make sure to clarify that all EC 48900 and 48915 violations are entered, even those elevated to a major offence but no suspension is warranted, rather a disposition of “Other means of correction”</a:t>
            </a: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Understand how you will manage the field for - duration days - when multiple dispositions are (DSP) needed to be entered</a:t>
            </a: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Make sure those who enter ADS data know how to manage the Incident ID field and how the data from that field is used in CALPADS reporting.  Also make sure to train how to make changes to that field if necessary</a:t>
            </a: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Understand how Assertive Discipline screen is being managed – What student offences are being entered on ADS, make sure to clarify that all EC 48900 and 48915 violations are entered, even those elevated to a major offence but no suspension is warranted, rather a disposition of Code 300 “Other means of correction or No action” </a:t>
            </a:r>
          </a:p>
          <a:p>
            <a:pPr marL="514350" lvl="0" indent="-514350" defTabSz="1828800">
              <a:buFont typeface="+mj-lt"/>
              <a:buAutoNum type="arabicPeriod"/>
            </a:pPr>
            <a:r>
              <a:rPr lang="en-US" dirty="0">
                <a:solidFill>
                  <a:srgbClr val="E7E6E6">
                    <a:lumMod val="25000"/>
                  </a:srgbClr>
                </a:solidFill>
                <a:latin typeface="Lato"/>
                <a:ea typeface="Open Sans" panose="020B0606030504020204" pitchFamily="34" charset="0"/>
                <a:cs typeface="Lato"/>
              </a:rPr>
              <a:t>For CSE Students, assure that the data elements on the Assertive Discipline page are correct for the appropriate students and that data entry users have sufficient read rights to CSE so the </a:t>
            </a:r>
            <a:r>
              <a:rPr lang="en-US" dirty="0">
                <a:solidFill>
                  <a:srgbClr val="FF0000"/>
                </a:solidFill>
                <a:latin typeface="Lato"/>
                <a:ea typeface="Open Sans" panose="020B0606030504020204" pitchFamily="34" charset="0"/>
                <a:cs typeface="Lato"/>
              </a:rPr>
              <a:t>red alert </a:t>
            </a:r>
            <a:r>
              <a:rPr lang="en-US" dirty="0">
                <a:solidFill>
                  <a:srgbClr val="E7E6E6">
                    <a:lumMod val="25000"/>
                  </a:srgbClr>
                </a:solidFill>
                <a:latin typeface="Lato"/>
                <a:ea typeface="Open Sans" panose="020B0606030504020204" pitchFamily="34" charset="0"/>
                <a:cs typeface="Lato"/>
              </a:rPr>
              <a:t>will be active for CSE students </a:t>
            </a:r>
          </a:p>
        </p:txBody>
      </p:sp>
      <p:pic>
        <p:nvPicPr>
          <p:cNvPr id="3" name="Picture 2" descr="A picture containing clipart&#10;&#10;Description automatically generated">
            <a:extLst>
              <a:ext uri="{FF2B5EF4-FFF2-40B4-BE49-F238E27FC236}">
                <a16:creationId xmlns:a16="http://schemas.microsoft.com/office/drawing/2014/main" id="{DED029ED-323D-4C3C-803B-3C8E0D98F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37" y="139019"/>
            <a:ext cx="826821" cy="826821"/>
          </a:xfrm>
          <a:prstGeom prst="rect">
            <a:avLst/>
          </a:prstGeom>
        </p:spPr>
      </p:pic>
    </p:spTree>
    <p:extLst>
      <p:ext uri="{BB962C8B-B14F-4D97-AF65-F5344CB8AC3E}">
        <p14:creationId xmlns:p14="http://schemas.microsoft.com/office/powerpoint/2010/main" val="155113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9290" y="0"/>
            <a:ext cx="11050437" cy="6632585"/>
          </a:xfrm>
          <a:prstGeom prst="rect">
            <a:avLst/>
          </a:prstGeom>
          <a:noFill/>
        </p:spPr>
        <p:txBody>
          <a:bodyPr wrap="square" rtlCol="0">
            <a:spAutoFit/>
          </a:bodyPr>
          <a:lstStyle/>
          <a:p>
            <a:endParaRPr lang="en-US" sz="1400" b="1" u="sng" dirty="0">
              <a:solidFill>
                <a:schemeClr val="bg2">
                  <a:lumMod val="25000"/>
                </a:schemeClr>
              </a:solidFill>
              <a:latin typeface="Lato"/>
              <a:ea typeface="Open Sans" panose="020B0606030504020204" pitchFamily="34" charset="0"/>
              <a:cs typeface="Lato"/>
            </a:endParaRPr>
          </a:p>
          <a:p>
            <a:r>
              <a:rPr lang="en-US" sz="1600" b="1" u="sng" dirty="0">
                <a:solidFill>
                  <a:schemeClr val="bg2">
                    <a:lumMod val="25000"/>
                  </a:schemeClr>
                </a:solidFill>
                <a:latin typeface="Lato"/>
                <a:ea typeface="Open Sans" panose="020B0606030504020204" pitchFamily="34" charset="0"/>
                <a:cs typeface="Lato"/>
              </a:rPr>
              <a:t>Setup support:</a:t>
            </a:r>
          </a:p>
          <a:p>
            <a:r>
              <a:rPr lang="en-US" sz="1600" dirty="0">
                <a:solidFill>
                  <a:schemeClr val="bg2">
                    <a:lumMod val="25000"/>
                  </a:schemeClr>
                </a:solidFill>
                <a:latin typeface="Lato"/>
                <a:ea typeface="Open Sans" panose="020B0606030504020204" pitchFamily="34" charset="0"/>
                <a:cs typeface="Lato"/>
              </a:rPr>
              <a:t>SDIS</a:t>
            </a:r>
          </a:p>
          <a:p>
            <a:pPr marL="285750" indent="-285750">
              <a:buFont typeface="Arial" panose="020B0604020202020204" pitchFamily="34" charset="0"/>
              <a:buChar char="•"/>
            </a:pPr>
            <a:r>
              <a:rPr lang="en-US" sz="1600" dirty="0">
                <a:solidFill>
                  <a:schemeClr val="bg2">
                    <a:lumMod val="25000"/>
                  </a:schemeClr>
                </a:solidFill>
                <a:latin typeface="Lato"/>
                <a:ea typeface="Open Sans" panose="020B0606030504020204" pitchFamily="34" charset="0"/>
                <a:cs typeface="Lato"/>
                <a:hlinkClick r:id="rId2"/>
              </a:rPr>
              <a:t>https://support.aeries.com/support/solutions/articles/14000082465-eoy-3-student-discipline-file-sdis</a:t>
            </a:r>
            <a:endParaRPr lang="en-US" sz="1600" dirty="0">
              <a:solidFill>
                <a:schemeClr val="bg2">
                  <a:lumMod val="25000"/>
                </a:schemeClr>
              </a:solidFill>
              <a:latin typeface="Lato"/>
              <a:ea typeface="Open Sans" panose="020B0606030504020204" pitchFamily="34" charset="0"/>
              <a:cs typeface="Lato"/>
            </a:endParaRPr>
          </a:p>
          <a:p>
            <a:r>
              <a:rPr lang="en-US" sz="1600" dirty="0">
                <a:solidFill>
                  <a:schemeClr val="bg2">
                    <a:lumMod val="25000"/>
                  </a:schemeClr>
                </a:solidFill>
                <a:latin typeface="Lato"/>
                <a:ea typeface="Open Sans" panose="020B0606030504020204" pitchFamily="34" charset="0"/>
                <a:cs typeface="Lato"/>
              </a:rPr>
              <a:t>STAS</a:t>
            </a:r>
          </a:p>
          <a:p>
            <a:pPr marL="285750" indent="-285750">
              <a:buFont typeface="Arial" panose="020B0604020202020204" pitchFamily="34" charset="0"/>
              <a:buChar char="•"/>
            </a:pPr>
            <a:r>
              <a:rPr lang="en-US" sz="1600" dirty="0">
                <a:solidFill>
                  <a:schemeClr val="bg2">
                    <a:lumMod val="25000"/>
                  </a:schemeClr>
                </a:solidFill>
                <a:latin typeface="Lato"/>
                <a:ea typeface="Open Sans" panose="020B0606030504020204" pitchFamily="34" charset="0"/>
                <a:cs typeface="Lato"/>
                <a:hlinkClick r:id="rId3"/>
              </a:rPr>
              <a:t>https://support.aeries.com/support/solutions/articles/14000076408-eoy-3-calpads-stas-file-absence-codes</a:t>
            </a:r>
            <a:endParaRPr lang="en-US" sz="1600" dirty="0">
              <a:solidFill>
                <a:schemeClr val="bg2">
                  <a:lumMod val="25000"/>
                </a:schemeClr>
              </a:solidFill>
              <a:latin typeface="Lato"/>
              <a:ea typeface="Open Sans" panose="020B0606030504020204" pitchFamily="34" charset="0"/>
              <a:cs typeface="Lato"/>
            </a:endParaRPr>
          </a:p>
          <a:p>
            <a:pPr lvl="0"/>
            <a:endParaRPr lang="en-US" sz="1600" b="1" u="sng" dirty="0">
              <a:solidFill>
                <a:srgbClr val="E7E6E6">
                  <a:lumMod val="25000"/>
                </a:srgbClr>
              </a:solidFill>
              <a:latin typeface="Lato"/>
              <a:ea typeface="Open Sans" panose="020B0606030504020204" pitchFamily="34" charset="0"/>
              <a:cs typeface="Lato"/>
            </a:endParaRPr>
          </a:p>
          <a:p>
            <a:pPr lvl="0"/>
            <a:r>
              <a:rPr lang="en-US" sz="1600" b="1" u="sng" dirty="0">
                <a:solidFill>
                  <a:srgbClr val="E7E6E6">
                    <a:lumMod val="25000"/>
                  </a:srgbClr>
                </a:solidFill>
                <a:latin typeface="Lato"/>
                <a:ea typeface="Open Sans" panose="020B0606030504020204" pitchFamily="34" charset="0"/>
                <a:cs typeface="Lato"/>
              </a:rPr>
              <a:t>Management support</a:t>
            </a:r>
            <a:r>
              <a:rPr lang="en-US" sz="1600" dirty="0">
                <a:solidFill>
                  <a:srgbClr val="E7E6E6">
                    <a:lumMod val="25000"/>
                  </a:srgbClr>
                </a:solidFill>
                <a:latin typeface="Lato"/>
                <a:ea typeface="Open Sans" panose="020B0606030504020204" pitchFamily="34" charset="0"/>
                <a:cs typeface="Lato"/>
              </a:rPr>
              <a:t>:</a:t>
            </a:r>
          </a:p>
          <a:p>
            <a:pPr lvl="0"/>
            <a:r>
              <a:rPr lang="en-US" sz="1600" dirty="0">
                <a:solidFill>
                  <a:srgbClr val="E7E6E6">
                    <a:lumMod val="25000"/>
                  </a:srgbClr>
                </a:solidFill>
                <a:latin typeface="Lato"/>
                <a:ea typeface="Open Sans" panose="020B0606030504020204" pitchFamily="34" charset="0"/>
                <a:cs typeface="Lato"/>
              </a:rPr>
              <a:t>This information will give you guided information to data mapping of Aeries tables and fields that map to CALPADS file specifications.  The second link informs on data entry to the Assertive Discipline page</a:t>
            </a:r>
          </a:p>
          <a:p>
            <a:pPr lvl="1"/>
            <a:r>
              <a:rPr lang="en-US" sz="1600" dirty="0">
                <a:solidFill>
                  <a:srgbClr val="E7E6E6">
                    <a:lumMod val="25000"/>
                  </a:srgbClr>
                </a:solidFill>
                <a:latin typeface="Lato"/>
                <a:ea typeface="Open Sans" panose="020B0606030504020204" pitchFamily="34" charset="0"/>
                <a:cs typeface="Lato"/>
                <a:hlinkClick r:id="rId4"/>
              </a:rPr>
              <a:t>https://support.aeries.com/support/solutions/articles/14000070402-calpads-in-aeries-basics-assertive-discipline</a:t>
            </a:r>
            <a:endParaRPr lang="en-US" sz="1600" dirty="0">
              <a:solidFill>
                <a:srgbClr val="E7E6E6">
                  <a:lumMod val="25000"/>
                </a:srgbClr>
              </a:solidFill>
              <a:latin typeface="Lato"/>
              <a:ea typeface="Open Sans" panose="020B0606030504020204" pitchFamily="34" charset="0"/>
              <a:cs typeface="Lato"/>
            </a:endParaRPr>
          </a:p>
          <a:p>
            <a:pPr lvl="1"/>
            <a:r>
              <a:rPr lang="en-US" sz="1600" dirty="0">
                <a:solidFill>
                  <a:srgbClr val="E7E6E6">
                    <a:lumMod val="25000"/>
                  </a:srgbClr>
                </a:solidFill>
                <a:latin typeface="Lato"/>
                <a:ea typeface="Open Sans" panose="020B0606030504020204" pitchFamily="34" charset="0"/>
                <a:cs typeface="Lato"/>
                <a:hlinkClick r:id="rId5"/>
              </a:rPr>
              <a:t>https://support.aeries.com/support/solutions/articles/14000070183-data-entry-on-assertive-discipline-form</a:t>
            </a:r>
            <a:endParaRPr lang="en-US" sz="1600" dirty="0">
              <a:solidFill>
                <a:srgbClr val="E7E6E6">
                  <a:lumMod val="25000"/>
                </a:srgbClr>
              </a:solidFill>
              <a:latin typeface="Lato"/>
              <a:ea typeface="Open Sans" panose="020B0606030504020204" pitchFamily="34" charset="0"/>
              <a:cs typeface="Lato"/>
            </a:endParaRPr>
          </a:p>
          <a:p>
            <a:pPr lvl="1"/>
            <a:endParaRPr lang="en-US" sz="1600" dirty="0">
              <a:solidFill>
                <a:srgbClr val="E7E6E6">
                  <a:lumMod val="25000"/>
                </a:srgbClr>
              </a:solidFill>
              <a:latin typeface="Lato"/>
              <a:ea typeface="Open Sans" panose="020B0606030504020204" pitchFamily="34" charset="0"/>
              <a:cs typeface="Lato"/>
            </a:endParaRPr>
          </a:p>
          <a:p>
            <a:pPr lvl="1"/>
            <a:r>
              <a:rPr lang="en-US" sz="1600" dirty="0">
                <a:solidFill>
                  <a:srgbClr val="E7E6E6">
                    <a:lumMod val="25000"/>
                  </a:srgbClr>
                </a:solidFill>
                <a:latin typeface="Lato"/>
                <a:ea typeface="Open Sans" panose="020B0606030504020204" pitchFamily="34" charset="0"/>
                <a:cs typeface="Lato"/>
              </a:rPr>
              <a:t>This information will strengthen your understanding of the Attendance History data</a:t>
            </a:r>
          </a:p>
          <a:p>
            <a:pPr lvl="1"/>
            <a:r>
              <a:rPr lang="en-US" sz="1600" dirty="0">
                <a:solidFill>
                  <a:srgbClr val="E7E6E6">
                    <a:lumMod val="25000"/>
                  </a:srgbClr>
                </a:solidFill>
                <a:latin typeface="Lato"/>
                <a:ea typeface="Open Sans" panose="020B0606030504020204" pitchFamily="34" charset="0"/>
                <a:cs typeface="Lato"/>
                <a:hlinkClick r:id="rId6"/>
              </a:rPr>
              <a:t>https://support.aeries.com/support/solutions/articles/14000070387-attendance-history-overview</a:t>
            </a:r>
            <a:endParaRPr lang="en-US" sz="1600" dirty="0">
              <a:solidFill>
                <a:srgbClr val="E7E6E6">
                  <a:lumMod val="25000"/>
                </a:srgbClr>
              </a:solidFill>
              <a:latin typeface="Lato"/>
              <a:ea typeface="Open Sans" panose="020B0606030504020204" pitchFamily="34" charset="0"/>
              <a:cs typeface="Lato"/>
            </a:endParaRPr>
          </a:p>
          <a:p>
            <a:pPr lvl="0"/>
            <a:endParaRPr lang="en-US" sz="1600" dirty="0">
              <a:solidFill>
                <a:srgbClr val="E7E6E6">
                  <a:lumMod val="25000"/>
                </a:srgbClr>
              </a:solidFill>
              <a:latin typeface="Lato"/>
              <a:ea typeface="Open Sans" panose="020B0606030504020204" pitchFamily="34" charset="0"/>
              <a:cs typeface="Lato"/>
            </a:endParaRPr>
          </a:p>
          <a:p>
            <a:pPr lvl="0"/>
            <a:r>
              <a:rPr lang="en-US" sz="1600" b="1" u="sng" dirty="0">
                <a:solidFill>
                  <a:srgbClr val="E7E6E6">
                    <a:lumMod val="25000"/>
                  </a:srgbClr>
                </a:solidFill>
                <a:latin typeface="Lato"/>
                <a:ea typeface="Open Sans" panose="020B0606030504020204" pitchFamily="34" charset="0"/>
                <a:cs typeface="Lato"/>
              </a:rPr>
              <a:t>Validation support</a:t>
            </a:r>
            <a:r>
              <a:rPr lang="en-US" sz="1600" dirty="0">
                <a:solidFill>
                  <a:srgbClr val="E7E6E6">
                    <a:lumMod val="25000"/>
                  </a:srgbClr>
                </a:solidFill>
                <a:latin typeface="Lato"/>
                <a:ea typeface="Open Sans" panose="020B0606030504020204" pitchFamily="34" charset="0"/>
                <a:cs typeface="Lato"/>
              </a:rPr>
              <a:t>: </a:t>
            </a:r>
          </a:p>
          <a:p>
            <a:pPr lvl="0"/>
            <a:r>
              <a:rPr lang="en-US" sz="1600" dirty="0">
                <a:solidFill>
                  <a:srgbClr val="E7E6E6">
                    <a:lumMod val="25000"/>
                  </a:srgbClr>
                </a:solidFill>
                <a:latin typeface="Lato"/>
                <a:ea typeface="Open Sans" panose="020B0606030504020204" pitchFamily="34" charset="0"/>
                <a:cs typeface="Lato"/>
              </a:rPr>
              <a:t>SDIS: </a:t>
            </a:r>
            <a:r>
              <a:rPr lang="en-US" sz="1600" dirty="0">
                <a:solidFill>
                  <a:srgbClr val="E7E6E6">
                    <a:lumMod val="25000"/>
                  </a:srgbClr>
                </a:solidFill>
                <a:latin typeface="Lato"/>
                <a:ea typeface="Open Sans" panose="020B0606030504020204" pitchFamily="34" charset="0"/>
                <a:cs typeface="Lato"/>
                <a:hlinkClick r:id="rId7"/>
              </a:rPr>
              <a:t>https://support.aeries.com/support/solutions/articles/14000081671-eoy-3-discipline-queries-and-reports</a:t>
            </a:r>
            <a:endParaRPr lang="en-US" sz="1600" dirty="0">
              <a:solidFill>
                <a:srgbClr val="E7E6E6">
                  <a:lumMod val="25000"/>
                </a:srgbClr>
              </a:solidFill>
              <a:latin typeface="Lato"/>
              <a:ea typeface="Open Sans" panose="020B0606030504020204" pitchFamily="34" charset="0"/>
              <a:cs typeface="Lato"/>
            </a:endParaRPr>
          </a:p>
          <a:p>
            <a:pPr lvl="0"/>
            <a:r>
              <a:rPr lang="en-US" sz="1600" dirty="0">
                <a:solidFill>
                  <a:srgbClr val="E7E6E6">
                    <a:lumMod val="25000"/>
                  </a:srgbClr>
                </a:solidFill>
                <a:latin typeface="Lato"/>
                <a:ea typeface="Open Sans" panose="020B0606030504020204" pitchFamily="34" charset="0"/>
                <a:cs typeface="Lato"/>
              </a:rPr>
              <a:t>STAS and SDIS: </a:t>
            </a:r>
            <a:r>
              <a:rPr lang="en-US" sz="1600" dirty="0">
                <a:solidFill>
                  <a:srgbClr val="E7E6E6">
                    <a:lumMod val="25000"/>
                  </a:srgbClr>
                </a:solidFill>
                <a:latin typeface="Lato"/>
                <a:ea typeface="Open Sans" panose="020B0606030504020204" pitchFamily="34" charset="0"/>
                <a:cs typeface="Lato"/>
                <a:hlinkClick r:id="rId8"/>
              </a:rPr>
              <a:t>https://support.aeries.com/support/solutions/articles/14000064832-eoy3-how-are-suspension-days-reported-in-the-stas-file-</a:t>
            </a:r>
            <a:endParaRPr lang="en-US" sz="1600" dirty="0">
              <a:solidFill>
                <a:srgbClr val="E7E6E6">
                  <a:lumMod val="25000"/>
                </a:srgbClr>
              </a:solidFill>
              <a:latin typeface="Lato"/>
              <a:ea typeface="Open Sans" panose="020B0606030504020204" pitchFamily="34" charset="0"/>
              <a:cs typeface="Lato"/>
            </a:endParaRPr>
          </a:p>
          <a:p>
            <a:pPr lvl="0"/>
            <a:r>
              <a:rPr lang="en-US" sz="1600" dirty="0">
                <a:solidFill>
                  <a:srgbClr val="E7E6E6">
                    <a:lumMod val="25000"/>
                  </a:srgbClr>
                </a:solidFill>
                <a:latin typeface="Lato"/>
                <a:ea typeface="Open Sans" panose="020B0606030504020204" pitchFamily="34" charset="0"/>
                <a:cs typeface="Lato"/>
              </a:rPr>
              <a:t>STAS: </a:t>
            </a:r>
            <a:r>
              <a:rPr lang="en-US" sz="1600" dirty="0">
                <a:solidFill>
                  <a:srgbClr val="E7E6E6">
                    <a:lumMod val="25000"/>
                  </a:srgbClr>
                </a:solidFill>
                <a:latin typeface="Lato"/>
                <a:ea typeface="Open Sans" panose="020B0606030504020204" pitchFamily="34" charset="0"/>
                <a:cs typeface="Lato"/>
                <a:hlinkClick r:id="rId9"/>
              </a:rPr>
              <a:t>https://support.aeries.com/support/solutions/articles/14000081672-eoy-3-attendance-queries</a:t>
            </a:r>
            <a:endParaRPr lang="en-US" sz="1600" dirty="0">
              <a:solidFill>
                <a:srgbClr val="E7E6E6">
                  <a:lumMod val="25000"/>
                </a:srgbClr>
              </a:solidFill>
              <a:latin typeface="Lato"/>
              <a:ea typeface="Open Sans" panose="020B0606030504020204" pitchFamily="34" charset="0"/>
              <a:cs typeface="Lato"/>
            </a:endParaRPr>
          </a:p>
          <a:p>
            <a:pPr lvl="0"/>
            <a:r>
              <a:rPr lang="en-US" sz="1600" dirty="0">
                <a:solidFill>
                  <a:srgbClr val="E7E6E6">
                    <a:lumMod val="25000"/>
                  </a:srgbClr>
                </a:solidFill>
                <a:latin typeface="Lato"/>
                <a:ea typeface="Open Sans" panose="020B0606030504020204" pitchFamily="34" charset="0"/>
                <a:cs typeface="Lato"/>
              </a:rPr>
              <a:t>SDIS: </a:t>
            </a:r>
            <a:r>
              <a:rPr lang="en-US" sz="1600" dirty="0">
                <a:solidFill>
                  <a:srgbClr val="E7E6E6">
                    <a:lumMod val="25000"/>
                  </a:srgbClr>
                </a:solidFill>
                <a:latin typeface="Lato"/>
                <a:ea typeface="Open Sans" panose="020B0606030504020204" pitchFamily="34" charset="0"/>
                <a:cs typeface="Lato"/>
                <a:hlinkClick r:id="rId10"/>
              </a:rPr>
              <a:t>https://support.aeries.com/support/solutions/articles/14000074729-calpads-in-aeries-basics-student-data-audit-report</a:t>
            </a:r>
            <a:endParaRPr lang="en-US" sz="1600" dirty="0">
              <a:solidFill>
                <a:srgbClr val="E7E6E6">
                  <a:lumMod val="25000"/>
                </a:srgbClr>
              </a:solidFill>
              <a:latin typeface="Lato"/>
              <a:ea typeface="Open Sans" panose="020B0606030504020204" pitchFamily="34" charset="0"/>
              <a:cs typeface="Lato"/>
            </a:endParaRPr>
          </a:p>
          <a:p>
            <a:pPr lvl="0"/>
            <a:endParaRPr lang="en-US" sz="1600" dirty="0">
              <a:solidFill>
                <a:srgbClr val="E7E6E6">
                  <a:lumMod val="25000"/>
                </a:srgbClr>
              </a:solidFill>
              <a:latin typeface="Lato"/>
              <a:ea typeface="Open Sans" panose="020B0606030504020204" pitchFamily="34" charset="0"/>
              <a:cs typeface="Lato"/>
            </a:endParaRPr>
          </a:p>
          <a:p>
            <a:pPr lvl="0"/>
            <a:r>
              <a:rPr lang="en-US" dirty="0">
                <a:solidFill>
                  <a:srgbClr val="E7E6E6">
                    <a:lumMod val="25000"/>
                  </a:srgbClr>
                </a:solidFill>
                <a:latin typeface="Lato"/>
                <a:ea typeface="Open Sans" panose="020B0606030504020204" pitchFamily="34" charset="0"/>
                <a:cs typeface="Lato"/>
              </a:rPr>
              <a:t>New Changes info link:  </a:t>
            </a:r>
            <a:r>
              <a:rPr lang="en-US" dirty="0">
                <a:hlinkClick r:id="rId11"/>
              </a:rPr>
              <a:t>https://support.aeries.com/support/discussions/topics/14000012685</a:t>
            </a:r>
            <a:endParaRPr lang="en-US" dirty="0">
              <a:solidFill>
                <a:srgbClr val="E7E6E6">
                  <a:lumMod val="25000"/>
                </a:srgbClr>
              </a:solidFill>
              <a:latin typeface="Lato"/>
              <a:ea typeface="Open Sans" panose="020B0606030504020204" pitchFamily="34" charset="0"/>
              <a:cs typeface="Lato"/>
            </a:endParaRPr>
          </a:p>
          <a:p>
            <a:endParaRPr lang="en-US" sz="900" dirty="0">
              <a:solidFill>
                <a:schemeClr val="bg2">
                  <a:lumMod val="25000"/>
                </a:schemeClr>
              </a:solidFill>
              <a:latin typeface="Lato"/>
              <a:ea typeface="Open Sans" panose="020B0606030504020204" pitchFamily="34" charset="0"/>
              <a:cs typeface="Lato"/>
            </a:endParaRPr>
          </a:p>
        </p:txBody>
      </p:sp>
      <p:pic>
        <p:nvPicPr>
          <p:cNvPr id="12" name="Picture 11" descr="A picture containing clipart&#10;&#10;Description automatically generated">
            <a:extLst>
              <a:ext uri="{FF2B5EF4-FFF2-40B4-BE49-F238E27FC236}">
                <a16:creationId xmlns:a16="http://schemas.microsoft.com/office/drawing/2014/main" id="{963806C0-CFD1-41C0-9B36-4CF625258B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538" y="139020"/>
            <a:ext cx="735742" cy="735742"/>
          </a:xfrm>
          <a:prstGeom prst="rect">
            <a:avLst/>
          </a:prstGeom>
        </p:spPr>
      </p:pic>
    </p:spTree>
    <p:extLst>
      <p:ext uri="{BB962C8B-B14F-4D97-AF65-F5344CB8AC3E}">
        <p14:creationId xmlns:p14="http://schemas.microsoft.com/office/powerpoint/2010/main" val="21994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93522"/>
            <a:ext cx="10515600" cy="1325563"/>
          </a:xfrm>
        </p:spPr>
        <p:txBody>
          <a:bodyPr>
            <a:noAutofit/>
          </a:bodyPr>
          <a:lstStyle/>
          <a:p>
            <a:pPr algn="ctr"/>
            <a:r>
              <a:rPr lang="en-US" dirty="0">
                <a:ea typeface="+mn-ea"/>
              </a:rPr>
              <a:t>EOY Submission</a:t>
            </a:r>
            <a:br>
              <a:rPr lang="en-US" dirty="0">
                <a:ea typeface="+mn-ea"/>
              </a:rPr>
            </a:br>
            <a:r>
              <a:rPr lang="en-US" sz="3600" dirty="0">
                <a:solidFill>
                  <a:schemeClr val="accent1"/>
                </a:solidFill>
                <a:ea typeface="+mn-ea"/>
              </a:rPr>
              <a:t>EOY 3: Increased Validation on Suspension Data</a:t>
            </a:r>
          </a:p>
        </p:txBody>
      </p:sp>
      <p:sp>
        <p:nvSpPr>
          <p:cNvPr id="4" name="Slide Number Placeholder 3"/>
          <p:cNvSpPr>
            <a:spLocks noGrp="1"/>
          </p:cNvSpPr>
          <p:nvPr>
            <p:ph type="sldNum" sz="quarter" idx="12"/>
          </p:nvPr>
        </p:nvSpPr>
        <p:spPr/>
        <p:txBody>
          <a:bodyPr/>
          <a:lstStyle/>
          <a:p>
            <a:pPr>
              <a:defRPr/>
            </a:pPr>
            <a:fld id="{D6029DA4-09B0-4A2D-AA4B-CC45A202471A}" type="slidenum">
              <a:rPr lang="en-US" altLang="en-US" smtClean="0"/>
              <a:pPr>
                <a:defRPr/>
              </a:pPr>
              <a:t>4</a:t>
            </a:fld>
            <a:endParaRPr lang="en-US" altLang="en-US" dirty="0"/>
          </a:p>
        </p:txBody>
      </p:sp>
      <p:sp>
        <p:nvSpPr>
          <p:cNvPr id="3" name="TextBox 2">
            <a:extLst>
              <a:ext uri="{FF2B5EF4-FFF2-40B4-BE49-F238E27FC236}">
                <a16:creationId xmlns:a16="http://schemas.microsoft.com/office/drawing/2014/main" id="{BCE995AF-29C1-4537-80CF-10F5A4C3DC07}"/>
              </a:ext>
            </a:extLst>
          </p:cNvPr>
          <p:cNvSpPr txBox="1"/>
          <p:nvPr/>
        </p:nvSpPr>
        <p:spPr>
          <a:xfrm>
            <a:off x="1813034" y="2313762"/>
            <a:ext cx="5735846"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CERT127 changed from a warning to a fatal error and merged with CERT125</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New error name: Missing Student Discipline Data for a student who was reported as absent due to </a:t>
            </a:r>
            <a:r>
              <a:rPr lang="en-US" sz="2000" b="1" i="1" dirty="0">
                <a:latin typeface="Arial" panose="020B0604020202020204" pitchFamily="34" charset="0"/>
                <a:cs typeface="Arial" panose="020B0604020202020204" pitchFamily="34" charset="0"/>
              </a:rPr>
              <a:t>either</a:t>
            </a:r>
            <a:r>
              <a:rPr lang="en-US" sz="2000" dirty="0">
                <a:latin typeface="Arial" panose="020B0604020202020204" pitchFamily="34" charset="0"/>
                <a:cs typeface="Arial" panose="020B0604020202020204" pitchFamily="34" charset="0"/>
              </a:rPr>
              <a:t> out-of-school suspension or in-school suspension</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Validation Period Covered: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4/1 to 6/30 of prior academic year</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7/1 to 6/30 of current academic year</a:t>
            </a:r>
          </a:p>
          <a:p>
            <a:endParaRPr lang="en-US" dirty="0"/>
          </a:p>
        </p:txBody>
      </p:sp>
      <p:sp>
        <p:nvSpPr>
          <p:cNvPr id="5" name="TextBox 4">
            <a:extLst>
              <a:ext uri="{FF2B5EF4-FFF2-40B4-BE49-F238E27FC236}">
                <a16:creationId xmlns:a16="http://schemas.microsoft.com/office/drawing/2014/main" id="{97D3EDAD-C673-4D09-8344-14375EE534FB}"/>
              </a:ext>
            </a:extLst>
          </p:cNvPr>
          <p:cNvSpPr txBox="1"/>
          <p:nvPr/>
        </p:nvSpPr>
        <p:spPr>
          <a:xfrm flipH="1">
            <a:off x="8727440" y="3558046"/>
            <a:ext cx="2499360" cy="369332"/>
          </a:xfrm>
          <a:prstGeom prst="rect">
            <a:avLst/>
          </a:prstGeom>
          <a:noFill/>
        </p:spPr>
        <p:txBody>
          <a:bodyPr wrap="square" rtlCol="0">
            <a:spAutoFit/>
          </a:bodyPr>
          <a:lstStyle/>
          <a:p>
            <a:r>
              <a:rPr lang="en-US" b="1" dirty="0"/>
              <a:t>Disciplinary Action</a:t>
            </a:r>
          </a:p>
        </p:txBody>
      </p:sp>
      <p:graphicFrame>
        <p:nvGraphicFramePr>
          <p:cNvPr id="7" name="Table 6">
            <a:extLst>
              <a:ext uri="{FF2B5EF4-FFF2-40B4-BE49-F238E27FC236}">
                <a16:creationId xmlns:a16="http://schemas.microsoft.com/office/drawing/2014/main" id="{666B811A-C0B4-49C0-B9B8-72957DD3885A}"/>
              </a:ext>
            </a:extLst>
          </p:cNvPr>
          <p:cNvGraphicFramePr>
            <a:graphicFrameLocks noGrp="1"/>
          </p:cNvGraphicFramePr>
          <p:nvPr>
            <p:extLst>
              <p:ext uri="{D42A27DB-BD31-4B8C-83A1-F6EECF244321}">
                <p14:modId xmlns:p14="http://schemas.microsoft.com/office/powerpoint/2010/main" val="2157059772"/>
              </p:ext>
            </p:extLst>
          </p:nvPr>
        </p:nvGraphicFramePr>
        <p:xfrm>
          <a:off x="7879989" y="3927378"/>
          <a:ext cx="3804921" cy="1920240"/>
        </p:xfrm>
        <a:graphic>
          <a:graphicData uri="http://schemas.openxmlformats.org/drawingml/2006/table">
            <a:tbl>
              <a:tblPr firstRow="1" bandRow="1">
                <a:tableStyleId>{5C22544A-7EE6-4342-B048-85BDC9FD1C3A}</a:tableStyleId>
              </a:tblPr>
              <a:tblGrid>
                <a:gridCol w="700131">
                  <a:extLst>
                    <a:ext uri="{9D8B030D-6E8A-4147-A177-3AD203B41FA5}">
                      <a16:colId xmlns:a16="http://schemas.microsoft.com/office/drawing/2014/main" val="318254982"/>
                    </a:ext>
                  </a:extLst>
                </a:gridCol>
                <a:gridCol w="1397908">
                  <a:extLst>
                    <a:ext uri="{9D8B030D-6E8A-4147-A177-3AD203B41FA5}">
                      <a16:colId xmlns:a16="http://schemas.microsoft.com/office/drawing/2014/main" val="3701386354"/>
                    </a:ext>
                  </a:extLst>
                </a:gridCol>
                <a:gridCol w="1706882">
                  <a:extLst>
                    <a:ext uri="{9D8B030D-6E8A-4147-A177-3AD203B41FA5}">
                      <a16:colId xmlns:a16="http://schemas.microsoft.com/office/drawing/2014/main" val="2930326847"/>
                    </a:ext>
                  </a:extLst>
                </a:gridCol>
              </a:tblGrid>
              <a:tr h="360501">
                <a:tc>
                  <a:txBody>
                    <a:bodyPr/>
                    <a:lstStyle/>
                    <a:p>
                      <a:r>
                        <a:rPr lang="en-US" dirty="0"/>
                        <a:t>Code</a:t>
                      </a:r>
                    </a:p>
                  </a:txBody>
                  <a:tcPr/>
                </a:tc>
                <a:tc>
                  <a:txBody>
                    <a:bodyPr/>
                    <a:lstStyle/>
                    <a:p>
                      <a:r>
                        <a:rPr lang="en-US" dirty="0"/>
                        <a:t>Old </a:t>
                      </a:r>
                    </a:p>
                  </a:txBody>
                  <a:tcPr/>
                </a:tc>
                <a:tc>
                  <a:txBody>
                    <a:bodyPr/>
                    <a:lstStyle/>
                    <a:p>
                      <a:r>
                        <a:rPr lang="en-US" dirty="0"/>
                        <a:t>New</a:t>
                      </a:r>
                    </a:p>
                  </a:txBody>
                  <a:tcPr/>
                </a:tc>
                <a:extLst>
                  <a:ext uri="{0D108BD9-81ED-4DB2-BD59-A6C34878D82A}">
                    <a16:rowId xmlns:a16="http://schemas.microsoft.com/office/drawing/2014/main" val="4241339874"/>
                  </a:ext>
                </a:extLst>
              </a:tr>
              <a:tr h="360501">
                <a:tc>
                  <a:txBody>
                    <a:bodyPr/>
                    <a:lstStyle/>
                    <a:p>
                      <a:r>
                        <a:rPr lang="en-US" dirty="0"/>
                        <a:t>100</a:t>
                      </a:r>
                    </a:p>
                  </a:txBody>
                  <a:tcPr/>
                </a:tc>
                <a:tc>
                  <a:txBody>
                    <a:bodyPr/>
                    <a:lstStyle/>
                    <a:p>
                      <a:r>
                        <a:rPr lang="en-US" dirty="0"/>
                        <a:t>Suspension</a:t>
                      </a:r>
                    </a:p>
                  </a:txBody>
                  <a:tcPr/>
                </a:tc>
                <a:tc>
                  <a:txBody>
                    <a:bodyPr/>
                    <a:lstStyle/>
                    <a:p>
                      <a:r>
                        <a:rPr lang="en-US" dirty="0"/>
                        <a:t>Out-of-School Suspension</a:t>
                      </a:r>
                    </a:p>
                  </a:txBody>
                  <a:tcPr/>
                </a:tc>
                <a:extLst>
                  <a:ext uri="{0D108BD9-81ED-4DB2-BD59-A6C34878D82A}">
                    <a16:rowId xmlns:a16="http://schemas.microsoft.com/office/drawing/2014/main" val="1635524383"/>
                  </a:ext>
                </a:extLst>
              </a:tr>
              <a:tr h="360501">
                <a:tc>
                  <a:txBody>
                    <a:bodyPr/>
                    <a:lstStyle/>
                    <a:p>
                      <a:r>
                        <a:rPr lang="en-US" dirty="0"/>
                        <a:t>300</a:t>
                      </a:r>
                    </a:p>
                  </a:txBody>
                  <a:tcPr/>
                </a:tc>
                <a:tc>
                  <a:txBody>
                    <a:bodyPr/>
                    <a:lstStyle/>
                    <a:p>
                      <a:r>
                        <a:rPr lang="en-US" dirty="0"/>
                        <a:t>No Suspension or Expulsion</a:t>
                      </a:r>
                    </a:p>
                  </a:txBody>
                  <a:tcPr/>
                </a:tc>
                <a:tc>
                  <a:txBody>
                    <a:bodyPr/>
                    <a:lstStyle/>
                    <a:p>
                      <a:r>
                        <a:rPr lang="en-US" dirty="0"/>
                        <a:t>Other Means of Correction or No Action</a:t>
                      </a:r>
                    </a:p>
                  </a:txBody>
                  <a:tcPr/>
                </a:tc>
                <a:extLst>
                  <a:ext uri="{0D108BD9-81ED-4DB2-BD59-A6C34878D82A}">
                    <a16:rowId xmlns:a16="http://schemas.microsoft.com/office/drawing/2014/main" val="163234954"/>
                  </a:ext>
                </a:extLst>
              </a:tr>
            </a:tbl>
          </a:graphicData>
        </a:graphic>
      </p:graphicFrame>
    </p:spTree>
    <p:extLst>
      <p:ext uri="{BB962C8B-B14F-4D97-AF65-F5344CB8AC3E}">
        <p14:creationId xmlns:p14="http://schemas.microsoft.com/office/powerpoint/2010/main" val="245262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6835"/>
          </a:xfrm>
        </p:spPr>
        <p:txBody>
          <a:bodyPr/>
          <a:lstStyle/>
          <a:p>
            <a:pPr algn="ctr"/>
            <a:r>
              <a:rPr lang="en-US" dirty="0"/>
              <a:t>Suspension – Reporting Changes</a:t>
            </a:r>
          </a:p>
        </p:txBody>
      </p:sp>
      <p:sp>
        <p:nvSpPr>
          <p:cNvPr id="3" name="Content Placeholder 2"/>
          <p:cNvSpPr>
            <a:spLocks noGrp="1"/>
          </p:cNvSpPr>
          <p:nvPr>
            <p:ph idx="1"/>
          </p:nvPr>
        </p:nvSpPr>
        <p:spPr>
          <a:xfrm>
            <a:off x="838200" y="1639613"/>
            <a:ext cx="10515600" cy="4792717"/>
          </a:xfrm>
        </p:spPr>
        <p:txBody>
          <a:bodyPr>
            <a:normAutofit fontScale="62500" lnSpcReduction="20000"/>
          </a:bodyPr>
          <a:lstStyle/>
          <a:p>
            <a:pPr marL="0" indent="0">
              <a:lnSpc>
                <a:spcPct val="120000"/>
              </a:lnSpc>
              <a:spcBef>
                <a:spcPts val="0"/>
              </a:spcBef>
              <a:buNone/>
            </a:pPr>
            <a:r>
              <a:rPr lang="en-US" sz="3600" b="1" dirty="0"/>
              <a:t>LEAs are reminded of the following business rules changes for the reporting of suspension data in 2018-19 </a:t>
            </a:r>
            <a:r>
              <a:rPr lang="en-US" sz="3600" dirty="0"/>
              <a:t>(Refer to Flashes 145 and 148)</a:t>
            </a:r>
          </a:p>
          <a:p>
            <a:pPr>
              <a:lnSpc>
                <a:spcPct val="120000"/>
              </a:lnSpc>
              <a:spcBef>
                <a:spcPts val="0"/>
              </a:spcBef>
            </a:pPr>
            <a:r>
              <a:rPr lang="en-US" sz="3600" dirty="0"/>
              <a:t>LEAs must report all incidents resulting from Education Code section 48900 or 48915 regardless if it results in a disciplinary action of suspension or expulsion</a:t>
            </a:r>
          </a:p>
          <a:p>
            <a:pPr lvl="1">
              <a:lnSpc>
                <a:spcPct val="120000"/>
              </a:lnSpc>
              <a:spcBef>
                <a:spcPts val="0"/>
              </a:spcBef>
            </a:pPr>
            <a:r>
              <a:rPr lang="en-US" sz="3600" dirty="0"/>
              <a:t> For incidents that do not result in a suspension or expulsion, LEAs should use Disciplinary Action Category Code 300 </a:t>
            </a:r>
            <a:r>
              <a:rPr lang="en-US" sz="3600" i="1" dirty="0"/>
              <a:t>– Other Means of Correction or No Action</a:t>
            </a:r>
          </a:p>
          <a:p>
            <a:pPr>
              <a:lnSpc>
                <a:spcPct val="120000"/>
              </a:lnSpc>
              <a:spcBef>
                <a:spcPts val="0"/>
              </a:spcBef>
            </a:pPr>
            <a:r>
              <a:rPr lang="en-US" sz="3600" dirty="0"/>
              <a:t>LEAs are required to report suspension and expulsion data for students attending Nonpublic, Nonsectarian Schools (NPS)</a:t>
            </a:r>
          </a:p>
          <a:p>
            <a:pPr lvl="1">
              <a:lnSpc>
                <a:spcPct val="120000"/>
              </a:lnSpc>
              <a:spcBef>
                <a:spcPts val="0"/>
              </a:spcBef>
            </a:pPr>
            <a:r>
              <a:rPr lang="en-US" sz="3600" dirty="0"/>
              <a:t>CDE will be providing technical assistance to NPS schools, including providing the SDIS file so that the NPS’ will know what to send each district whose students they serve </a:t>
            </a:r>
          </a:p>
        </p:txBody>
      </p:sp>
      <p:sp>
        <p:nvSpPr>
          <p:cNvPr id="4" name="Slide Number Placeholder 3">
            <a:extLst>
              <a:ext uri="{FF2B5EF4-FFF2-40B4-BE49-F238E27FC236}">
                <a16:creationId xmlns:a16="http://schemas.microsoft.com/office/drawing/2014/main" id="{CB32AD94-BE19-46A7-AB22-E5EF6A0C3398}"/>
              </a:ext>
            </a:extLst>
          </p:cNvPr>
          <p:cNvSpPr>
            <a:spLocks noGrp="1"/>
          </p:cNvSpPr>
          <p:nvPr>
            <p:ph type="sldNum" sz="quarter" idx="12"/>
          </p:nvPr>
        </p:nvSpPr>
        <p:spPr/>
        <p:txBody>
          <a:bodyPr/>
          <a:lstStyle/>
          <a:p>
            <a:fld id="{F41BBA40-D491-440F-A181-17CBDCE45226}" type="slidenum">
              <a:rPr lang="en-US" smtClean="0"/>
              <a:t>5</a:t>
            </a:fld>
            <a:endParaRPr lang="en-US" dirty="0"/>
          </a:p>
        </p:txBody>
      </p:sp>
    </p:spTree>
    <p:extLst>
      <p:ext uri="{BB962C8B-B14F-4D97-AF65-F5344CB8AC3E}">
        <p14:creationId xmlns:p14="http://schemas.microsoft.com/office/powerpoint/2010/main" val="142647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153"/>
            <a:ext cx="10515600" cy="1004047"/>
          </a:xfrm>
        </p:spPr>
        <p:txBody>
          <a:bodyPr/>
          <a:lstStyle/>
          <a:p>
            <a:pPr algn="ctr"/>
            <a:r>
              <a:rPr lang="en-US" dirty="0"/>
              <a:t>Suspension – Reporting Changes</a:t>
            </a:r>
          </a:p>
        </p:txBody>
      </p:sp>
      <p:sp>
        <p:nvSpPr>
          <p:cNvPr id="3" name="Content Placeholder 2"/>
          <p:cNvSpPr>
            <a:spLocks noGrp="1"/>
          </p:cNvSpPr>
          <p:nvPr>
            <p:ph idx="1"/>
          </p:nvPr>
        </p:nvSpPr>
        <p:spPr>
          <a:xfrm>
            <a:off x="838200" y="1416424"/>
            <a:ext cx="10515600" cy="5173561"/>
          </a:xfrm>
        </p:spPr>
        <p:txBody>
          <a:bodyPr>
            <a:normAutofit/>
          </a:bodyPr>
          <a:lstStyle/>
          <a:p>
            <a:pPr>
              <a:lnSpc>
                <a:spcPct val="110000"/>
              </a:lnSpc>
              <a:spcBef>
                <a:spcPts val="0"/>
              </a:spcBef>
            </a:pPr>
            <a:r>
              <a:rPr lang="en-US" sz="3000" dirty="0"/>
              <a:t>Changes for populating Field 4.2 – Incident Disciplinary Action Duration Days</a:t>
            </a:r>
            <a:endParaRPr lang="en-US" sz="3000" dirty="0">
              <a:sym typeface="Wingdings" panose="05000000000000000000" pitchFamily="2" charset="2"/>
            </a:endParaRPr>
          </a:p>
          <a:p>
            <a:pPr lvl="1">
              <a:lnSpc>
                <a:spcPct val="110000"/>
              </a:lnSpc>
              <a:spcBef>
                <a:spcPts val="0"/>
              </a:spcBef>
            </a:pPr>
            <a:r>
              <a:rPr lang="en-US" dirty="0">
                <a:sym typeface="Wingdings" panose="05000000000000000000" pitchFamily="2" charset="2"/>
              </a:rPr>
              <a:t>For expelled students, LEAs should include:</a:t>
            </a:r>
          </a:p>
          <a:p>
            <a:pPr lvl="2">
              <a:lnSpc>
                <a:spcPct val="110000"/>
              </a:lnSpc>
              <a:spcBef>
                <a:spcPts val="0"/>
              </a:spcBef>
            </a:pPr>
            <a:r>
              <a:rPr lang="en-US" dirty="0">
                <a:sym typeface="Wingdings" panose="05000000000000000000" pitchFamily="2" charset="2"/>
              </a:rPr>
              <a:t>The number of instructional days that the student missed instruction due a suspension that preceded the expulsion; and</a:t>
            </a:r>
          </a:p>
          <a:p>
            <a:pPr lvl="2">
              <a:lnSpc>
                <a:spcPct val="110000"/>
              </a:lnSpc>
              <a:spcBef>
                <a:spcPts val="0"/>
              </a:spcBef>
            </a:pPr>
            <a:r>
              <a:rPr lang="en-US" dirty="0">
                <a:sym typeface="Wingdings" panose="05000000000000000000" pitchFamily="2" charset="2"/>
              </a:rPr>
              <a:t>The number of instructional days the student missed due to the expulsion</a:t>
            </a:r>
          </a:p>
          <a:p>
            <a:pPr lvl="3">
              <a:lnSpc>
                <a:spcPct val="110000"/>
              </a:lnSpc>
              <a:spcBef>
                <a:spcPts val="0"/>
              </a:spcBef>
            </a:pPr>
            <a:r>
              <a:rPr lang="en-US" dirty="0">
                <a:sym typeface="Wingdings" panose="05000000000000000000" pitchFamily="2" charset="2"/>
              </a:rPr>
              <a:t>This is the number of instructional days from when the student is exited due to the expulsion to when the student is enrolled in a subsequent school, or the end of the school year, whichever comes first</a:t>
            </a:r>
            <a:endParaRPr lang="en-US" dirty="0"/>
          </a:p>
        </p:txBody>
      </p:sp>
      <p:sp>
        <p:nvSpPr>
          <p:cNvPr id="4" name="Slide Number Placeholder 3">
            <a:extLst>
              <a:ext uri="{FF2B5EF4-FFF2-40B4-BE49-F238E27FC236}">
                <a16:creationId xmlns:a16="http://schemas.microsoft.com/office/drawing/2014/main" id="{784B0A51-521B-4F26-938F-7595150C9EB2}"/>
              </a:ext>
            </a:extLst>
          </p:cNvPr>
          <p:cNvSpPr>
            <a:spLocks noGrp="1"/>
          </p:cNvSpPr>
          <p:nvPr>
            <p:ph type="sldNum" sz="quarter" idx="12"/>
          </p:nvPr>
        </p:nvSpPr>
        <p:spPr/>
        <p:txBody>
          <a:bodyPr/>
          <a:lstStyle/>
          <a:p>
            <a:fld id="{F41BBA40-D491-440F-A181-17CBDCE45226}" type="slidenum">
              <a:rPr lang="en-US" smtClean="0"/>
              <a:t>6</a:t>
            </a:fld>
            <a:endParaRPr lang="en-US" dirty="0"/>
          </a:p>
        </p:txBody>
      </p:sp>
    </p:spTree>
    <p:extLst>
      <p:ext uri="{BB962C8B-B14F-4D97-AF65-F5344CB8AC3E}">
        <p14:creationId xmlns:p14="http://schemas.microsoft.com/office/powerpoint/2010/main" val="11975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429000" y="76200"/>
            <a:ext cx="6858000" cy="838200"/>
          </a:xfrm>
        </p:spPr>
        <p:txBody>
          <a:bodyPr/>
          <a:lstStyle/>
          <a:p>
            <a:r>
              <a:rPr lang="en-US" altLang="en-US" dirty="0"/>
              <a:t>Discipline Data Tips (1)</a:t>
            </a:r>
          </a:p>
        </p:txBody>
      </p:sp>
      <p:sp>
        <p:nvSpPr>
          <p:cNvPr id="32771" name="Content Placeholder 2"/>
          <p:cNvSpPr>
            <a:spLocks noGrp="1"/>
          </p:cNvSpPr>
          <p:nvPr>
            <p:ph idx="1"/>
          </p:nvPr>
        </p:nvSpPr>
        <p:spPr>
          <a:xfrm>
            <a:off x="2764971" y="806224"/>
            <a:ext cx="6858000" cy="4114800"/>
          </a:xfrm>
        </p:spPr>
        <p:txBody>
          <a:bodyPr/>
          <a:lstStyle/>
          <a:p>
            <a:r>
              <a:rPr lang="en-US" altLang="en-US" dirty="0"/>
              <a:t>Review report 7.3 – Discipline Actions Count</a:t>
            </a:r>
          </a:p>
        </p:txBody>
      </p:sp>
      <p:sp>
        <p:nvSpPr>
          <p:cNvPr id="3277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36217B-6A2E-48A4-9F6C-6A281D4F9C52}" type="slidenum">
              <a:rPr lang="en-US" altLang="en-US" sz="1400"/>
              <a:pPr>
                <a:spcBef>
                  <a:spcPct val="0"/>
                </a:spcBef>
                <a:buFontTx/>
                <a:buNone/>
              </a:pPr>
              <a:t>7</a:t>
            </a:fld>
            <a:endParaRPr lang="en-US" altLang="en-US" sz="1400"/>
          </a:p>
        </p:txBody>
      </p:sp>
      <p:pic>
        <p:nvPicPr>
          <p:cNvPr id="32773" name="Content Placeholder 4"/>
          <p:cNvPicPr>
            <a:picLocks noChangeAspect="1"/>
          </p:cNvPicPr>
          <p:nvPr/>
        </p:nvPicPr>
        <p:blipFill>
          <a:blip r:embed="rId2">
            <a:extLst>
              <a:ext uri="{28A0092B-C50C-407E-A947-70E740481C1C}">
                <a14:useLocalDpi xmlns:a14="http://schemas.microsoft.com/office/drawing/2010/main" val="0"/>
              </a:ext>
            </a:extLst>
          </a:blip>
          <a:srcRect l="46667" t="12962" b="9259"/>
          <a:stretch>
            <a:fillRect/>
          </a:stretch>
        </p:blipFill>
        <p:spPr bwMode="auto">
          <a:xfrm>
            <a:off x="411841" y="1343023"/>
            <a:ext cx="11339288" cy="49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6"/>
          <p:cNvSpPr>
            <a:spLocks noChangeArrowheads="1"/>
          </p:cNvSpPr>
          <p:nvPr/>
        </p:nvSpPr>
        <p:spPr bwMode="auto">
          <a:xfrm>
            <a:off x="7313840" y="4747872"/>
            <a:ext cx="845116" cy="61878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32775" name="Rectangle 7"/>
          <p:cNvSpPr>
            <a:spLocks noChangeArrowheads="1"/>
          </p:cNvSpPr>
          <p:nvPr/>
        </p:nvSpPr>
        <p:spPr bwMode="auto">
          <a:xfrm>
            <a:off x="8984684" y="4763523"/>
            <a:ext cx="845116" cy="603134"/>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32776" name="TextBox 3"/>
          <p:cNvSpPr txBox="1">
            <a:spLocks noChangeArrowheads="1"/>
          </p:cNvSpPr>
          <p:nvPr/>
        </p:nvSpPr>
        <p:spPr bwMode="auto">
          <a:xfrm>
            <a:off x="7162800" y="1510733"/>
            <a:ext cx="4343400" cy="2062163"/>
          </a:xfrm>
          <a:prstGeom prst="rect">
            <a:avLst/>
          </a:prstGeom>
          <a:solidFill>
            <a:schemeClr val="bg1"/>
          </a:solidFill>
          <a:ln w="38100">
            <a:solidFill>
              <a:srgbClr val="00B0F0"/>
            </a:solidFill>
            <a:miter lim="800000"/>
            <a:headEnd/>
            <a:tailEnd/>
          </a:ln>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600" dirty="0">
                <a:solidFill>
                  <a:srgbClr val="000054"/>
                </a:solidFill>
              </a:rPr>
              <a:t>What are your total expulsions? (DQ)</a:t>
            </a:r>
          </a:p>
          <a:p>
            <a:pPr>
              <a:spcBef>
                <a:spcPct val="0"/>
              </a:spcBef>
            </a:pPr>
            <a:r>
              <a:rPr lang="en-US" altLang="en-US" sz="1600" dirty="0">
                <a:solidFill>
                  <a:srgbClr val="000054"/>
                </a:solidFill>
              </a:rPr>
              <a:t>What are your total in and out of school suspensions? (DQ and Dashboard)</a:t>
            </a:r>
          </a:p>
          <a:p>
            <a:pPr>
              <a:spcBef>
                <a:spcPct val="0"/>
              </a:spcBef>
            </a:pPr>
            <a:r>
              <a:rPr lang="en-US" altLang="en-US" sz="1600" dirty="0">
                <a:solidFill>
                  <a:srgbClr val="000054"/>
                </a:solidFill>
              </a:rPr>
              <a:t>What are your total suspensions by subgroup (using filters)? (DQ and Dashboard)</a:t>
            </a:r>
          </a:p>
          <a:p>
            <a:pPr>
              <a:spcBef>
                <a:spcPct val="0"/>
              </a:spcBef>
            </a:pPr>
            <a:r>
              <a:rPr lang="en-US" altLang="en-US" sz="1600" dirty="0">
                <a:solidFill>
                  <a:srgbClr val="000054"/>
                </a:solidFill>
              </a:rPr>
              <a:t>Compare these totals to your Cumulative Enrollment report (1.21)</a:t>
            </a:r>
          </a:p>
        </p:txBody>
      </p:sp>
      <p:sp>
        <p:nvSpPr>
          <p:cNvPr id="32777" name="Rectangle 10"/>
          <p:cNvSpPr>
            <a:spLocks noChangeArrowheads="1"/>
          </p:cNvSpPr>
          <p:nvPr/>
        </p:nvSpPr>
        <p:spPr bwMode="auto">
          <a:xfrm>
            <a:off x="8158956" y="4747872"/>
            <a:ext cx="825728" cy="61878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Tree>
    <p:extLst>
      <p:ext uri="{BB962C8B-B14F-4D97-AF65-F5344CB8AC3E}">
        <p14:creationId xmlns:p14="http://schemas.microsoft.com/office/powerpoint/2010/main" val="231184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1DC8E-E45F-4978-BE06-8940CF25C01A}"/>
              </a:ext>
            </a:extLst>
          </p:cNvPr>
          <p:cNvSpPr/>
          <p:nvPr/>
        </p:nvSpPr>
        <p:spPr>
          <a:xfrm>
            <a:off x="487325" y="839615"/>
            <a:ext cx="11217349" cy="4401205"/>
          </a:xfrm>
          <a:prstGeom prst="rect">
            <a:avLst/>
          </a:prstGeom>
        </p:spPr>
        <p:txBody>
          <a:bodyPr wrap="square">
            <a:spAutoFit/>
          </a:bodyPr>
          <a:lstStyle/>
          <a:p>
            <a:pPr lvl="0" algn="ctr"/>
            <a:r>
              <a:rPr lang="en-US" sz="2000" b="1" dirty="0">
                <a:solidFill>
                  <a:schemeClr val="bg2">
                    <a:lumMod val="25000"/>
                  </a:schemeClr>
                </a:solidFill>
                <a:latin typeface="Lato"/>
                <a:ea typeface="Open Sans" panose="020B0606030504020204" pitchFamily="34" charset="0"/>
                <a:cs typeface="Lato"/>
              </a:rPr>
              <a:t>Key Points in EOY 3 – Absenteeism</a:t>
            </a:r>
          </a:p>
          <a:p>
            <a:pPr lvl="0" algn="ctr"/>
            <a:endParaRPr lang="en-US" sz="2000" dirty="0">
              <a:solidFill>
                <a:schemeClr val="bg2">
                  <a:lumMod val="25000"/>
                </a:schemeClr>
              </a:solidFill>
              <a:latin typeface="Lato"/>
              <a:ea typeface="Open Sans" panose="020B0606030504020204" pitchFamily="34" charset="0"/>
              <a:cs typeface="Lato"/>
            </a:endParaRPr>
          </a:p>
          <a:p>
            <a:pPr marL="1657350" lvl="1" indent="-742950">
              <a:buFont typeface="+mj-lt"/>
              <a:buAutoNum type="arabicPeriod"/>
            </a:pPr>
            <a:r>
              <a:rPr lang="en-US" sz="2000" dirty="0">
                <a:solidFill>
                  <a:srgbClr val="E7E6E6">
                    <a:lumMod val="25000"/>
                  </a:srgbClr>
                </a:solidFill>
                <a:latin typeface="Lato"/>
                <a:ea typeface="Open Sans" panose="020B0606030504020204" pitchFamily="34" charset="0"/>
                <a:cs typeface="Lato"/>
              </a:rPr>
              <a:t>Understand the verification process so that no student absences remain with the Unverified Code, usually code – A</a:t>
            </a:r>
            <a:endParaRPr lang="en-US" sz="2000" dirty="0">
              <a:solidFill>
                <a:schemeClr val="bg2">
                  <a:lumMod val="25000"/>
                </a:schemeClr>
              </a:solidFill>
              <a:latin typeface="Lato"/>
              <a:ea typeface="Open Sans" panose="020B0606030504020204" pitchFamily="34" charset="0"/>
              <a:cs typeface="Lato"/>
            </a:endParaRPr>
          </a:p>
          <a:p>
            <a:pPr marL="1657350" lvl="1" indent="-742950">
              <a:buFont typeface="+mj-lt"/>
              <a:buAutoNum type="arabicPeriod"/>
            </a:pPr>
            <a:r>
              <a:rPr lang="en-US" sz="2000" dirty="0">
                <a:solidFill>
                  <a:srgbClr val="E7E6E6">
                    <a:lumMod val="25000"/>
                  </a:srgbClr>
                </a:solidFill>
                <a:latin typeface="Lato"/>
                <a:ea typeface="Open Sans" panose="020B0606030504020204" pitchFamily="34" charset="0"/>
                <a:cs typeface="Lato"/>
              </a:rPr>
              <a:t>Understand how the Absence codes are used by your Attendance Office Staff to assure proper setup for correct reporting to the Attendance History page</a:t>
            </a:r>
          </a:p>
          <a:p>
            <a:pPr marL="1657350" lvl="1" indent="-742950">
              <a:buFont typeface="+mj-lt"/>
              <a:buAutoNum type="arabicPeriod"/>
            </a:pPr>
            <a:r>
              <a:rPr lang="en-US" sz="2000" dirty="0">
                <a:solidFill>
                  <a:srgbClr val="E7E6E6">
                    <a:lumMod val="25000"/>
                  </a:srgbClr>
                </a:solidFill>
                <a:latin typeface="Lato"/>
                <a:ea typeface="Open Sans" panose="020B0606030504020204" pitchFamily="34" charset="0"/>
                <a:cs typeface="Lato"/>
              </a:rPr>
              <a:t>Make sure students are being tagged as Home and Hospital on the STU.SP field located on the student demographics page</a:t>
            </a:r>
          </a:p>
          <a:p>
            <a:pPr marL="1657350" lvl="1" indent="-742950">
              <a:buFont typeface="+mj-lt"/>
              <a:buAutoNum type="arabicPeriod"/>
            </a:pPr>
            <a:r>
              <a:rPr lang="en-US" sz="2000" dirty="0">
                <a:solidFill>
                  <a:schemeClr val="bg2">
                    <a:lumMod val="25000"/>
                  </a:schemeClr>
                </a:solidFill>
                <a:latin typeface="Lato"/>
                <a:ea typeface="Open Sans" panose="020B0606030504020204" pitchFamily="34" charset="0"/>
                <a:cs typeface="Lato"/>
              </a:rPr>
              <a:t>Check the CALPADS extract form – Other Options page to make sure the Home Hospital exempt code (STU.SP) is tagged</a:t>
            </a:r>
          </a:p>
          <a:p>
            <a:pPr marL="1657350" lvl="1" indent="-742950">
              <a:buFont typeface="+mj-lt"/>
              <a:buAutoNum type="arabicPeriod"/>
            </a:pPr>
            <a:r>
              <a:rPr lang="en-US" sz="2000" dirty="0">
                <a:solidFill>
                  <a:schemeClr val="bg2">
                    <a:lumMod val="25000"/>
                  </a:schemeClr>
                </a:solidFill>
                <a:latin typeface="Lato"/>
                <a:ea typeface="Open Sans" panose="020B0606030504020204" pitchFamily="34" charset="0"/>
                <a:cs typeface="Lato"/>
              </a:rPr>
              <a:t>Check Absence Code table to see if Independent Study codes are tagged correctly for complete and incomplete status</a:t>
            </a:r>
          </a:p>
          <a:p>
            <a:pPr marL="1657350" lvl="1" indent="-742950">
              <a:buFont typeface="+mj-lt"/>
              <a:buAutoNum type="arabicPeriod"/>
            </a:pPr>
            <a:r>
              <a:rPr lang="en-US" sz="2000" dirty="0">
                <a:solidFill>
                  <a:srgbClr val="E7E6E6">
                    <a:lumMod val="25000"/>
                  </a:srgbClr>
                </a:solidFill>
                <a:latin typeface="Lato"/>
                <a:ea typeface="Open Sans" panose="020B0606030504020204" pitchFamily="34" charset="0"/>
                <a:cs typeface="Lato"/>
              </a:rPr>
              <a:t>Identify the setup of unique </a:t>
            </a:r>
            <a:r>
              <a:rPr lang="en-US" sz="2000" u="sng" dirty="0">
                <a:solidFill>
                  <a:srgbClr val="E7E6E6">
                    <a:lumMod val="25000"/>
                  </a:srgbClr>
                </a:solidFill>
                <a:latin typeface="Lato"/>
                <a:ea typeface="Open Sans" panose="020B0606030504020204" pitchFamily="34" charset="0"/>
                <a:cs typeface="Lato"/>
              </a:rPr>
              <a:t>absence codes</a:t>
            </a:r>
            <a:r>
              <a:rPr lang="en-US" sz="2000" dirty="0">
                <a:solidFill>
                  <a:srgbClr val="E7E6E6">
                    <a:lumMod val="25000"/>
                  </a:srgbClr>
                </a:solidFill>
                <a:latin typeface="Lato"/>
                <a:ea typeface="Open Sans" panose="020B0606030504020204" pitchFamily="34" charset="0"/>
                <a:cs typeface="Lato"/>
              </a:rPr>
              <a:t>  – Temporarily Not Enrolled (TNE) and when this will be used – New Parental Leave and Home and Hospital guidelines</a:t>
            </a:r>
          </a:p>
        </p:txBody>
      </p:sp>
      <p:pic>
        <p:nvPicPr>
          <p:cNvPr id="3" name="Picture 2" descr="A picture containing clipart&#10;&#10;Description automatically generated">
            <a:extLst>
              <a:ext uri="{FF2B5EF4-FFF2-40B4-BE49-F238E27FC236}">
                <a16:creationId xmlns:a16="http://schemas.microsoft.com/office/drawing/2014/main" id="{C8C6DF65-257A-49F3-90B7-5153B3AC2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37" y="139019"/>
            <a:ext cx="826821" cy="826821"/>
          </a:xfrm>
          <a:prstGeom prst="rect">
            <a:avLst/>
          </a:prstGeom>
        </p:spPr>
      </p:pic>
    </p:spTree>
    <p:extLst>
      <p:ext uri="{BB962C8B-B14F-4D97-AF65-F5344CB8AC3E}">
        <p14:creationId xmlns:p14="http://schemas.microsoft.com/office/powerpoint/2010/main" val="243974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a:xfrm>
            <a:off x="838200" y="963877"/>
            <a:ext cx="3494362" cy="4930246"/>
          </a:xfrm>
        </p:spPr>
        <p:txBody>
          <a:bodyPr anchor="ctr">
            <a:normAutofit/>
          </a:bodyPr>
          <a:lstStyle/>
          <a:p>
            <a:pPr algn="ctr"/>
            <a:r>
              <a:rPr lang="en-US" sz="3200" b="1" dirty="0">
                <a:solidFill>
                  <a:schemeClr val="accent1"/>
                </a:solidFill>
              </a:rPr>
              <a:t>Home Hospital Reporting</a:t>
            </a:r>
            <a:br>
              <a:rPr lang="en-US" dirty="0">
                <a:solidFill>
                  <a:schemeClr val="accent1"/>
                </a:solidFill>
              </a:rPr>
            </a:br>
            <a:r>
              <a:rPr lang="en-US" sz="2400" b="1" dirty="0">
                <a:solidFill>
                  <a:srgbClr val="6CD0CD"/>
                </a:solidFill>
              </a:rPr>
              <a:t>AB 2109</a:t>
            </a:r>
          </a:p>
        </p:txBody>
      </p:sp>
      <p:sp>
        <p:nvSpPr>
          <p:cNvPr id="12" name="Content Placeholder 11">
            <a:extLst>
              <a:ext uri="{FF2B5EF4-FFF2-40B4-BE49-F238E27FC236}">
                <a16:creationId xmlns:a16="http://schemas.microsoft.com/office/drawing/2014/main" id="{7C479FCB-F6AB-482F-AA03-F45CF09DC5AC}"/>
              </a:ext>
            </a:extLst>
          </p:cNvPr>
          <p:cNvSpPr>
            <a:spLocks noGrp="1"/>
          </p:cNvSpPr>
          <p:nvPr>
            <p:ph idx="1"/>
          </p:nvPr>
        </p:nvSpPr>
        <p:spPr>
          <a:xfrm>
            <a:off x="4976032" y="963877"/>
            <a:ext cx="6502793" cy="4930246"/>
          </a:xfrm>
        </p:spPr>
        <p:txBody>
          <a:bodyPr anchor="ctr">
            <a:normAutofit/>
          </a:bodyPr>
          <a:lstStyle/>
          <a:p>
            <a:pPr marL="0" indent="0">
              <a:buNone/>
            </a:pPr>
            <a:r>
              <a:rPr lang="en-US" sz="1700" b="1" dirty="0"/>
              <a:t>KEY PROVISIONS of AB 2109 (Chapter 167, Statutes of 2018) </a:t>
            </a:r>
          </a:p>
          <a:p>
            <a:endParaRPr lang="en-US" sz="1700" dirty="0"/>
          </a:p>
          <a:p>
            <a:r>
              <a:rPr lang="en-US" sz="1700" dirty="0"/>
              <a:t>Authorizes local educational agencies (LEAs), including charter schools, to continue to enroll pupils with temporary disabilities who are receiving individual instruction in hospitals or other residential health facilities that are located in another LEA on a temporary or ongoing partial week basis.</a:t>
            </a:r>
          </a:p>
          <a:p>
            <a:r>
              <a:rPr lang="en-US" sz="1700" dirty="0"/>
              <a:t>Ensures that absences from students’ regular schools are excused until students are able to return.</a:t>
            </a:r>
          </a:p>
          <a:p>
            <a:r>
              <a:rPr lang="en-US" sz="1700" dirty="0"/>
              <a:t>Requires LEAs to accept such students back if they return on a full time basis during the same school year.</a:t>
            </a:r>
          </a:p>
          <a:p>
            <a:r>
              <a:rPr lang="en-US" sz="1700" dirty="0"/>
              <a:t>Specifies that LEAs may claim average daily attendance (ADA) for only the days the student was in attendance at a school in the LEA. </a:t>
            </a:r>
          </a:p>
          <a:p>
            <a:endParaRPr lang="en-US" sz="1700" dirty="0"/>
          </a:p>
        </p:txBody>
      </p:sp>
      <p:sp>
        <p:nvSpPr>
          <p:cNvPr id="5" name="Footer Placeholder 4">
            <a:extLst>
              <a:ext uri="{FF2B5EF4-FFF2-40B4-BE49-F238E27FC236}">
                <a16:creationId xmlns:a16="http://schemas.microsoft.com/office/drawing/2014/main" id="{C1FBE90C-6325-484A-BEEB-D3F5D33F0801}"/>
              </a:ext>
            </a:extLst>
          </p:cNvPr>
          <p:cNvSpPr>
            <a:spLocks noGrp="1"/>
          </p:cNvSpPr>
          <p:nvPr>
            <p:ph type="ftr" sz="quarter" idx="11"/>
          </p:nvPr>
        </p:nvSpPr>
        <p:spPr>
          <a:xfrm>
            <a:off x="321564" y="6539692"/>
            <a:ext cx="2743200" cy="256886"/>
          </a:xfrm>
        </p:spPr>
        <p:txBody>
          <a:bodyPr/>
          <a:lstStyle/>
          <a:p>
            <a:r>
              <a:rPr lang="en-US" dirty="0">
                <a:solidFill>
                  <a:srgbClr val="FFFFFF">
                    <a:lumMod val="65000"/>
                  </a:srgbClr>
                </a:solidFill>
              </a:rPr>
              <a:t>Aeries Con 2019</a:t>
            </a:r>
          </a:p>
        </p:txBody>
      </p:sp>
      <p:pic>
        <p:nvPicPr>
          <p:cNvPr id="7" name="Picture 6" descr="A picture containing clipart&#10;&#10;Description automatically generated">
            <a:extLst>
              <a:ext uri="{FF2B5EF4-FFF2-40B4-BE49-F238E27FC236}">
                <a16:creationId xmlns:a16="http://schemas.microsoft.com/office/drawing/2014/main" id="{37EB3B8B-A52F-42D4-A28D-10E1ADD7C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7" y="139019"/>
            <a:ext cx="826821" cy="826821"/>
          </a:xfrm>
          <a:prstGeom prst="rect">
            <a:avLst/>
          </a:prstGeom>
        </p:spPr>
      </p:pic>
    </p:spTree>
    <p:extLst>
      <p:ext uri="{BB962C8B-B14F-4D97-AF65-F5344CB8AC3E}">
        <p14:creationId xmlns:p14="http://schemas.microsoft.com/office/powerpoint/2010/main" val="845067057"/>
      </p:ext>
    </p:extLst>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M_20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_2019" id="{EAE441B4-A377-471F-AD16-1C043CCB74C9}" vid="{50AB5BE1-BD6D-45E0-9054-5C1D20B60B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1952</Words>
  <Application>Microsoft Office PowerPoint</Application>
  <PresentationFormat>Widescreen</PresentationFormat>
  <Paragraphs>174</Paragraphs>
  <Slides>16</Slides>
  <Notes>3</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Lato</vt:lpstr>
      <vt:lpstr>Wingdings</vt:lpstr>
      <vt:lpstr>Retrospect</vt:lpstr>
      <vt:lpstr>Office Theme</vt:lpstr>
      <vt:lpstr>CIM_2019</vt:lpstr>
      <vt:lpstr>Worksheet</vt:lpstr>
      <vt:lpstr>PowerPoint Presentation</vt:lpstr>
      <vt:lpstr>PowerPoint Presentation</vt:lpstr>
      <vt:lpstr>PowerPoint Presentation</vt:lpstr>
      <vt:lpstr>EOY Submission EOY 3: Increased Validation on Suspension Data</vt:lpstr>
      <vt:lpstr>Suspension – Reporting Changes</vt:lpstr>
      <vt:lpstr>Suspension – Reporting Changes</vt:lpstr>
      <vt:lpstr>Discipline Data Tips (1)</vt:lpstr>
      <vt:lpstr>PowerPoint Presentation</vt:lpstr>
      <vt:lpstr>Home Hospital Reporting AB 2109</vt:lpstr>
      <vt:lpstr>Chronic Absenteeism Data in CALPADS </vt:lpstr>
      <vt:lpstr>Chronic Absenteeism Data Tips</vt:lpstr>
      <vt:lpstr>Other things to check for</vt:lpstr>
      <vt:lpstr>Chronic Absenteeism</vt:lpstr>
      <vt:lpstr>Chronic Absenteeism</vt:lpstr>
      <vt:lpstr>Chronic Absenteeism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Madrid</dc:creator>
  <cp:lastModifiedBy>Sandy Madrid</cp:lastModifiedBy>
  <cp:revision>20</cp:revision>
  <dcterms:created xsi:type="dcterms:W3CDTF">2019-04-25T19:22:05Z</dcterms:created>
  <dcterms:modified xsi:type="dcterms:W3CDTF">2019-04-26T20:42:45Z</dcterms:modified>
</cp:coreProperties>
</file>