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672" r:id="rId2"/>
    <p:sldMasterId id="2147483741" r:id="rId3"/>
  </p:sldMasterIdLst>
  <p:notesMasterIdLst>
    <p:notesMasterId r:id="rId13"/>
  </p:notesMasterIdLst>
  <p:sldIdLst>
    <p:sldId id="258" r:id="rId4"/>
    <p:sldId id="260" r:id="rId5"/>
    <p:sldId id="261" r:id="rId6"/>
    <p:sldId id="268" r:id="rId7"/>
    <p:sldId id="264" r:id="rId8"/>
    <p:sldId id="262" r:id="rId9"/>
    <p:sldId id="263"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44" autoAdjust="0"/>
    <p:restoredTop sz="94660"/>
  </p:normalViewPr>
  <p:slideViewPr>
    <p:cSldViewPr snapToGrid="0">
      <p:cViewPr varScale="1">
        <p:scale>
          <a:sx n="105" d="100"/>
          <a:sy n="105" d="100"/>
        </p:scale>
        <p:origin x="20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BC3BF7-4560-4110-9216-CD9935DC4F3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E214B19-90C1-4A76-B255-18BE0E1D46D7}">
      <dgm:prSet phldrT="[Text]" custT="1"/>
      <dgm:spPr>
        <a:solidFill>
          <a:srgbClr val="3BC0BC"/>
        </a:solidFill>
        <a:effectLst>
          <a:outerShdw blurRad="50800" dist="38100" dir="2700000" algn="tl" rotWithShape="0">
            <a:prstClr val="black">
              <a:alpha val="40000"/>
            </a:prstClr>
          </a:outerShdw>
        </a:effectLst>
      </dgm:spPr>
      <dgm:t>
        <a:bodyPr/>
        <a:lstStyle/>
        <a:p>
          <a:pPr algn="ctr"/>
          <a:r>
            <a:rPr lang="en-US" sz="1400" b="1" dirty="0">
              <a:solidFill>
                <a:srgbClr val="161569"/>
              </a:solidFill>
            </a:rPr>
            <a:t>Postsecondary/Transition Status Indicator</a:t>
          </a:r>
        </a:p>
      </dgm:t>
    </dgm:pt>
    <dgm:pt modelId="{2F152E6F-A938-469E-82D3-74CD4911DE70}" type="parTrans" cxnId="{2531244B-E0CA-4054-B451-E5AE17A3DA02}">
      <dgm:prSet/>
      <dgm:spPr/>
      <dgm:t>
        <a:bodyPr/>
        <a:lstStyle/>
        <a:p>
          <a:endParaRPr lang="en-US" sz="1400" b="0"/>
        </a:p>
      </dgm:t>
    </dgm:pt>
    <dgm:pt modelId="{89DD943B-8DAE-4628-94B2-866001D3E07F}" type="sibTrans" cxnId="{2531244B-E0CA-4054-B451-E5AE17A3DA02}">
      <dgm:prSet/>
      <dgm:spPr/>
      <dgm:t>
        <a:bodyPr/>
        <a:lstStyle/>
        <a:p>
          <a:endParaRPr lang="en-US" sz="1400" b="0"/>
        </a:p>
      </dgm:t>
    </dgm:pt>
    <dgm:pt modelId="{CF267D62-4535-46B0-97AE-65C28CF193CC}" type="pres">
      <dgm:prSet presAssocID="{4BBC3BF7-4560-4110-9216-CD9935DC4F35}" presName="diagram" presStyleCnt="0">
        <dgm:presLayoutVars>
          <dgm:dir/>
          <dgm:resizeHandles val="exact"/>
        </dgm:presLayoutVars>
      </dgm:prSet>
      <dgm:spPr/>
    </dgm:pt>
    <dgm:pt modelId="{77DB4E7A-C832-4F52-A6B7-4ACE4BB42865}" type="pres">
      <dgm:prSet presAssocID="{CE214B19-90C1-4A76-B255-18BE0E1D46D7}" presName="node" presStyleLbl="node1" presStyleIdx="0" presStyleCnt="1">
        <dgm:presLayoutVars>
          <dgm:bulletEnabled val="1"/>
        </dgm:presLayoutVars>
      </dgm:prSet>
      <dgm:spPr/>
    </dgm:pt>
  </dgm:ptLst>
  <dgm:cxnLst>
    <dgm:cxn modelId="{2531244B-E0CA-4054-B451-E5AE17A3DA02}" srcId="{4BBC3BF7-4560-4110-9216-CD9935DC4F35}" destId="{CE214B19-90C1-4A76-B255-18BE0E1D46D7}" srcOrd="0" destOrd="0" parTransId="{2F152E6F-A938-469E-82D3-74CD4911DE70}" sibTransId="{89DD943B-8DAE-4628-94B2-866001D3E07F}"/>
    <dgm:cxn modelId="{3707FF7B-9464-48F3-8336-768AED434124}" type="presOf" srcId="{CE214B19-90C1-4A76-B255-18BE0E1D46D7}" destId="{77DB4E7A-C832-4F52-A6B7-4ACE4BB42865}" srcOrd="0" destOrd="0" presId="urn:microsoft.com/office/officeart/2005/8/layout/default"/>
    <dgm:cxn modelId="{567AC98C-A1B7-40B0-AD2C-106ABAF4AF3F}" type="presOf" srcId="{4BBC3BF7-4560-4110-9216-CD9935DC4F35}" destId="{CF267D62-4535-46B0-97AE-65C28CF193CC}" srcOrd="0" destOrd="0" presId="urn:microsoft.com/office/officeart/2005/8/layout/default"/>
    <dgm:cxn modelId="{D5DE9779-F42F-425A-9842-C2C2CF12A921}" type="presParOf" srcId="{CF267D62-4535-46B0-97AE-65C28CF193CC}" destId="{77DB4E7A-C832-4F52-A6B7-4ACE4BB42865}"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BC3BF7-4560-4110-9216-CD9935DC4F3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E214B19-90C1-4A76-B255-18BE0E1D46D7}">
      <dgm:prSet phldrT="[Text]" custT="1"/>
      <dgm:spPr>
        <a:solidFill>
          <a:srgbClr val="3BC0BC"/>
        </a:solidFill>
        <a:effectLst>
          <a:outerShdw blurRad="50800" dist="38100" dir="2700000" algn="tl" rotWithShape="0">
            <a:prstClr val="black">
              <a:alpha val="40000"/>
            </a:prstClr>
          </a:outerShdw>
        </a:effectLst>
      </dgm:spPr>
      <dgm:t>
        <a:bodyPr/>
        <a:lstStyle/>
        <a:p>
          <a:r>
            <a:rPr lang="en-US" sz="1400" b="0" dirty="0"/>
            <a:t>Pre-Apprenticeship Program (non-certified) Completion Indicator</a:t>
          </a:r>
        </a:p>
      </dgm:t>
    </dgm:pt>
    <dgm:pt modelId="{2F152E6F-A938-469E-82D3-74CD4911DE70}" type="parTrans" cxnId="{2531244B-E0CA-4054-B451-E5AE17A3DA02}">
      <dgm:prSet/>
      <dgm:spPr/>
      <dgm:t>
        <a:bodyPr/>
        <a:lstStyle/>
        <a:p>
          <a:endParaRPr lang="en-US" sz="1400" b="0"/>
        </a:p>
      </dgm:t>
    </dgm:pt>
    <dgm:pt modelId="{89DD943B-8DAE-4628-94B2-866001D3E07F}" type="sibTrans" cxnId="{2531244B-E0CA-4054-B451-E5AE17A3DA02}">
      <dgm:prSet/>
      <dgm:spPr/>
      <dgm:t>
        <a:bodyPr/>
        <a:lstStyle/>
        <a:p>
          <a:endParaRPr lang="en-US" sz="1400" b="0"/>
        </a:p>
      </dgm:t>
    </dgm:pt>
    <dgm:pt modelId="{4BB77D91-620D-4A4A-B845-0F334A33E0B2}">
      <dgm:prSet phldrT="[Text]" custT="1"/>
      <dgm:spPr>
        <a:solidFill>
          <a:srgbClr val="FF715C"/>
        </a:solidFill>
        <a:effectLst>
          <a:outerShdw blurRad="50800" dist="38100" dir="2700000" algn="tl" rotWithShape="0">
            <a:prstClr val="black">
              <a:alpha val="40000"/>
            </a:prstClr>
          </a:outerShdw>
        </a:effectLst>
      </dgm:spPr>
      <dgm:t>
        <a:bodyPr/>
        <a:lstStyle/>
        <a:p>
          <a:r>
            <a:rPr lang="en-US" sz="1400" b="0" dirty="0"/>
            <a:t>Completion of a State or Federal Job Program </a:t>
          </a:r>
        </a:p>
        <a:p>
          <a:r>
            <a:rPr lang="en-US" sz="1400" b="0" dirty="0"/>
            <a:t>(limited to DASS Schools)</a:t>
          </a:r>
        </a:p>
      </dgm:t>
    </dgm:pt>
    <dgm:pt modelId="{67207085-1998-47A5-8382-6F478193E623}" type="parTrans" cxnId="{AE38135B-B47F-4A3E-B29C-887170EC8A4C}">
      <dgm:prSet/>
      <dgm:spPr/>
      <dgm:t>
        <a:bodyPr/>
        <a:lstStyle/>
        <a:p>
          <a:endParaRPr lang="en-US" sz="1400" b="0"/>
        </a:p>
      </dgm:t>
    </dgm:pt>
    <dgm:pt modelId="{C8A84D16-8096-457F-A614-48A875F90C75}" type="sibTrans" cxnId="{AE38135B-B47F-4A3E-B29C-887170EC8A4C}">
      <dgm:prSet/>
      <dgm:spPr/>
      <dgm:t>
        <a:bodyPr/>
        <a:lstStyle/>
        <a:p>
          <a:endParaRPr lang="en-US" sz="1400" b="0"/>
        </a:p>
      </dgm:t>
    </dgm:pt>
    <dgm:pt modelId="{88CABFA8-6AE6-4899-BA52-C2B9D01213A0}">
      <dgm:prSet phldrT="[Text]" custT="1"/>
      <dgm:spPr>
        <a:solidFill>
          <a:srgbClr val="161569"/>
        </a:solidFill>
        <a:effectLst>
          <a:outerShdw blurRad="50800" dist="38100" dir="2700000" algn="tl" rotWithShape="0">
            <a:prstClr val="black">
              <a:alpha val="40000"/>
            </a:prstClr>
          </a:outerShdw>
        </a:effectLst>
      </dgm:spPr>
      <dgm:t>
        <a:bodyPr/>
        <a:lstStyle/>
        <a:p>
          <a:r>
            <a:rPr lang="en-US" sz="1400" b="0" dirty="0"/>
            <a:t>Work Force Readiness Certificate</a:t>
          </a:r>
        </a:p>
        <a:p>
          <a:r>
            <a:rPr lang="en-US" sz="1400" b="0" dirty="0"/>
            <a:t>(Limited to DASS Schools)</a:t>
          </a:r>
        </a:p>
      </dgm:t>
    </dgm:pt>
    <dgm:pt modelId="{B00B719B-AF81-4B89-BCEC-A1A56EEF8F0A}" type="parTrans" cxnId="{5E793AAD-8627-4823-97C1-198B300A0F60}">
      <dgm:prSet/>
      <dgm:spPr/>
      <dgm:t>
        <a:bodyPr/>
        <a:lstStyle/>
        <a:p>
          <a:endParaRPr lang="en-US" sz="1400" b="0"/>
        </a:p>
      </dgm:t>
    </dgm:pt>
    <dgm:pt modelId="{53931068-639C-4C3A-8C0B-0A1491A118C3}" type="sibTrans" cxnId="{5E793AAD-8627-4823-97C1-198B300A0F60}">
      <dgm:prSet/>
      <dgm:spPr/>
      <dgm:t>
        <a:bodyPr/>
        <a:lstStyle/>
        <a:p>
          <a:endParaRPr lang="en-US" sz="1400" b="0"/>
        </a:p>
      </dgm:t>
    </dgm:pt>
    <dgm:pt modelId="{E2BF843B-1592-4923-A209-7A266957BCD1}">
      <dgm:prSet phldrT="[Text]" custT="1"/>
      <dgm:spPr>
        <a:solidFill>
          <a:srgbClr val="FFC000"/>
        </a:solidFill>
        <a:effectLst>
          <a:outerShdw blurRad="50800" dist="38100" dir="2700000" algn="tl" rotWithShape="0">
            <a:prstClr val="black">
              <a:alpha val="40000"/>
            </a:prstClr>
          </a:outerShdw>
        </a:effectLst>
      </dgm:spPr>
      <dgm:t>
        <a:bodyPr/>
        <a:lstStyle/>
        <a:p>
          <a:r>
            <a:rPr lang="en-US" sz="1400" b="0" dirty="0"/>
            <a:t>Food Handler’s Certificate</a:t>
          </a:r>
        </a:p>
        <a:p>
          <a:r>
            <a:rPr lang="en-US" sz="1400" b="0" dirty="0"/>
            <a:t>(Limited to Juvenile Court Schools)</a:t>
          </a:r>
        </a:p>
      </dgm:t>
    </dgm:pt>
    <dgm:pt modelId="{ABAA8BB6-BF74-4ECA-B380-EB9C6C7B5CC4}" type="parTrans" cxnId="{81691105-9B5F-4A0A-96B2-D564A2D4AC61}">
      <dgm:prSet/>
      <dgm:spPr/>
      <dgm:t>
        <a:bodyPr/>
        <a:lstStyle/>
        <a:p>
          <a:endParaRPr lang="en-US" sz="1400" b="0"/>
        </a:p>
      </dgm:t>
    </dgm:pt>
    <dgm:pt modelId="{0AF35F44-94B9-4FA4-80B1-E957B83A9F38}" type="sibTrans" cxnId="{81691105-9B5F-4A0A-96B2-D564A2D4AC61}">
      <dgm:prSet/>
      <dgm:spPr/>
      <dgm:t>
        <a:bodyPr/>
        <a:lstStyle/>
        <a:p>
          <a:endParaRPr lang="en-US" sz="1400" b="0"/>
        </a:p>
      </dgm:t>
    </dgm:pt>
    <dgm:pt modelId="{D45E63E8-9C37-4B91-99EC-3FEBD185FB72}">
      <dgm:prSet phldrT="[Text]" custT="1"/>
      <dgm:spPr>
        <a:solidFill>
          <a:schemeClr val="tx1">
            <a:lumMod val="40000"/>
            <a:lumOff val="60000"/>
          </a:schemeClr>
        </a:solidFill>
        <a:effectLst>
          <a:outerShdw blurRad="50800" dist="38100" dir="2700000" algn="tl" rotWithShape="0">
            <a:prstClr val="black">
              <a:alpha val="40000"/>
            </a:prstClr>
          </a:outerShdw>
        </a:effectLst>
      </dgm:spPr>
      <dgm:t>
        <a:bodyPr/>
        <a:lstStyle/>
        <a:p>
          <a:r>
            <a:rPr lang="en-US" sz="1400" b="0" dirty="0"/>
            <a:t>Pre-Apprenticeship Certification Program Completion Indicator</a:t>
          </a:r>
        </a:p>
      </dgm:t>
    </dgm:pt>
    <dgm:pt modelId="{A60E3395-3D56-4E7B-B9AE-D21B8F491027}" type="parTrans" cxnId="{ABDD8BE8-B436-4D5F-B7D7-5FFB91D41C71}">
      <dgm:prSet/>
      <dgm:spPr/>
      <dgm:t>
        <a:bodyPr/>
        <a:lstStyle/>
        <a:p>
          <a:endParaRPr lang="en-US"/>
        </a:p>
      </dgm:t>
    </dgm:pt>
    <dgm:pt modelId="{D2369BA1-7A8D-4C3E-B961-20BBB9E2B918}" type="sibTrans" cxnId="{ABDD8BE8-B436-4D5F-B7D7-5FFB91D41C71}">
      <dgm:prSet/>
      <dgm:spPr/>
      <dgm:t>
        <a:bodyPr/>
        <a:lstStyle/>
        <a:p>
          <a:endParaRPr lang="en-US"/>
        </a:p>
      </dgm:t>
    </dgm:pt>
    <dgm:pt modelId="{CF267D62-4535-46B0-97AE-65C28CF193CC}" type="pres">
      <dgm:prSet presAssocID="{4BBC3BF7-4560-4110-9216-CD9935DC4F35}" presName="diagram" presStyleCnt="0">
        <dgm:presLayoutVars>
          <dgm:dir/>
          <dgm:resizeHandles val="exact"/>
        </dgm:presLayoutVars>
      </dgm:prSet>
      <dgm:spPr/>
    </dgm:pt>
    <dgm:pt modelId="{A5B142B8-3F42-4B07-8ADB-2682AC5CEC57}" type="pres">
      <dgm:prSet presAssocID="{D45E63E8-9C37-4B91-99EC-3FEBD185FB72}" presName="node" presStyleLbl="node1" presStyleIdx="0" presStyleCnt="5">
        <dgm:presLayoutVars>
          <dgm:bulletEnabled val="1"/>
        </dgm:presLayoutVars>
      </dgm:prSet>
      <dgm:spPr/>
    </dgm:pt>
    <dgm:pt modelId="{917BEE28-8DFA-4599-A825-0961706FF6F2}" type="pres">
      <dgm:prSet presAssocID="{D2369BA1-7A8D-4C3E-B961-20BBB9E2B918}" presName="sibTrans" presStyleCnt="0"/>
      <dgm:spPr/>
    </dgm:pt>
    <dgm:pt modelId="{77DB4E7A-C832-4F52-A6B7-4ACE4BB42865}" type="pres">
      <dgm:prSet presAssocID="{CE214B19-90C1-4A76-B255-18BE0E1D46D7}" presName="node" presStyleLbl="node1" presStyleIdx="1" presStyleCnt="5">
        <dgm:presLayoutVars>
          <dgm:bulletEnabled val="1"/>
        </dgm:presLayoutVars>
      </dgm:prSet>
      <dgm:spPr/>
    </dgm:pt>
    <dgm:pt modelId="{1D868DCF-EF90-4AFD-89F0-4F6E035C820D}" type="pres">
      <dgm:prSet presAssocID="{89DD943B-8DAE-4628-94B2-866001D3E07F}" presName="sibTrans" presStyleCnt="0"/>
      <dgm:spPr/>
    </dgm:pt>
    <dgm:pt modelId="{C22AE0DC-DF5F-4B6E-90C6-981DB57169C6}" type="pres">
      <dgm:prSet presAssocID="{4BB77D91-620D-4A4A-B845-0F334A33E0B2}" presName="node" presStyleLbl="node1" presStyleIdx="2" presStyleCnt="5">
        <dgm:presLayoutVars>
          <dgm:bulletEnabled val="1"/>
        </dgm:presLayoutVars>
      </dgm:prSet>
      <dgm:spPr/>
    </dgm:pt>
    <dgm:pt modelId="{7C1448B2-2BCC-4371-9315-12F384645472}" type="pres">
      <dgm:prSet presAssocID="{C8A84D16-8096-457F-A614-48A875F90C75}" presName="sibTrans" presStyleCnt="0"/>
      <dgm:spPr/>
    </dgm:pt>
    <dgm:pt modelId="{915E8436-4456-41E7-90C4-C3223878A5D6}" type="pres">
      <dgm:prSet presAssocID="{88CABFA8-6AE6-4899-BA52-C2B9D01213A0}" presName="node" presStyleLbl="node1" presStyleIdx="3" presStyleCnt="5">
        <dgm:presLayoutVars>
          <dgm:bulletEnabled val="1"/>
        </dgm:presLayoutVars>
      </dgm:prSet>
      <dgm:spPr/>
    </dgm:pt>
    <dgm:pt modelId="{F7B97D26-C43C-4C05-80FC-1A8C064FE0EB}" type="pres">
      <dgm:prSet presAssocID="{53931068-639C-4C3A-8C0B-0A1491A118C3}" presName="sibTrans" presStyleCnt="0"/>
      <dgm:spPr/>
    </dgm:pt>
    <dgm:pt modelId="{F532E7A9-6AE4-4995-89EC-4F75C887E788}" type="pres">
      <dgm:prSet presAssocID="{E2BF843B-1592-4923-A209-7A266957BCD1}" presName="node" presStyleLbl="node1" presStyleIdx="4" presStyleCnt="5">
        <dgm:presLayoutVars>
          <dgm:bulletEnabled val="1"/>
        </dgm:presLayoutVars>
      </dgm:prSet>
      <dgm:spPr/>
    </dgm:pt>
  </dgm:ptLst>
  <dgm:cxnLst>
    <dgm:cxn modelId="{81691105-9B5F-4A0A-96B2-D564A2D4AC61}" srcId="{4BBC3BF7-4560-4110-9216-CD9935DC4F35}" destId="{E2BF843B-1592-4923-A209-7A266957BCD1}" srcOrd="4" destOrd="0" parTransId="{ABAA8BB6-BF74-4ECA-B380-EB9C6C7B5CC4}" sibTransId="{0AF35F44-94B9-4FA4-80B1-E957B83A9F38}"/>
    <dgm:cxn modelId="{DF6E5007-09B2-494E-8746-53C8CE88F985}" type="presOf" srcId="{E2BF843B-1592-4923-A209-7A266957BCD1}" destId="{F532E7A9-6AE4-4995-89EC-4F75C887E788}" srcOrd="0" destOrd="0" presId="urn:microsoft.com/office/officeart/2005/8/layout/default"/>
    <dgm:cxn modelId="{AE38135B-B47F-4A3E-B29C-887170EC8A4C}" srcId="{4BBC3BF7-4560-4110-9216-CD9935DC4F35}" destId="{4BB77D91-620D-4A4A-B845-0F334A33E0B2}" srcOrd="2" destOrd="0" parTransId="{67207085-1998-47A5-8382-6F478193E623}" sibTransId="{C8A84D16-8096-457F-A614-48A875F90C75}"/>
    <dgm:cxn modelId="{7044DB60-AD15-4511-A8CB-261C6BD2E31E}" type="presOf" srcId="{4BBC3BF7-4560-4110-9216-CD9935DC4F35}" destId="{CF267D62-4535-46B0-97AE-65C28CF193CC}" srcOrd="0" destOrd="0" presId="urn:microsoft.com/office/officeart/2005/8/layout/default"/>
    <dgm:cxn modelId="{2531244B-E0CA-4054-B451-E5AE17A3DA02}" srcId="{4BBC3BF7-4560-4110-9216-CD9935DC4F35}" destId="{CE214B19-90C1-4A76-B255-18BE0E1D46D7}" srcOrd="1" destOrd="0" parTransId="{2F152E6F-A938-469E-82D3-74CD4911DE70}" sibTransId="{89DD943B-8DAE-4628-94B2-866001D3E07F}"/>
    <dgm:cxn modelId="{694E5681-2BC5-468B-9684-EBD1322EB47C}" type="presOf" srcId="{D45E63E8-9C37-4B91-99EC-3FEBD185FB72}" destId="{A5B142B8-3F42-4B07-8ADB-2682AC5CEC57}" srcOrd="0" destOrd="0" presId="urn:microsoft.com/office/officeart/2005/8/layout/default"/>
    <dgm:cxn modelId="{235FDD9C-DB85-493D-A641-B7CD81F09F2C}" type="presOf" srcId="{4BB77D91-620D-4A4A-B845-0F334A33E0B2}" destId="{C22AE0DC-DF5F-4B6E-90C6-981DB57169C6}" srcOrd="0" destOrd="0" presId="urn:microsoft.com/office/officeart/2005/8/layout/default"/>
    <dgm:cxn modelId="{5E793AAD-8627-4823-97C1-198B300A0F60}" srcId="{4BBC3BF7-4560-4110-9216-CD9935DC4F35}" destId="{88CABFA8-6AE6-4899-BA52-C2B9D01213A0}" srcOrd="3" destOrd="0" parTransId="{B00B719B-AF81-4B89-BCEC-A1A56EEF8F0A}" sibTransId="{53931068-639C-4C3A-8C0B-0A1491A118C3}"/>
    <dgm:cxn modelId="{65C1C3CA-0A9C-447E-B6DF-2E71264CD661}" type="presOf" srcId="{CE214B19-90C1-4A76-B255-18BE0E1D46D7}" destId="{77DB4E7A-C832-4F52-A6B7-4ACE4BB42865}" srcOrd="0" destOrd="0" presId="urn:microsoft.com/office/officeart/2005/8/layout/default"/>
    <dgm:cxn modelId="{629B5BDF-6BD1-4B35-BE9F-BD7B1BFE000E}" type="presOf" srcId="{88CABFA8-6AE6-4899-BA52-C2B9D01213A0}" destId="{915E8436-4456-41E7-90C4-C3223878A5D6}" srcOrd="0" destOrd="0" presId="urn:microsoft.com/office/officeart/2005/8/layout/default"/>
    <dgm:cxn modelId="{ABDD8BE8-B436-4D5F-B7D7-5FFB91D41C71}" srcId="{4BBC3BF7-4560-4110-9216-CD9935DC4F35}" destId="{D45E63E8-9C37-4B91-99EC-3FEBD185FB72}" srcOrd="0" destOrd="0" parTransId="{A60E3395-3D56-4E7B-B9AE-D21B8F491027}" sibTransId="{D2369BA1-7A8D-4C3E-B961-20BBB9E2B918}"/>
    <dgm:cxn modelId="{896EEF14-C7F1-4746-A0FA-F4327355573E}" type="presParOf" srcId="{CF267D62-4535-46B0-97AE-65C28CF193CC}" destId="{A5B142B8-3F42-4B07-8ADB-2682AC5CEC57}" srcOrd="0" destOrd="0" presId="urn:microsoft.com/office/officeart/2005/8/layout/default"/>
    <dgm:cxn modelId="{5C663766-46DA-4C80-9278-A4BF1608351F}" type="presParOf" srcId="{CF267D62-4535-46B0-97AE-65C28CF193CC}" destId="{917BEE28-8DFA-4599-A825-0961706FF6F2}" srcOrd="1" destOrd="0" presId="urn:microsoft.com/office/officeart/2005/8/layout/default"/>
    <dgm:cxn modelId="{7944DF42-0AEC-4105-8471-301115675E59}" type="presParOf" srcId="{CF267D62-4535-46B0-97AE-65C28CF193CC}" destId="{77DB4E7A-C832-4F52-A6B7-4ACE4BB42865}" srcOrd="2" destOrd="0" presId="urn:microsoft.com/office/officeart/2005/8/layout/default"/>
    <dgm:cxn modelId="{A9DBAB43-64E9-47B8-99A8-CC1A31D83737}" type="presParOf" srcId="{CF267D62-4535-46B0-97AE-65C28CF193CC}" destId="{1D868DCF-EF90-4AFD-89F0-4F6E035C820D}" srcOrd="3" destOrd="0" presId="urn:microsoft.com/office/officeart/2005/8/layout/default"/>
    <dgm:cxn modelId="{E5B2E640-381B-4A3D-B770-9B27F3F7C16A}" type="presParOf" srcId="{CF267D62-4535-46B0-97AE-65C28CF193CC}" destId="{C22AE0DC-DF5F-4B6E-90C6-981DB57169C6}" srcOrd="4" destOrd="0" presId="urn:microsoft.com/office/officeart/2005/8/layout/default"/>
    <dgm:cxn modelId="{C1C5BF18-32A5-44E7-9D03-750EBE3F0B6B}" type="presParOf" srcId="{CF267D62-4535-46B0-97AE-65C28CF193CC}" destId="{7C1448B2-2BCC-4371-9315-12F384645472}" srcOrd="5" destOrd="0" presId="urn:microsoft.com/office/officeart/2005/8/layout/default"/>
    <dgm:cxn modelId="{C29D32FB-3FF0-477F-AA69-59AE329663E4}" type="presParOf" srcId="{CF267D62-4535-46B0-97AE-65C28CF193CC}" destId="{915E8436-4456-41E7-90C4-C3223878A5D6}" srcOrd="6" destOrd="0" presId="urn:microsoft.com/office/officeart/2005/8/layout/default"/>
    <dgm:cxn modelId="{7814A828-EBB0-46F8-9227-ECA5081C77B9}" type="presParOf" srcId="{CF267D62-4535-46B0-97AE-65C28CF193CC}" destId="{F7B97D26-C43C-4C05-80FC-1A8C064FE0EB}" srcOrd="7" destOrd="0" presId="urn:microsoft.com/office/officeart/2005/8/layout/default"/>
    <dgm:cxn modelId="{C0050D3E-E2DA-4EB5-B4CF-F1A5FCE1B399}" type="presParOf" srcId="{CF267D62-4535-46B0-97AE-65C28CF193CC}" destId="{F532E7A9-6AE4-4995-89EC-4F75C887E788}" srcOrd="8" destOrd="0" presId="urn:microsoft.com/office/officeart/2005/8/layout/defaul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DB4E7A-C832-4F52-A6B7-4ACE4BB42865}">
      <dsp:nvSpPr>
        <dsp:cNvPr id="0" name=""/>
        <dsp:cNvSpPr/>
      </dsp:nvSpPr>
      <dsp:spPr>
        <a:xfrm>
          <a:off x="44885" y="370"/>
          <a:ext cx="2782880" cy="1669728"/>
        </a:xfrm>
        <a:prstGeom prst="rect">
          <a:avLst/>
        </a:prstGeom>
        <a:solidFill>
          <a:srgbClr val="3BC0BC"/>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161569"/>
              </a:solidFill>
            </a:rPr>
            <a:t>Postsecondary/Transition Status Indicator</a:t>
          </a:r>
        </a:p>
      </dsp:txBody>
      <dsp:txXfrm>
        <a:off x="44885" y="370"/>
        <a:ext cx="2782880" cy="16697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B142B8-3F42-4B07-8ADB-2682AC5CEC57}">
      <dsp:nvSpPr>
        <dsp:cNvPr id="0" name=""/>
        <dsp:cNvSpPr/>
      </dsp:nvSpPr>
      <dsp:spPr>
        <a:xfrm>
          <a:off x="3599" y="250597"/>
          <a:ext cx="1948788" cy="1169273"/>
        </a:xfrm>
        <a:prstGeom prst="rect">
          <a:avLst/>
        </a:prstGeom>
        <a:solidFill>
          <a:schemeClr val="tx1">
            <a:lumMod val="40000"/>
            <a:lumOff val="60000"/>
          </a:schemeClr>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kern="1200" dirty="0"/>
            <a:t>Pre-Apprenticeship Certification Program Completion Indicator</a:t>
          </a:r>
        </a:p>
      </dsp:txBody>
      <dsp:txXfrm>
        <a:off x="3599" y="250597"/>
        <a:ext cx="1948788" cy="1169273"/>
      </dsp:txXfrm>
    </dsp:sp>
    <dsp:sp modelId="{77DB4E7A-C832-4F52-A6B7-4ACE4BB42865}">
      <dsp:nvSpPr>
        <dsp:cNvPr id="0" name=""/>
        <dsp:cNvSpPr/>
      </dsp:nvSpPr>
      <dsp:spPr>
        <a:xfrm>
          <a:off x="2147267" y="250597"/>
          <a:ext cx="1948788" cy="1169273"/>
        </a:xfrm>
        <a:prstGeom prst="rect">
          <a:avLst/>
        </a:prstGeom>
        <a:solidFill>
          <a:srgbClr val="3BC0BC"/>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kern="1200" dirty="0"/>
            <a:t>Pre-Apprenticeship Program (non-certified) Completion Indicator</a:t>
          </a:r>
        </a:p>
      </dsp:txBody>
      <dsp:txXfrm>
        <a:off x="2147267" y="250597"/>
        <a:ext cx="1948788" cy="1169273"/>
      </dsp:txXfrm>
    </dsp:sp>
    <dsp:sp modelId="{C22AE0DC-DF5F-4B6E-90C6-981DB57169C6}">
      <dsp:nvSpPr>
        <dsp:cNvPr id="0" name=""/>
        <dsp:cNvSpPr/>
      </dsp:nvSpPr>
      <dsp:spPr>
        <a:xfrm>
          <a:off x="4290935" y="250597"/>
          <a:ext cx="1948788" cy="1169273"/>
        </a:xfrm>
        <a:prstGeom prst="rect">
          <a:avLst/>
        </a:prstGeom>
        <a:solidFill>
          <a:srgbClr val="FF715C"/>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kern="1200" dirty="0"/>
            <a:t>Completion of a State or Federal Job Program </a:t>
          </a:r>
        </a:p>
        <a:p>
          <a:pPr marL="0" lvl="0" indent="0" algn="ctr" defTabSz="622300">
            <a:lnSpc>
              <a:spcPct val="90000"/>
            </a:lnSpc>
            <a:spcBef>
              <a:spcPct val="0"/>
            </a:spcBef>
            <a:spcAft>
              <a:spcPct val="35000"/>
            </a:spcAft>
            <a:buNone/>
          </a:pPr>
          <a:r>
            <a:rPr lang="en-US" sz="1400" b="0" kern="1200" dirty="0"/>
            <a:t>(limited to DASS Schools)</a:t>
          </a:r>
        </a:p>
      </dsp:txBody>
      <dsp:txXfrm>
        <a:off x="4290935" y="250597"/>
        <a:ext cx="1948788" cy="1169273"/>
      </dsp:txXfrm>
    </dsp:sp>
    <dsp:sp modelId="{915E8436-4456-41E7-90C4-C3223878A5D6}">
      <dsp:nvSpPr>
        <dsp:cNvPr id="0" name=""/>
        <dsp:cNvSpPr/>
      </dsp:nvSpPr>
      <dsp:spPr>
        <a:xfrm>
          <a:off x="6434602" y="250597"/>
          <a:ext cx="1948788" cy="1169273"/>
        </a:xfrm>
        <a:prstGeom prst="rect">
          <a:avLst/>
        </a:prstGeom>
        <a:solidFill>
          <a:srgbClr val="161569"/>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kern="1200" dirty="0"/>
            <a:t>Work Force Readiness Certificate</a:t>
          </a:r>
        </a:p>
        <a:p>
          <a:pPr marL="0" lvl="0" indent="0" algn="ctr" defTabSz="622300">
            <a:lnSpc>
              <a:spcPct val="90000"/>
            </a:lnSpc>
            <a:spcBef>
              <a:spcPct val="0"/>
            </a:spcBef>
            <a:spcAft>
              <a:spcPct val="35000"/>
            </a:spcAft>
            <a:buNone/>
          </a:pPr>
          <a:r>
            <a:rPr lang="en-US" sz="1400" b="0" kern="1200" dirty="0"/>
            <a:t>(Limited to DASS Schools)</a:t>
          </a:r>
        </a:p>
      </dsp:txBody>
      <dsp:txXfrm>
        <a:off x="6434602" y="250597"/>
        <a:ext cx="1948788" cy="1169273"/>
      </dsp:txXfrm>
    </dsp:sp>
    <dsp:sp modelId="{F532E7A9-6AE4-4995-89EC-4F75C887E788}">
      <dsp:nvSpPr>
        <dsp:cNvPr id="0" name=""/>
        <dsp:cNvSpPr/>
      </dsp:nvSpPr>
      <dsp:spPr>
        <a:xfrm>
          <a:off x="8578270" y="250597"/>
          <a:ext cx="1948788" cy="1169273"/>
        </a:xfrm>
        <a:prstGeom prst="rect">
          <a:avLst/>
        </a:prstGeom>
        <a:solidFill>
          <a:srgbClr val="FFC000"/>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kern="1200" dirty="0"/>
            <a:t>Food Handler’s Certificate</a:t>
          </a:r>
        </a:p>
        <a:p>
          <a:pPr marL="0" lvl="0" indent="0" algn="ctr" defTabSz="622300">
            <a:lnSpc>
              <a:spcPct val="90000"/>
            </a:lnSpc>
            <a:spcBef>
              <a:spcPct val="0"/>
            </a:spcBef>
            <a:spcAft>
              <a:spcPct val="35000"/>
            </a:spcAft>
            <a:buNone/>
          </a:pPr>
          <a:r>
            <a:rPr lang="en-US" sz="1400" b="0" kern="1200" dirty="0"/>
            <a:t>(Limited to Juvenile Court Schools)</a:t>
          </a:r>
        </a:p>
      </dsp:txBody>
      <dsp:txXfrm>
        <a:off x="8578270" y="250597"/>
        <a:ext cx="1948788" cy="116927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5EB157-129D-46E0-9378-83BA5D0F8E1A}" type="datetimeFigureOut">
              <a:rPr lang="en-US" smtClean="0"/>
              <a:t>4/26/2019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3E751E-7144-40C1-A924-1E8E1A9FDF8E}" type="slidenum">
              <a:rPr lang="en-US" smtClean="0"/>
              <a:t>‹#›</a:t>
            </a:fld>
            <a:endParaRPr lang="en-US"/>
          </a:p>
        </p:txBody>
      </p:sp>
    </p:spTree>
    <p:extLst>
      <p:ext uri="{BB962C8B-B14F-4D97-AF65-F5344CB8AC3E}">
        <p14:creationId xmlns:p14="http://schemas.microsoft.com/office/powerpoint/2010/main" val="4108676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EOY 1 is a critical component of the CCI. LEAs that fail to certify EOY 1 will show as orange on the CCI indicator.</a:t>
            </a:r>
          </a:p>
          <a:p>
            <a:endParaRPr lang="en-US" dirty="0"/>
          </a:p>
          <a:p>
            <a:endParaRPr lang="en-US" dirty="0"/>
          </a:p>
        </p:txBody>
      </p:sp>
      <p:sp>
        <p:nvSpPr>
          <p:cNvPr id="4" name="Slide Number Placeholder 3"/>
          <p:cNvSpPr>
            <a:spLocks noGrp="1"/>
          </p:cNvSpPr>
          <p:nvPr>
            <p:ph type="sldNum" sz="quarter" idx="5"/>
          </p:nvPr>
        </p:nvSpPr>
        <p:spPr/>
        <p:txBody>
          <a:bodyPr/>
          <a:lstStyle/>
          <a:p>
            <a:fld id="{8CAFF00F-0107-674C-8C49-0820B4FC5C91}" type="slidenum">
              <a:rPr lang="en-US" smtClean="0"/>
              <a:t>4</a:t>
            </a:fld>
            <a:endParaRPr lang="en-US" dirty="0"/>
          </a:p>
        </p:txBody>
      </p:sp>
    </p:spTree>
    <p:extLst>
      <p:ext uri="{BB962C8B-B14F-4D97-AF65-F5344CB8AC3E}">
        <p14:creationId xmlns:p14="http://schemas.microsoft.com/office/powerpoint/2010/main" val="2172989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Postsecondary/Transition Status Indicator</a:t>
            </a:r>
            <a:endParaRPr lang="en-US" dirty="0"/>
          </a:p>
          <a:p>
            <a:endParaRPr lang="en-US" dirty="0"/>
          </a:p>
          <a:p>
            <a:pPr defTabSz="931672">
              <a:defRPr/>
            </a:pPr>
            <a:r>
              <a:rPr lang="en-US" dirty="0"/>
              <a:t>An indication of whether or not a student with disabilities who is at least 18 years old is participating in a program to assist in the student’s transition from school to adult life, including education and training, employment and independent living. </a:t>
            </a:r>
          </a:p>
          <a:p>
            <a:endParaRPr lang="en-US" dirty="0"/>
          </a:p>
          <a:p>
            <a:r>
              <a:rPr lang="en-US" b="1" dirty="0"/>
              <a:t>Workforce Readiness (Strategic Skills) Certificate Program Completion Indicator</a:t>
            </a:r>
          </a:p>
          <a:p>
            <a:endParaRPr lang="en-US" dirty="0"/>
          </a:p>
          <a:p>
            <a:pPr defTabSz="931672">
              <a:defRPr/>
            </a:pPr>
            <a:r>
              <a:rPr lang="en-US" dirty="0"/>
              <a:t>An indication of whether or not a student successfully completed a certificate program that is recognized by business and/or industry at the local or state level, such as the National Career Readiness Certificate (i.e., Work Keys), Work Force Development Certificates, National Occupational Competency Testing Institute (NOCTI), Precision, etc.</a:t>
            </a:r>
          </a:p>
          <a:p>
            <a:endParaRPr lang="en-US" dirty="0"/>
          </a:p>
          <a:p>
            <a:r>
              <a:rPr lang="en-US" b="1" dirty="0"/>
              <a:t>Food Handler Certification Program Completion Indicator</a:t>
            </a:r>
          </a:p>
          <a:p>
            <a:endParaRPr lang="en-US" dirty="0"/>
          </a:p>
          <a:p>
            <a:r>
              <a:rPr lang="en-US" dirty="0"/>
              <a:t>An indication of whether or not a student successfully completed a certificate program for entry-level professionals in the food service industry, such as servers, chefs, cooks, cashiers, and even convenience store clerks. The Food Handler Certificate requires the learner to complete a brief 2-hour training course covering basic food safety principles. At the conclusion of the course, the learner will be tested on their knowledge of the content and learning outcomes. Upon successfully passing the exam, the learner will be issued a Food Handler's Certificate document (or card).</a:t>
            </a:r>
          </a:p>
          <a:p>
            <a:endParaRPr lang="en-US" dirty="0"/>
          </a:p>
          <a:p>
            <a:pPr defTabSz="931672">
              <a:defRPr/>
            </a:pPr>
            <a:r>
              <a:rPr lang="en-US" b="1" dirty="0"/>
              <a:t>Pre-Apprenticeship Certification Program Completion Indicator</a:t>
            </a:r>
          </a:p>
          <a:p>
            <a:pPr defTabSz="931672">
              <a:defRPr/>
            </a:pPr>
            <a:endParaRPr lang="en-US" b="1" dirty="0"/>
          </a:p>
          <a:p>
            <a:pPr defTabSz="931672">
              <a:defRPr/>
            </a:pPr>
            <a:r>
              <a:rPr lang="en-US" dirty="0"/>
              <a:t>An indication of whether or not a student successfully completed a program where students earn industry certificates that are recognized and certified by business and/or industry at the local, state, or national level. It may be an assessment, examination, or a license that is administered and recognized by an industry third-party or governing board.</a:t>
            </a:r>
          </a:p>
          <a:p>
            <a:pPr defTabSz="931672">
              <a:defRPr/>
            </a:pPr>
            <a:endParaRPr lang="en-US" dirty="0"/>
          </a:p>
          <a:p>
            <a:pPr defTabSz="931672">
              <a:defRPr/>
            </a:pPr>
            <a:r>
              <a:rPr lang="en-US" b="1" dirty="0"/>
              <a:t>Pre-Apprenticeship Program (non-certified) Completion Indicator</a:t>
            </a:r>
          </a:p>
          <a:p>
            <a:pPr defTabSz="931672">
              <a:defRPr/>
            </a:pPr>
            <a:endParaRPr lang="en-US" dirty="0"/>
          </a:p>
          <a:p>
            <a:r>
              <a:rPr lang="en-US" dirty="0"/>
              <a:t>An indication of whether or not a student successfully completed a program where students earn industry certificates that are recognized, but not certified, by business and/or industry at the local, state, or national level. It may be an assessment, examination or a license that is administered and recognized by an industry third-party or governing board.</a:t>
            </a:r>
          </a:p>
          <a:p>
            <a:r>
              <a:rPr lang="en-US" b="1" dirty="0"/>
              <a:t> </a:t>
            </a:r>
            <a:endParaRPr lang="en-US" dirty="0"/>
          </a:p>
          <a:p>
            <a:pPr defTabSz="931672">
              <a:defRPr/>
            </a:pPr>
            <a:r>
              <a:rPr lang="en-US" b="1" dirty="0"/>
              <a:t>State or Federal Job Program Completion Indicator</a:t>
            </a:r>
            <a:endParaRPr lang="en-US" dirty="0"/>
          </a:p>
          <a:p>
            <a:pPr defTabSz="931672">
              <a:defRPr/>
            </a:pPr>
            <a:endParaRPr lang="en-US" dirty="0"/>
          </a:p>
          <a:p>
            <a:pPr defTabSz="931672">
              <a:defRPr/>
            </a:pPr>
            <a:r>
              <a:rPr lang="en-US" dirty="0"/>
              <a:t>An indication of whether or not a student successfully completed any federal programs administered at schools such as Job Corps, Workforce Innovation and Opportunity Act (WIOA), </a:t>
            </a:r>
            <a:r>
              <a:rPr lang="en-US" dirty="0" err="1"/>
              <a:t>YouthBuild</a:t>
            </a:r>
            <a:r>
              <a:rPr lang="en-US" dirty="0"/>
              <a:t>; or state-level programs such as California Conservation Corps or Regional Occupational Center Programs.</a:t>
            </a:r>
          </a:p>
          <a:p>
            <a:pPr defTabSz="931672">
              <a:defRPr/>
            </a:pPr>
            <a:endParaRPr lang="en-US" dirty="0"/>
          </a:p>
          <a:p>
            <a:r>
              <a:rPr lang="en-US" b="1" dirty="0"/>
              <a:t> </a:t>
            </a:r>
            <a:endParaRPr lang="en-US" dirty="0"/>
          </a:p>
          <a:p>
            <a:endParaRPr lang="en-US" dirty="0"/>
          </a:p>
        </p:txBody>
      </p:sp>
      <p:sp>
        <p:nvSpPr>
          <p:cNvPr id="4" name="Slide Number Placeholder 3"/>
          <p:cNvSpPr>
            <a:spLocks noGrp="1"/>
          </p:cNvSpPr>
          <p:nvPr>
            <p:ph type="sldNum" sz="quarter" idx="5"/>
          </p:nvPr>
        </p:nvSpPr>
        <p:spPr/>
        <p:txBody>
          <a:bodyPr/>
          <a:lstStyle/>
          <a:p>
            <a:fld id="{8CAFF00F-0107-674C-8C49-0820B4FC5C91}"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524609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7CC1AD0-632F-416D-8004-A37E1613E5E9}" type="datetimeFigureOut">
              <a:rPr lang="en-US" smtClean="0"/>
              <a:t>4/26/2019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F3E1357-D168-4C76-AC36-1B695E9B1556}" type="slidenum">
              <a:rPr lang="en-US" smtClean="0"/>
              <a:t>‹#›</a:t>
            </a:fld>
            <a:endParaRPr lang="en-US"/>
          </a:p>
        </p:txBody>
      </p:sp>
    </p:spTree>
    <p:extLst>
      <p:ext uri="{BB962C8B-B14F-4D97-AF65-F5344CB8AC3E}">
        <p14:creationId xmlns:p14="http://schemas.microsoft.com/office/powerpoint/2010/main" val="4012110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97257-7071-A848-8E32-D5C3A937F9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2D0BF9-7F04-BB46-95C5-4FA6448A000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0C871-7FB5-044A-BB35-3145282B1EDC}"/>
              </a:ext>
            </a:extLst>
          </p:cNvPr>
          <p:cNvSpPr>
            <a:spLocks noGrp="1"/>
          </p:cNvSpPr>
          <p:nvPr>
            <p:ph type="dt" sz="half" idx="10"/>
          </p:nvPr>
        </p:nvSpPr>
        <p:spPr>
          <a:xfrm>
            <a:off x="8610600" y="6583796"/>
            <a:ext cx="2743200" cy="256886"/>
          </a:xfrm>
        </p:spPr>
        <p:txBody>
          <a:bodyPr/>
          <a:lstStyle/>
          <a:p>
            <a:endParaRPr lang="en-US" dirty="0">
              <a:solidFill>
                <a:srgbClr val="151569">
                  <a:tint val="75000"/>
                </a:srgbClr>
              </a:solidFill>
            </a:endParaRPr>
          </a:p>
        </p:txBody>
      </p:sp>
      <p:sp>
        <p:nvSpPr>
          <p:cNvPr id="5" name="Footer Placeholder 4">
            <a:extLst>
              <a:ext uri="{FF2B5EF4-FFF2-40B4-BE49-F238E27FC236}">
                <a16:creationId xmlns:a16="http://schemas.microsoft.com/office/drawing/2014/main" id="{A72F76B5-23C9-2A4A-86A4-428904C21A3C}"/>
              </a:ext>
            </a:extLst>
          </p:cNvPr>
          <p:cNvSpPr>
            <a:spLocks noGrp="1"/>
          </p:cNvSpPr>
          <p:nvPr>
            <p:ph type="ftr" sz="quarter" idx="11"/>
          </p:nvPr>
        </p:nvSpPr>
        <p:spPr>
          <a:xfrm>
            <a:off x="671945" y="6593032"/>
            <a:ext cx="2743200" cy="256886"/>
          </a:xfrm>
          <a:prstGeom prst="rect">
            <a:avLst/>
          </a:prstGeom>
        </p:spPr>
        <p:txBody>
          <a:bodyPr/>
          <a:lstStyle/>
          <a:p>
            <a:r>
              <a:rPr lang="en-US">
                <a:solidFill>
                  <a:srgbClr val="FFFFFF">
                    <a:lumMod val="65000"/>
                  </a:srgbClr>
                </a:solidFill>
              </a:rPr>
              <a:t>Aeries Con 2019</a:t>
            </a:r>
            <a:endParaRPr lang="en-US" dirty="0">
              <a:solidFill>
                <a:srgbClr val="FFFFFF">
                  <a:lumMod val="65000"/>
                </a:srgbClr>
              </a:solidFill>
            </a:endParaRPr>
          </a:p>
        </p:txBody>
      </p:sp>
    </p:spTree>
    <p:extLst>
      <p:ext uri="{BB962C8B-B14F-4D97-AF65-F5344CB8AC3E}">
        <p14:creationId xmlns:p14="http://schemas.microsoft.com/office/powerpoint/2010/main" val="1346521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F41BBA40-D491-440F-A181-17CBDCE45226}" type="slidenum">
              <a:rPr lang="en-US" smtClean="0"/>
              <a:t>‹#›</a:t>
            </a:fld>
            <a:endParaRPr lang="en-US" dirty="0"/>
          </a:p>
        </p:txBody>
      </p:sp>
    </p:spTree>
    <p:extLst>
      <p:ext uri="{BB962C8B-B14F-4D97-AF65-F5344CB8AC3E}">
        <p14:creationId xmlns:p14="http://schemas.microsoft.com/office/powerpoint/2010/main" val="3401401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Title Slide">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31645" y="1188779"/>
            <a:ext cx="11618976" cy="2048256"/>
          </a:xfrm>
        </p:spPr>
        <p:txBody>
          <a:bodyPr anchor="ctr">
            <a:normAutofit/>
          </a:bodyPr>
          <a:lstStyle>
            <a:lvl1pPr algn="ctr">
              <a:defRPr sz="4000" baseline="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31645" y="3784539"/>
            <a:ext cx="11618976" cy="2029968"/>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632" y="6081336"/>
            <a:ext cx="4089400" cy="666750"/>
          </a:xfrm>
          <a:prstGeom prst="rect">
            <a:avLst/>
          </a:prstGeom>
        </p:spPr>
      </p:pic>
      <p:cxnSp>
        <p:nvCxnSpPr>
          <p:cNvPr id="8" name="Straight Connector 7"/>
          <p:cNvCxnSpPr/>
          <p:nvPr/>
        </p:nvCxnSpPr>
        <p:spPr>
          <a:xfrm flipV="1">
            <a:off x="287217" y="3492379"/>
            <a:ext cx="9472247" cy="17584"/>
          </a:xfrm>
          <a:prstGeom prst="line">
            <a:avLst/>
          </a:prstGeom>
          <a:ln w="127000" cap="flat" cmpd="sng">
            <a:gradFill flip="none" rotWithShape="1">
              <a:gsLst>
                <a:gs pos="98000">
                  <a:schemeClr val="bg1"/>
                </a:gs>
                <a:gs pos="81000">
                  <a:srgbClr val="003399"/>
                </a:gs>
              </a:gsLst>
              <a:path path="circle">
                <a:fillToRect t="100000" r="100000"/>
              </a:path>
              <a:tileRect l="-100000" b="-100000"/>
            </a:gradFill>
            <a:bevel/>
          </a:ln>
          <a:effectLst/>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535815" y="6286422"/>
            <a:ext cx="4394824" cy="461665"/>
          </a:xfrm>
          <a:prstGeom prst="rect">
            <a:avLst/>
          </a:prstGeom>
          <a:noFill/>
        </p:spPr>
        <p:txBody>
          <a:bodyPr wrap="square" rtlCol="0">
            <a:spAutoFit/>
          </a:bodyPr>
          <a:lstStyle/>
          <a:p>
            <a:r>
              <a:rPr lang="en-US" sz="1200" b="1" cap="small" dirty="0">
                <a:solidFill>
                  <a:srgbClr val="000066"/>
                </a:solidFill>
                <a:latin typeface="Arial" panose="020B0604020202020204" pitchFamily="34" charset="0"/>
                <a:cs typeface="Arial" panose="020B0604020202020204" pitchFamily="34" charset="0"/>
              </a:rPr>
              <a:t>T</a:t>
            </a:r>
            <a:r>
              <a:rPr lang="en-US" sz="1200" b="0" cap="small" dirty="0">
                <a:solidFill>
                  <a:srgbClr val="000066"/>
                </a:solidFill>
                <a:latin typeface="Arial" panose="020B0604020202020204" pitchFamily="34" charset="0"/>
                <a:cs typeface="Arial" panose="020B0604020202020204" pitchFamily="34" charset="0"/>
              </a:rPr>
              <a:t>on</a:t>
            </a:r>
            <a:r>
              <a:rPr lang="en-US" sz="1200" b="1" cap="small" dirty="0">
                <a:solidFill>
                  <a:srgbClr val="000066"/>
                </a:solidFill>
                <a:latin typeface="Arial" panose="020B0604020202020204" pitchFamily="34" charset="0"/>
                <a:cs typeface="Arial" panose="020B0604020202020204" pitchFamily="34" charset="0"/>
              </a:rPr>
              <a:t>y T</a:t>
            </a:r>
            <a:r>
              <a:rPr lang="en-US" sz="1200" b="0" cap="small" dirty="0">
                <a:solidFill>
                  <a:srgbClr val="000066"/>
                </a:solidFill>
                <a:latin typeface="Arial" panose="020B0604020202020204" pitchFamily="34" charset="0"/>
                <a:cs typeface="Arial" panose="020B0604020202020204" pitchFamily="34" charset="0"/>
              </a:rPr>
              <a:t>hurmon</a:t>
            </a:r>
            <a:r>
              <a:rPr lang="en-US" sz="1200" b="1" cap="small" dirty="0">
                <a:solidFill>
                  <a:srgbClr val="000066"/>
                </a:solidFill>
                <a:latin typeface="Arial" panose="020B0604020202020204" pitchFamily="34" charset="0"/>
                <a:cs typeface="Arial" panose="020B0604020202020204" pitchFamily="34" charset="0"/>
              </a:rPr>
              <a:t>d</a:t>
            </a:r>
          </a:p>
          <a:p>
            <a:r>
              <a:rPr lang="en-US" sz="1200" b="1" dirty="0">
                <a:solidFill>
                  <a:srgbClr val="000066"/>
                </a:solidFill>
                <a:latin typeface="Arial" panose="020B0604020202020204" pitchFamily="34" charset="0"/>
                <a:cs typeface="Arial" panose="020B0604020202020204" pitchFamily="34" charset="0"/>
              </a:rPr>
              <a:t>State Superintendent of Public Instruction</a:t>
            </a:r>
          </a:p>
        </p:txBody>
      </p:sp>
      <p:pic>
        <p:nvPicPr>
          <p:cNvPr id="5" name="Picture 4" descr="A close up of a sign&#10;&#10;Description automatically generated">
            <a:extLst>
              <a:ext uri="{FF2B5EF4-FFF2-40B4-BE49-F238E27FC236}">
                <a16:creationId xmlns:a16="http://schemas.microsoft.com/office/drawing/2014/main" id="{79D8F8B7-0F66-43B0-A81F-A84CB593E46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51347" y="6228763"/>
            <a:ext cx="1599274" cy="639710"/>
          </a:xfrm>
          <a:prstGeom prst="rect">
            <a:avLst/>
          </a:prstGeom>
        </p:spPr>
      </p:pic>
    </p:spTree>
    <p:extLst>
      <p:ext uri="{BB962C8B-B14F-4D97-AF65-F5344CB8AC3E}">
        <p14:creationId xmlns:p14="http://schemas.microsoft.com/office/powerpoint/2010/main" val="110113562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7CC1AD0-632F-416D-8004-A37E1613E5E9}" type="datetimeFigureOut">
              <a:rPr lang="en-US" smtClean="0"/>
              <a:t>4/26/2019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F3E1357-D168-4C76-AC36-1B695E9B155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7224286"/>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86B105-4FB2-734D-9B07-03723BC908B2}"/>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CAFC7D6-1C70-D74D-8AEE-6EA84C655AA8}"/>
              </a:ext>
            </a:extLst>
          </p:cNvPr>
          <p:cNvSpPr>
            <a:spLocks noGrp="1"/>
          </p:cNvSpPr>
          <p:nvPr>
            <p:ph type="body" idx="1"/>
          </p:nvPr>
        </p:nvSpPr>
        <p:spPr>
          <a:xfrm>
            <a:off x="838200" y="1825625"/>
            <a:ext cx="10515600" cy="418570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6763DDF-5C05-8447-81D1-719922254859}"/>
              </a:ext>
            </a:extLst>
          </p:cNvPr>
          <p:cNvSpPr>
            <a:spLocks noGrp="1"/>
          </p:cNvSpPr>
          <p:nvPr>
            <p:ph type="dt" sz="half" idx="2"/>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solidFill>
                <a:srgbClr val="151569">
                  <a:tint val="75000"/>
                </a:srgbClr>
              </a:solidFill>
            </a:endParaRPr>
          </a:p>
        </p:txBody>
      </p:sp>
      <p:sp>
        <p:nvSpPr>
          <p:cNvPr id="8" name="Footer Placeholder 4">
            <a:extLst>
              <a:ext uri="{FF2B5EF4-FFF2-40B4-BE49-F238E27FC236}">
                <a16:creationId xmlns:a16="http://schemas.microsoft.com/office/drawing/2014/main" id="{A927F6E6-CDAF-9840-B8BE-1E74C9741B57}"/>
              </a:ext>
            </a:extLst>
          </p:cNvPr>
          <p:cNvSpPr>
            <a:spLocks noGrp="1"/>
          </p:cNvSpPr>
          <p:nvPr>
            <p:ph type="ftr" sz="quarter" idx="3"/>
          </p:nvPr>
        </p:nvSpPr>
        <p:spPr>
          <a:xfrm>
            <a:off x="838201" y="6569779"/>
            <a:ext cx="2743200" cy="238414"/>
          </a:xfrm>
          <a:prstGeom prst="rect">
            <a:avLst/>
          </a:prstGeom>
        </p:spPr>
        <p:txBody>
          <a:bodyPr/>
          <a:lstStyle>
            <a:lvl1pPr algn="l">
              <a:defRPr sz="1200">
                <a:solidFill>
                  <a:schemeClr val="bg1">
                    <a:lumMod val="65000"/>
                  </a:schemeClr>
                </a:solidFill>
              </a:defRPr>
            </a:lvl1pPr>
          </a:lstStyle>
          <a:p>
            <a:r>
              <a:rPr lang="en-US">
                <a:solidFill>
                  <a:srgbClr val="FFFFFF">
                    <a:lumMod val="65000"/>
                  </a:srgbClr>
                </a:solidFill>
              </a:rPr>
              <a:t>Aeries Con 2019</a:t>
            </a:r>
            <a:endParaRPr lang="en-US" dirty="0">
              <a:solidFill>
                <a:srgbClr val="FFFFFF">
                  <a:lumMod val="65000"/>
                </a:srgbClr>
              </a:solidFill>
            </a:endParaRPr>
          </a:p>
        </p:txBody>
      </p:sp>
      <p:sp>
        <p:nvSpPr>
          <p:cNvPr id="5" name="TextBox 4">
            <a:extLst>
              <a:ext uri="{FF2B5EF4-FFF2-40B4-BE49-F238E27FC236}">
                <a16:creationId xmlns:a16="http://schemas.microsoft.com/office/drawing/2014/main" id="{BB653BFC-FFE8-45E0-B787-4377D7C257C4}"/>
              </a:ext>
            </a:extLst>
          </p:cNvPr>
          <p:cNvSpPr txBox="1"/>
          <p:nvPr userDrawn="1"/>
        </p:nvSpPr>
        <p:spPr>
          <a:xfrm>
            <a:off x="11460480" y="6431281"/>
            <a:ext cx="556260" cy="276999"/>
          </a:xfrm>
          <a:prstGeom prst="rect">
            <a:avLst/>
          </a:prstGeom>
          <a:noFill/>
        </p:spPr>
        <p:txBody>
          <a:bodyPr wrap="square" rtlCol="0">
            <a:spAutoFit/>
          </a:bodyPr>
          <a:lstStyle/>
          <a:p>
            <a:pPr defTabSz="914400"/>
            <a:fld id="{22E9840A-83B9-4E67-9BC8-C4DB46FA60AB}" type="slidenum">
              <a:rPr lang="en-US" sz="1200" smtClean="0">
                <a:solidFill>
                  <a:srgbClr val="151569"/>
                </a:solidFill>
              </a:rPr>
              <a:pPr defTabSz="914400"/>
              <a:t>‹#›</a:t>
            </a:fld>
            <a:endParaRPr lang="en-US" sz="1200" dirty="0">
              <a:solidFill>
                <a:srgbClr val="151569"/>
              </a:solidFill>
            </a:endParaRPr>
          </a:p>
        </p:txBody>
      </p:sp>
    </p:spTree>
    <p:extLst>
      <p:ext uri="{BB962C8B-B14F-4D97-AF65-F5344CB8AC3E}">
        <p14:creationId xmlns:p14="http://schemas.microsoft.com/office/powerpoint/2010/main" val="3310672673"/>
      </p:ext>
    </p:extLst>
  </p:cSld>
  <p:clrMap bg1="lt1" tx1="dk1" bg2="lt2" tx2="dk2" accent1="accent1" accent2="accent2" accent3="accent3" accent4="accent4" accent5="accent5" accent6="accent6" hlink="hlink" folHlink="folHlink"/>
  <p:sldLayoutIdLst>
    <p:sldLayoutId id="2147483674" r:id="rId1"/>
  </p:sldLayoutIdLst>
  <p:hf hdr="0" dt="0"/>
  <p:txStyles>
    <p:titleStyle>
      <a:lvl1pPr algn="l" defTabSz="1828800" rtl="0" eaLnBrk="1" latinLnBrk="0" hangingPunct="1">
        <a:lnSpc>
          <a:spcPct val="90000"/>
        </a:lnSpc>
        <a:spcBef>
          <a:spcPct val="0"/>
        </a:spcBef>
        <a:buNone/>
        <a:defRPr sz="8800" kern="1200">
          <a:solidFill>
            <a:srgbClr val="161569"/>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4800" kern="1200">
          <a:solidFill>
            <a:srgbClr val="161569"/>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rgbClr val="161569"/>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5200" kern="1200">
          <a:solidFill>
            <a:srgbClr val="161569"/>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4800" kern="1200">
          <a:solidFill>
            <a:srgbClr val="161569"/>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4800" kern="1200">
          <a:solidFill>
            <a:srgbClr val="161569"/>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accent1">
                    <a:lumMod val="50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F41BBA40-D491-440F-A181-17CBDCE45226}" type="slidenum">
              <a:rPr lang="en-US" smtClean="0"/>
              <a:t>‹#›</a:t>
            </a:fld>
            <a:endParaRPr lang="en-US" dirty="0"/>
          </a:p>
        </p:txBody>
      </p:sp>
    </p:spTree>
    <p:extLst>
      <p:ext uri="{BB962C8B-B14F-4D97-AF65-F5344CB8AC3E}">
        <p14:creationId xmlns:p14="http://schemas.microsoft.com/office/powerpoint/2010/main" val="1138344801"/>
      </p:ext>
    </p:extLst>
  </p:cSld>
  <p:clrMap bg1="lt1" tx1="dk1" bg2="lt2" tx2="dk2" accent1="accent1" accent2="accent2" accent3="accent3" accent4="accent4" accent5="accent5" accent6="accent6" hlink="hlink" folHlink="folHlink"/>
  <p:sldLayoutIdLst>
    <p:sldLayoutId id="2147483749" r:id="rId1"/>
    <p:sldLayoutId id="2147483742"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support.aeries.com/support/solutions/articles/14000082464-eoy-1-course-and-staff-files-crsc-scsc-and-sdem-" TargetMode="External"/><Relationship Id="rId7" Type="http://schemas.openxmlformats.org/officeDocument/2006/relationships/hyperlink" Target="https://support.aeries.com/support/solutions/articles/14000067170-eoy1-what-records-are-included-in-the-calpads-scte-file-extract-" TargetMode="External"/><Relationship Id="rId2" Type="http://schemas.openxmlformats.org/officeDocument/2006/relationships/hyperlink" Target="https://support.aeries.com/support/solutions/articles/14000078246-eoy1-what-are-the-requirements-for-course-completion-data-" TargetMode="External"/><Relationship Id="rId1" Type="http://schemas.openxmlformats.org/officeDocument/2006/relationships/slideLayout" Target="../slideLayouts/slideLayout1.xml"/><Relationship Id="rId6" Type="http://schemas.openxmlformats.org/officeDocument/2006/relationships/hyperlink" Target="https://support.aeries.com/support/solutions/articles/14000067171-eoy1-why-does-the-calpads-scte-file-extract-contain-no-records-" TargetMode="External"/><Relationship Id="rId5" Type="http://schemas.openxmlformats.org/officeDocument/2006/relationships/hyperlink" Target="https://support.aeries.com/support/solutions/articles/14000082466-eoy-1-career-technical-education-file-scte" TargetMode="External"/><Relationship Id="rId4" Type="http://schemas.openxmlformats.org/officeDocument/2006/relationships/hyperlink" Target="https://support.aeries.com/support/solutions/articles/14000055958-eoy1-how-to-tag-dual-enrollment-course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support.aeries.com/support/solutions/articles/14000082464-eoy-1-course-and-staff-files-crsc-scsc-and-sdem-" TargetMode="External"/><Relationship Id="rId7" Type="http://schemas.openxmlformats.org/officeDocument/2006/relationships/hyperlink" Target="https://support.aeries.com/support/solutions/articles/14000067170-eoy1-what-records-are-included-in-the-calpads-scte-file-extract-" TargetMode="External"/><Relationship Id="rId2" Type="http://schemas.openxmlformats.org/officeDocument/2006/relationships/hyperlink" Target="https://support.aeries.com/support/solutions/articles/14000078246-eoy1-what-are-the-requirements-for-course-completion-data-" TargetMode="External"/><Relationship Id="rId1" Type="http://schemas.openxmlformats.org/officeDocument/2006/relationships/slideLayout" Target="../slideLayouts/slideLayout1.xml"/><Relationship Id="rId6" Type="http://schemas.openxmlformats.org/officeDocument/2006/relationships/hyperlink" Target="https://support.aeries.com/support/solutions/articles/14000067171-eoy1-why-does-the-calpads-scte-file-extract-contain-no-records-" TargetMode="External"/><Relationship Id="rId5" Type="http://schemas.openxmlformats.org/officeDocument/2006/relationships/hyperlink" Target="https://support.aeries.com/support/solutions/articles/14000082466-eoy-1-career-technical-education-file-scte" TargetMode="External"/><Relationship Id="rId4" Type="http://schemas.openxmlformats.org/officeDocument/2006/relationships/hyperlink" Target="https://support.aeries.com/support/solutions/articles/14000055958-eoy1-how-to-tag-dual-enrollment-courses-"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www.cde.ca.gov/ds/sp/cl/cciltr20190405.asp" TargetMode="External"/><Relationship Id="rId3" Type="http://schemas.openxmlformats.org/officeDocument/2006/relationships/hyperlink" Target="https://www.cde.ca.gov/ds/sp/cl/systemdocs.asp" TargetMode="External"/><Relationship Id="rId7" Type="http://schemas.openxmlformats.org/officeDocument/2006/relationships/hyperlink" Target="https://documentation.calpads.org/Reports/SnapshotODSReports/" TargetMode="Externa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package" Target="../embeddings/Microsoft_Excel_Worksheet.xlsx"/><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27C1A1-14A7-4C91-BDDE-71C66CB7AA9D}"/>
              </a:ext>
            </a:extLst>
          </p:cNvPr>
          <p:cNvSpPr/>
          <p:nvPr/>
        </p:nvSpPr>
        <p:spPr>
          <a:xfrm>
            <a:off x="860611" y="862368"/>
            <a:ext cx="10470777" cy="4708981"/>
          </a:xfrm>
          <a:prstGeom prst="rect">
            <a:avLst/>
          </a:prstGeom>
        </p:spPr>
        <p:txBody>
          <a:bodyPr wrap="square">
            <a:spAutoFit/>
          </a:bodyPr>
          <a:lstStyle/>
          <a:p>
            <a:pPr marL="171450" indent="-171450">
              <a:buFont typeface="Wingdings" panose="05000000000000000000" pitchFamily="2" charset="2"/>
              <a:buChar char="v"/>
            </a:pPr>
            <a:r>
              <a:rPr lang="en-US" sz="2000" dirty="0">
                <a:solidFill>
                  <a:schemeClr val="bg2">
                    <a:lumMod val="25000"/>
                  </a:schemeClr>
                </a:solidFill>
                <a:latin typeface="Lato"/>
                <a:ea typeface="Open Sans" panose="020B0606030504020204" pitchFamily="34" charset="0"/>
                <a:cs typeface="Lato"/>
              </a:rPr>
              <a:t>EOY 1 – Course Completion and CTE </a:t>
            </a:r>
          </a:p>
          <a:p>
            <a:pPr marL="171450" indent="-171450">
              <a:buFont typeface="Wingdings" panose="05000000000000000000" pitchFamily="2" charset="2"/>
              <a:buChar char="v"/>
            </a:pPr>
            <a:r>
              <a:rPr lang="en-US" sz="2000" dirty="0">
                <a:solidFill>
                  <a:schemeClr val="bg2">
                    <a:lumMod val="25000"/>
                  </a:schemeClr>
                </a:solidFill>
                <a:latin typeface="Lato"/>
                <a:ea typeface="Open Sans" panose="020B0606030504020204" pitchFamily="34" charset="0"/>
                <a:cs typeface="Lato"/>
              </a:rPr>
              <a:t>CALPADS File extract forms </a:t>
            </a:r>
          </a:p>
          <a:p>
            <a:pPr marL="171450" indent="-171450">
              <a:buFont typeface="Wingdings" panose="05000000000000000000" pitchFamily="2" charset="2"/>
              <a:buChar char="v"/>
            </a:pPr>
            <a:r>
              <a:rPr lang="en-US" sz="2000" dirty="0">
                <a:solidFill>
                  <a:schemeClr val="bg2">
                    <a:lumMod val="25000"/>
                  </a:schemeClr>
                </a:solidFill>
                <a:latin typeface="Lato"/>
                <a:ea typeface="Open Sans" panose="020B0606030504020204" pitchFamily="34" charset="0"/>
                <a:cs typeface="Lato"/>
              </a:rPr>
              <a:t>SDEM -  CRSC  -  SCSC  -  CTE  </a:t>
            </a:r>
          </a:p>
          <a:p>
            <a:pPr marL="171450" indent="-171450">
              <a:buFont typeface="Wingdings" panose="05000000000000000000" pitchFamily="2" charset="2"/>
              <a:buChar char="v"/>
            </a:pPr>
            <a:endParaRPr lang="en-US" sz="2000" dirty="0">
              <a:solidFill>
                <a:schemeClr val="bg2">
                  <a:lumMod val="25000"/>
                </a:schemeClr>
              </a:solidFill>
              <a:latin typeface="Lato"/>
              <a:ea typeface="Open Sans" panose="020B0606030504020204" pitchFamily="34" charset="0"/>
              <a:cs typeface="Lato"/>
            </a:endParaRPr>
          </a:p>
          <a:p>
            <a:pPr marL="171450" indent="-171450">
              <a:buFont typeface="Wingdings" panose="05000000000000000000" pitchFamily="2" charset="2"/>
              <a:buChar char="v"/>
            </a:pPr>
            <a:r>
              <a:rPr lang="en-US" sz="2000" dirty="0">
                <a:solidFill>
                  <a:schemeClr val="bg2">
                    <a:lumMod val="25000"/>
                  </a:schemeClr>
                </a:solidFill>
                <a:latin typeface="Lato"/>
                <a:ea typeface="Open Sans" panose="020B0606030504020204" pitchFamily="34" charset="0"/>
                <a:cs typeface="Lato"/>
              </a:rPr>
              <a:t>Aeries Data Management</a:t>
            </a:r>
          </a:p>
          <a:p>
            <a:pPr marL="171450" indent="-171450">
              <a:buFont typeface="Wingdings" panose="05000000000000000000" pitchFamily="2" charset="2"/>
              <a:buChar char="v"/>
            </a:pPr>
            <a:r>
              <a:rPr lang="en-US" sz="2000" dirty="0">
                <a:solidFill>
                  <a:schemeClr val="bg2">
                    <a:lumMod val="25000"/>
                  </a:schemeClr>
                </a:solidFill>
                <a:latin typeface="Lato"/>
                <a:ea typeface="Open Sans" panose="020B0606030504020204" pitchFamily="34" charset="0"/>
                <a:cs typeface="Lato"/>
              </a:rPr>
              <a:t>Courses and Course History</a:t>
            </a:r>
          </a:p>
          <a:p>
            <a:pPr marL="171450" indent="-171450">
              <a:buFont typeface="Wingdings" panose="05000000000000000000" pitchFamily="2" charset="2"/>
              <a:buChar char="v"/>
            </a:pPr>
            <a:r>
              <a:rPr lang="en-US" sz="2000" dirty="0">
                <a:solidFill>
                  <a:schemeClr val="bg2">
                    <a:lumMod val="25000"/>
                  </a:schemeClr>
                </a:solidFill>
                <a:latin typeface="Lato"/>
                <a:ea typeface="Open Sans" panose="020B0606030504020204" pitchFamily="34" charset="0"/>
                <a:cs typeface="Lato"/>
              </a:rPr>
              <a:t>Transcripts – What data is pulled for EOY for CCI reporting</a:t>
            </a:r>
          </a:p>
          <a:p>
            <a:pPr marL="171450" indent="-171450">
              <a:buFont typeface="Wingdings" panose="05000000000000000000" pitchFamily="2" charset="2"/>
              <a:buChar char="v"/>
            </a:pPr>
            <a:r>
              <a:rPr lang="en-US" sz="2000" dirty="0">
                <a:solidFill>
                  <a:schemeClr val="bg2">
                    <a:lumMod val="25000"/>
                  </a:schemeClr>
                </a:solidFill>
                <a:latin typeface="Lato"/>
                <a:ea typeface="Open Sans" panose="020B0606030504020204" pitchFamily="34" charset="0"/>
                <a:cs typeface="Lato"/>
              </a:rPr>
              <a:t>Dual Enrollment – what data elements are needed</a:t>
            </a:r>
          </a:p>
          <a:p>
            <a:pPr marL="171450" indent="-171450">
              <a:buFont typeface="Wingdings" panose="05000000000000000000" pitchFamily="2" charset="2"/>
              <a:buChar char="v"/>
            </a:pPr>
            <a:r>
              <a:rPr lang="en-US" sz="2000" dirty="0">
                <a:solidFill>
                  <a:schemeClr val="bg2">
                    <a:lumMod val="25000"/>
                  </a:schemeClr>
                </a:solidFill>
                <a:latin typeface="Lato"/>
                <a:ea typeface="Open Sans" panose="020B0606030504020204" pitchFamily="34" charset="0"/>
                <a:cs typeface="Lato"/>
              </a:rPr>
              <a:t>Credit Recovery Classes – data management recommendations</a:t>
            </a:r>
          </a:p>
          <a:p>
            <a:pPr marL="171450" indent="-171450">
              <a:buFont typeface="Wingdings" panose="05000000000000000000" pitchFamily="2" charset="2"/>
              <a:buChar char="v"/>
            </a:pPr>
            <a:r>
              <a:rPr lang="en-US" sz="2000" dirty="0">
                <a:solidFill>
                  <a:schemeClr val="bg2">
                    <a:lumMod val="25000"/>
                  </a:schemeClr>
                </a:solidFill>
                <a:latin typeface="Lato"/>
                <a:ea typeface="Open Sans" panose="020B0606030504020204" pitchFamily="34" charset="0"/>
                <a:cs typeface="Lato"/>
              </a:rPr>
              <a:t>CTE courses</a:t>
            </a:r>
          </a:p>
          <a:p>
            <a:pPr marL="171450" indent="-171450">
              <a:buFont typeface="Wingdings" panose="05000000000000000000" pitchFamily="2" charset="2"/>
              <a:buChar char="v"/>
            </a:pPr>
            <a:endParaRPr lang="en-US" sz="2000" dirty="0">
              <a:solidFill>
                <a:schemeClr val="bg2">
                  <a:lumMod val="25000"/>
                </a:schemeClr>
              </a:solidFill>
              <a:latin typeface="Lato"/>
              <a:ea typeface="Open Sans" panose="020B0606030504020204" pitchFamily="34" charset="0"/>
              <a:cs typeface="Lato"/>
            </a:endParaRPr>
          </a:p>
          <a:p>
            <a:pPr marL="171450" indent="-171450">
              <a:buFont typeface="Wingdings" panose="05000000000000000000" pitchFamily="2" charset="2"/>
              <a:buChar char="v"/>
            </a:pPr>
            <a:r>
              <a:rPr lang="en-US" sz="2000" dirty="0">
                <a:solidFill>
                  <a:schemeClr val="bg2">
                    <a:lumMod val="25000"/>
                  </a:schemeClr>
                </a:solidFill>
                <a:latin typeface="Lato"/>
                <a:ea typeface="Open Sans" panose="020B0606030504020204" pitchFamily="34" charset="0"/>
                <a:cs typeface="Lato"/>
              </a:rPr>
              <a:t>CALPADS Reports</a:t>
            </a:r>
          </a:p>
          <a:p>
            <a:pPr marL="171450" indent="-171450">
              <a:buFont typeface="Wingdings" panose="05000000000000000000" pitchFamily="2" charset="2"/>
              <a:buChar char="v"/>
            </a:pPr>
            <a:r>
              <a:rPr lang="en-US" sz="2000" dirty="0">
                <a:solidFill>
                  <a:schemeClr val="bg2">
                    <a:lumMod val="25000"/>
                  </a:schemeClr>
                </a:solidFill>
                <a:latin typeface="Lato"/>
                <a:ea typeface="Open Sans" panose="020B0606030504020204" pitchFamily="34" charset="0"/>
                <a:cs typeface="Lato"/>
              </a:rPr>
              <a:t>Certification Reports -  EOY 1 and CTE</a:t>
            </a:r>
          </a:p>
          <a:p>
            <a:pPr marL="171450" indent="-171450">
              <a:buFont typeface="Wingdings" panose="05000000000000000000" pitchFamily="2" charset="2"/>
              <a:buChar char="v"/>
            </a:pPr>
            <a:r>
              <a:rPr lang="en-US" sz="2000" dirty="0">
                <a:solidFill>
                  <a:schemeClr val="bg2">
                    <a:lumMod val="25000"/>
                  </a:schemeClr>
                </a:solidFill>
                <a:latin typeface="Lato"/>
                <a:ea typeface="Open Sans" panose="020B0606030504020204" pitchFamily="34" charset="0"/>
                <a:cs typeface="Lato"/>
              </a:rPr>
              <a:t>Submitted data and Accountability:  High-level overview</a:t>
            </a:r>
          </a:p>
          <a:p>
            <a:pPr marL="628650" lvl="1" indent="-171450">
              <a:buFont typeface="Wingdings" panose="05000000000000000000" pitchFamily="2" charset="2"/>
              <a:buChar char="v"/>
            </a:pPr>
            <a:r>
              <a:rPr lang="en-US" sz="2000" dirty="0">
                <a:solidFill>
                  <a:schemeClr val="bg2">
                    <a:lumMod val="25000"/>
                  </a:schemeClr>
                </a:solidFill>
                <a:latin typeface="Lato"/>
                <a:ea typeface="Open Sans" panose="020B0606030504020204" pitchFamily="34" charset="0"/>
                <a:cs typeface="Lato"/>
              </a:rPr>
              <a:t>CA Dashboard and Data Quest</a:t>
            </a:r>
          </a:p>
        </p:txBody>
      </p:sp>
      <p:pic>
        <p:nvPicPr>
          <p:cNvPr id="3" name="Picture 2" descr="A picture containing clipart&#10;&#10;Description automatically generated">
            <a:extLst>
              <a:ext uri="{FF2B5EF4-FFF2-40B4-BE49-F238E27FC236}">
                <a16:creationId xmlns:a16="http://schemas.microsoft.com/office/drawing/2014/main" id="{E3D4F16F-BFB9-49E1-8DFA-30353D03A5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722" y="113379"/>
            <a:ext cx="826821" cy="826821"/>
          </a:xfrm>
          <a:prstGeom prst="rect">
            <a:avLst/>
          </a:prstGeom>
        </p:spPr>
      </p:pic>
    </p:spTree>
    <p:extLst>
      <p:ext uri="{BB962C8B-B14F-4D97-AF65-F5344CB8AC3E}">
        <p14:creationId xmlns:p14="http://schemas.microsoft.com/office/powerpoint/2010/main" val="2674620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7C4688-7279-4F8B-8788-C52C5A3CF1AF}"/>
              </a:ext>
            </a:extLst>
          </p:cNvPr>
          <p:cNvSpPr txBox="1"/>
          <p:nvPr/>
        </p:nvSpPr>
        <p:spPr>
          <a:xfrm>
            <a:off x="182768" y="936988"/>
            <a:ext cx="11826464" cy="482055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a:solidFill>
                  <a:schemeClr val="bg2">
                    <a:lumMod val="25000"/>
                  </a:schemeClr>
                </a:solidFill>
                <a:latin typeface="Lato"/>
                <a:ea typeface="Open Sans" panose="020B0606030504020204" pitchFamily="34" charset="0"/>
                <a:cs typeface="Lato"/>
              </a:rPr>
              <a:t>What exactly is Course Completion, didn’t we send this during Fall 2?</a:t>
            </a:r>
          </a:p>
          <a:p>
            <a:r>
              <a:rPr lang="en-US" sz="1600" dirty="0">
                <a:solidFill>
                  <a:schemeClr val="bg2">
                    <a:lumMod val="25000"/>
                  </a:schemeClr>
                </a:solidFill>
                <a:latin typeface="Lato"/>
                <a:ea typeface="Open Sans" panose="020B0606030504020204" pitchFamily="34" charset="0"/>
                <a:cs typeface="Lato"/>
              </a:rPr>
              <a:t>The EOY 1 certification is a collection of the LEA’s course content offered to students, students mark and/or credit received in those courses and the teacher of record for the delivery of that content.  All this collection if only for grades 7-12.</a:t>
            </a:r>
          </a:p>
          <a:p>
            <a:endParaRPr lang="en-US" sz="1000" dirty="0">
              <a:solidFill>
                <a:schemeClr val="bg2">
                  <a:lumMod val="25000"/>
                </a:schemeClr>
              </a:solidFill>
              <a:latin typeface="Lato"/>
              <a:ea typeface="Open Sans" panose="020B0606030504020204" pitchFamily="34" charset="0"/>
              <a:cs typeface="Lato"/>
            </a:endParaRPr>
          </a:p>
          <a:p>
            <a:r>
              <a:rPr lang="en-US" sz="1600" b="1" dirty="0">
                <a:solidFill>
                  <a:schemeClr val="bg2">
                    <a:lumMod val="25000"/>
                  </a:schemeClr>
                </a:solidFill>
                <a:latin typeface="Lato"/>
                <a:ea typeface="Open Sans" panose="020B0606030504020204" pitchFamily="34" charset="0"/>
                <a:cs typeface="Lato"/>
              </a:rPr>
              <a:t>What else is collected in EOY 1?  </a:t>
            </a:r>
          </a:p>
          <a:p>
            <a:r>
              <a:rPr lang="en-US" sz="1600" dirty="0">
                <a:solidFill>
                  <a:schemeClr val="bg2">
                    <a:lumMod val="25000"/>
                  </a:schemeClr>
                </a:solidFill>
                <a:latin typeface="Lato"/>
                <a:ea typeface="Open Sans" panose="020B0606030504020204" pitchFamily="34" charset="0"/>
                <a:cs typeface="Lato"/>
              </a:rPr>
              <a:t>The Career Tech Education (CTE) data.  This is an opportunity for LEA’s with CTE-Career Pathway instruction to submit their data.  Student’s in grades 9-12 who have added this course content to their schedules will be reported in the beginning stages of a pathway (concentrator), or those who are at the end of the pathway (completer).</a:t>
            </a:r>
          </a:p>
          <a:p>
            <a:endParaRPr lang="en-US" sz="1000" dirty="0">
              <a:solidFill>
                <a:schemeClr val="bg2">
                  <a:lumMod val="25000"/>
                </a:schemeClr>
              </a:solidFill>
              <a:latin typeface="Lato"/>
              <a:ea typeface="Open Sans" panose="020B0606030504020204" pitchFamily="34" charset="0"/>
              <a:cs typeface="Lato"/>
            </a:endParaRPr>
          </a:p>
          <a:p>
            <a:r>
              <a:rPr lang="en-US" sz="1600" b="1" dirty="0">
                <a:solidFill>
                  <a:schemeClr val="bg2">
                    <a:lumMod val="25000"/>
                  </a:schemeClr>
                </a:solidFill>
                <a:latin typeface="Lato"/>
                <a:ea typeface="Open Sans" panose="020B0606030504020204" pitchFamily="34" charset="0"/>
                <a:cs typeface="Lato"/>
              </a:rPr>
              <a:t>What is College Credit or Dual Enrollment?  Do I need to collect and report this data?</a:t>
            </a:r>
          </a:p>
          <a:p>
            <a:r>
              <a:rPr lang="en-US" sz="1600" dirty="0">
                <a:solidFill>
                  <a:schemeClr val="bg2">
                    <a:lumMod val="25000"/>
                  </a:schemeClr>
                </a:solidFill>
                <a:latin typeface="Lato"/>
                <a:ea typeface="Open Sans" panose="020B0606030504020204" pitchFamily="34" charset="0"/>
                <a:cs typeface="Lato"/>
              </a:rPr>
              <a:t>Yes, another collection is College Credit (formally Dual Enrollment) – If any of your students are receiving College Credit for college course work that they have enrolled in or one that is on your school schedule, you have to opportunity to submit their data during your EOY 1 certification.</a:t>
            </a:r>
          </a:p>
          <a:p>
            <a:endParaRPr lang="en-US" sz="1000" dirty="0">
              <a:solidFill>
                <a:schemeClr val="bg2">
                  <a:lumMod val="25000"/>
                </a:schemeClr>
              </a:solidFill>
              <a:latin typeface="Lato"/>
              <a:ea typeface="Open Sans" panose="020B0606030504020204" pitchFamily="34" charset="0"/>
              <a:cs typeface="Lato"/>
            </a:endParaRPr>
          </a:p>
          <a:p>
            <a:r>
              <a:rPr lang="en-US" sz="1600" b="1" dirty="0">
                <a:solidFill>
                  <a:schemeClr val="bg2">
                    <a:lumMod val="25000"/>
                  </a:schemeClr>
                </a:solidFill>
                <a:latin typeface="Lato"/>
                <a:ea typeface="Open Sans" panose="020B0606030504020204" pitchFamily="34" charset="0"/>
                <a:cs typeface="Lato"/>
              </a:rPr>
              <a:t>Does this data need to be high quality?  </a:t>
            </a:r>
          </a:p>
          <a:p>
            <a:r>
              <a:rPr lang="en-US" sz="1600" dirty="0">
                <a:solidFill>
                  <a:schemeClr val="bg2">
                    <a:lumMod val="25000"/>
                  </a:schemeClr>
                </a:solidFill>
                <a:latin typeface="Lato"/>
                <a:ea typeface="Open Sans" panose="020B0606030504020204" pitchFamily="34" charset="0"/>
                <a:cs typeface="Lato"/>
              </a:rPr>
              <a:t>Yes, your certified data will be included in the CA Dashboard and used as one of the data areas that identify the College/Career Indicator (CCI) level and CTE Grant that the LEA is enrolled in.  Other areas of use are defined on the How the Data are Used slide</a:t>
            </a:r>
          </a:p>
          <a:p>
            <a:endParaRPr lang="en-US" sz="525" dirty="0">
              <a:solidFill>
                <a:schemeClr val="bg2">
                  <a:lumMod val="25000"/>
                </a:schemeClr>
              </a:solidFill>
              <a:latin typeface="Lato"/>
              <a:ea typeface="Open Sans" panose="020B0606030504020204" pitchFamily="34" charset="0"/>
              <a:cs typeface="Lato"/>
            </a:endParaRPr>
          </a:p>
          <a:p>
            <a:r>
              <a:rPr lang="en-US" sz="1600" b="1" dirty="0">
                <a:solidFill>
                  <a:schemeClr val="bg2">
                    <a:lumMod val="25000"/>
                  </a:schemeClr>
                </a:solidFill>
                <a:latin typeface="Lato"/>
                <a:ea typeface="Open Sans" panose="020B0606030504020204" pitchFamily="34" charset="0"/>
                <a:cs typeface="Lato"/>
              </a:rPr>
              <a:t>Do I need to make sure that my Year End withdrawal data is entered?  </a:t>
            </a:r>
          </a:p>
          <a:p>
            <a:r>
              <a:rPr lang="en-US" sz="1600" dirty="0">
                <a:solidFill>
                  <a:schemeClr val="bg2">
                    <a:lumMod val="25000"/>
                  </a:schemeClr>
                </a:solidFill>
                <a:latin typeface="Lato"/>
                <a:ea typeface="Open Sans" panose="020B0606030504020204" pitchFamily="34" charset="0"/>
                <a:cs typeface="Lato"/>
              </a:rPr>
              <a:t>Yes, for students who are deemed Completers (230) make sure to add the accurate completion status – Code 100 or other completion codes.  If the student will return for </a:t>
            </a:r>
            <a:r>
              <a:rPr lang="en-US" sz="1600" b="1" dirty="0">
                <a:solidFill>
                  <a:schemeClr val="bg2">
                    <a:lumMod val="25000"/>
                  </a:schemeClr>
                </a:solidFill>
                <a:latin typeface="Lato"/>
                <a:ea typeface="Open Sans" panose="020B0606030504020204" pitchFamily="34" charset="0"/>
                <a:cs typeface="Lato"/>
              </a:rPr>
              <a:t>a 5</a:t>
            </a:r>
            <a:r>
              <a:rPr lang="en-US" sz="1600" b="1" baseline="30000" dirty="0">
                <a:solidFill>
                  <a:schemeClr val="bg2">
                    <a:lumMod val="25000"/>
                  </a:schemeClr>
                </a:solidFill>
                <a:latin typeface="Lato"/>
                <a:ea typeface="Open Sans" panose="020B0606030504020204" pitchFamily="34" charset="0"/>
                <a:cs typeface="Lato"/>
              </a:rPr>
              <a:t>th</a:t>
            </a:r>
            <a:r>
              <a:rPr lang="en-US" sz="1600" b="1" dirty="0">
                <a:solidFill>
                  <a:schemeClr val="bg2">
                    <a:lumMod val="25000"/>
                  </a:schemeClr>
                </a:solidFill>
                <a:latin typeface="Lato"/>
                <a:ea typeface="Open Sans" panose="020B0606030504020204" pitchFamily="34" charset="0"/>
                <a:cs typeface="Lato"/>
              </a:rPr>
              <a:t> year </a:t>
            </a:r>
            <a:r>
              <a:rPr lang="en-US" sz="1600" dirty="0">
                <a:solidFill>
                  <a:schemeClr val="bg2">
                    <a:lumMod val="25000"/>
                  </a:schemeClr>
                </a:solidFill>
                <a:latin typeface="Lato"/>
                <a:ea typeface="Open Sans" panose="020B0606030504020204" pitchFamily="34" charset="0"/>
                <a:cs typeface="Lato"/>
              </a:rPr>
              <a:t>make sure they are not identified with a completion status.</a:t>
            </a:r>
            <a:endParaRPr lang="tr-TR" sz="1600" dirty="0">
              <a:solidFill>
                <a:schemeClr val="bg2">
                  <a:lumMod val="25000"/>
                </a:schemeClr>
              </a:solidFill>
              <a:latin typeface="Lato"/>
              <a:ea typeface="Open Sans" panose="020B0606030504020204" pitchFamily="34" charset="0"/>
              <a:cs typeface="Lato"/>
            </a:endParaRPr>
          </a:p>
        </p:txBody>
      </p:sp>
      <p:pic>
        <p:nvPicPr>
          <p:cNvPr id="3" name="Picture 2" descr="A picture containing clipart&#10;&#10;Description automatically generated">
            <a:extLst>
              <a:ext uri="{FF2B5EF4-FFF2-40B4-BE49-F238E27FC236}">
                <a16:creationId xmlns:a16="http://schemas.microsoft.com/office/drawing/2014/main" id="{DEAAED44-1E69-4682-8B34-E74AF0ACEC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75" y="110167"/>
            <a:ext cx="826821" cy="826821"/>
          </a:xfrm>
          <a:prstGeom prst="rect">
            <a:avLst/>
          </a:prstGeom>
        </p:spPr>
      </p:pic>
    </p:spTree>
    <p:extLst>
      <p:ext uri="{BB962C8B-B14F-4D97-AF65-F5344CB8AC3E}">
        <p14:creationId xmlns:p14="http://schemas.microsoft.com/office/powerpoint/2010/main" val="3323365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1B534FD-7443-4728-92A2-7767C9D7D278}"/>
              </a:ext>
            </a:extLst>
          </p:cNvPr>
          <p:cNvSpPr txBox="1"/>
          <p:nvPr/>
        </p:nvSpPr>
        <p:spPr>
          <a:xfrm>
            <a:off x="182768" y="719721"/>
            <a:ext cx="11826464" cy="558614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chemeClr val="bg2">
                    <a:lumMod val="25000"/>
                  </a:schemeClr>
                </a:solidFill>
                <a:latin typeface="Lato"/>
                <a:ea typeface="Open Sans" panose="020B0606030504020204" pitchFamily="34" charset="0"/>
                <a:cs typeface="Lato"/>
              </a:rPr>
              <a:t>Aeries Knowledge base</a:t>
            </a:r>
          </a:p>
          <a:p>
            <a:r>
              <a:rPr lang="en-US" sz="2000" dirty="0">
                <a:solidFill>
                  <a:schemeClr val="bg2">
                    <a:lumMod val="25000"/>
                  </a:schemeClr>
                </a:solidFill>
                <a:latin typeface="Lato"/>
                <a:ea typeface="Open Sans" panose="020B0606030504020204" pitchFamily="34" charset="0"/>
                <a:cs typeface="Lato"/>
              </a:rPr>
              <a:t>Course Completion management (CRSC – SCSC file)</a:t>
            </a:r>
          </a:p>
          <a:p>
            <a:r>
              <a:rPr lang="en-US" sz="2000" dirty="0">
                <a:solidFill>
                  <a:schemeClr val="bg2">
                    <a:lumMod val="25000"/>
                  </a:schemeClr>
                </a:solidFill>
                <a:latin typeface="Lato"/>
                <a:ea typeface="Open Sans" panose="020B0606030504020204" pitchFamily="34" charset="0"/>
                <a:cs typeface="Lato"/>
                <a:hlinkClick r:id="rId2"/>
              </a:rPr>
              <a:t>https://support.aeries.com/support/solutions/articles/14000078246-eoy1-what-are-the-requirements-for-course-completion-data-</a:t>
            </a:r>
            <a:endParaRPr lang="en-US" sz="2000" dirty="0">
              <a:solidFill>
                <a:schemeClr val="bg2">
                  <a:lumMod val="25000"/>
                </a:schemeClr>
              </a:solidFill>
              <a:latin typeface="Lato"/>
              <a:ea typeface="Open Sans" panose="020B0606030504020204" pitchFamily="34" charset="0"/>
              <a:cs typeface="Lato"/>
            </a:endParaRPr>
          </a:p>
          <a:p>
            <a:r>
              <a:rPr lang="en-US" sz="2000" dirty="0">
                <a:solidFill>
                  <a:schemeClr val="bg2">
                    <a:lumMod val="25000"/>
                  </a:schemeClr>
                </a:solidFill>
                <a:latin typeface="Lato"/>
                <a:ea typeface="Open Sans" panose="020B0606030504020204" pitchFamily="34" charset="0"/>
                <a:cs typeface="Lato"/>
              </a:rPr>
              <a:t>What is needed for Transcript data management</a:t>
            </a:r>
          </a:p>
          <a:p>
            <a:r>
              <a:rPr lang="en-US" sz="2000" dirty="0">
                <a:solidFill>
                  <a:schemeClr val="bg2">
                    <a:lumMod val="25000"/>
                  </a:schemeClr>
                </a:solidFill>
                <a:latin typeface="Lato"/>
                <a:ea typeface="Open Sans" panose="020B0606030504020204" pitchFamily="34" charset="0"/>
                <a:cs typeface="Lato"/>
                <a:hlinkClick r:id="rId3"/>
              </a:rPr>
              <a:t>https://support.aeries.com/support/solutions/articles/14000082464-eoy-1-course-and-staff-files-crsc-scsc-and-sdem-</a:t>
            </a:r>
            <a:endParaRPr lang="en-US" sz="2000" dirty="0">
              <a:solidFill>
                <a:schemeClr val="bg2">
                  <a:lumMod val="25000"/>
                </a:schemeClr>
              </a:solidFill>
              <a:latin typeface="Lato"/>
              <a:ea typeface="Open Sans" panose="020B0606030504020204" pitchFamily="34" charset="0"/>
              <a:cs typeface="Lato"/>
            </a:endParaRPr>
          </a:p>
          <a:p>
            <a:r>
              <a:rPr lang="en-US" sz="2000" dirty="0">
                <a:solidFill>
                  <a:schemeClr val="bg2">
                    <a:lumMod val="25000"/>
                  </a:schemeClr>
                </a:solidFill>
                <a:latin typeface="Lato"/>
                <a:ea typeface="Open Sans" panose="020B0606030504020204" pitchFamily="34" charset="0"/>
                <a:cs typeface="Lato"/>
              </a:rPr>
              <a:t>How to tag for College Credit Courses (formerly Dual Enrollment)</a:t>
            </a:r>
          </a:p>
          <a:p>
            <a:r>
              <a:rPr lang="en-US" sz="2000" dirty="0">
                <a:solidFill>
                  <a:schemeClr val="bg2">
                    <a:lumMod val="25000"/>
                  </a:schemeClr>
                </a:solidFill>
                <a:latin typeface="Lato"/>
                <a:ea typeface="Open Sans" panose="020B0606030504020204" pitchFamily="34" charset="0"/>
                <a:cs typeface="Lato"/>
                <a:hlinkClick r:id="rId4"/>
              </a:rPr>
              <a:t>https://support.aeries.com/support/solutions/articles/14000055958-eoy1-how-to-tag-dual-enrollment-courses-</a:t>
            </a:r>
            <a:endParaRPr lang="en-US" sz="2000" dirty="0">
              <a:solidFill>
                <a:schemeClr val="bg2">
                  <a:lumMod val="25000"/>
                </a:schemeClr>
              </a:solidFill>
              <a:latin typeface="Lato"/>
              <a:ea typeface="Open Sans" panose="020B0606030504020204" pitchFamily="34" charset="0"/>
              <a:cs typeface="Lato"/>
            </a:endParaRPr>
          </a:p>
          <a:p>
            <a:endParaRPr lang="en-US" sz="2000" dirty="0">
              <a:solidFill>
                <a:schemeClr val="bg2">
                  <a:lumMod val="25000"/>
                </a:schemeClr>
              </a:solidFill>
              <a:latin typeface="Lato"/>
              <a:ea typeface="Open Sans" panose="020B0606030504020204" pitchFamily="34" charset="0"/>
              <a:cs typeface="Lato"/>
            </a:endParaRPr>
          </a:p>
          <a:p>
            <a:r>
              <a:rPr lang="en-US" sz="2000" dirty="0">
                <a:solidFill>
                  <a:schemeClr val="bg2">
                    <a:lumMod val="25000"/>
                  </a:schemeClr>
                </a:solidFill>
                <a:latin typeface="Lato"/>
                <a:ea typeface="Open Sans" panose="020B0606030504020204" pitchFamily="34" charset="0"/>
                <a:cs typeface="Lato"/>
              </a:rPr>
              <a:t>Career Tech Education-CTE (SCTE file) management</a:t>
            </a:r>
          </a:p>
          <a:p>
            <a:r>
              <a:rPr lang="en-US" sz="2000" dirty="0">
                <a:solidFill>
                  <a:schemeClr val="bg2">
                    <a:lumMod val="25000"/>
                  </a:schemeClr>
                </a:solidFill>
                <a:latin typeface="Lato"/>
                <a:ea typeface="Open Sans" panose="020B0606030504020204" pitchFamily="34" charset="0"/>
                <a:cs typeface="Lato"/>
                <a:hlinkClick r:id="rId5"/>
              </a:rPr>
              <a:t>https://support.aeries.com/support/solutions/articles/14000082466-eoy-1-career-technical-education-file-scte</a:t>
            </a:r>
            <a:endParaRPr lang="en-US" sz="2000" dirty="0">
              <a:solidFill>
                <a:schemeClr val="bg2">
                  <a:lumMod val="25000"/>
                </a:schemeClr>
              </a:solidFill>
              <a:latin typeface="Lato"/>
              <a:ea typeface="Open Sans" panose="020B0606030504020204" pitchFamily="34" charset="0"/>
              <a:cs typeface="Lato"/>
            </a:endParaRPr>
          </a:p>
          <a:p>
            <a:r>
              <a:rPr lang="en-US" sz="2000" dirty="0">
                <a:solidFill>
                  <a:schemeClr val="bg2">
                    <a:lumMod val="25000"/>
                  </a:schemeClr>
                </a:solidFill>
                <a:latin typeface="Lato"/>
                <a:ea typeface="Open Sans" panose="020B0606030504020204" pitchFamily="34" charset="0"/>
                <a:cs typeface="Lato"/>
                <a:hlinkClick r:id="rId6"/>
              </a:rPr>
              <a:t>https://support.aeries.com/support/solutions/articles/14000067171-eoy1-why-does-the-calpads-scte-file-extract-contain-no-records-</a:t>
            </a:r>
            <a:endParaRPr lang="en-US" sz="2000" dirty="0">
              <a:solidFill>
                <a:schemeClr val="bg2">
                  <a:lumMod val="25000"/>
                </a:schemeClr>
              </a:solidFill>
              <a:latin typeface="Lato"/>
              <a:ea typeface="Open Sans" panose="020B0606030504020204" pitchFamily="34" charset="0"/>
              <a:cs typeface="Lato"/>
            </a:endParaRPr>
          </a:p>
          <a:p>
            <a:r>
              <a:rPr lang="en-US" sz="2000" dirty="0">
                <a:solidFill>
                  <a:schemeClr val="bg2">
                    <a:lumMod val="25000"/>
                  </a:schemeClr>
                </a:solidFill>
                <a:latin typeface="Lato"/>
                <a:ea typeface="Open Sans" panose="020B0606030504020204" pitchFamily="34" charset="0"/>
                <a:cs typeface="Lato"/>
                <a:hlinkClick r:id="rId7"/>
              </a:rPr>
              <a:t>https://support.aeries.com/support/solutions/articles/14000067170-eoy1-what-records-are-included-in-the-calpads-scte-file-extract-</a:t>
            </a:r>
            <a:endParaRPr lang="tr-TR" sz="2000" dirty="0">
              <a:solidFill>
                <a:schemeClr val="bg2">
                  <a:lumMod val="25000"/>
                </a:schemeClr>
              </a:solidFill>
              <a:latin typeface="Lato"/>
              <a:ea typeface="Open Sans" panose="020B0606030504020204" pitchFamily="34" charset="0"/>
              <a:cs typeface="Lato"/>
            </a:endParaRPr>
          </a:p>
        </p:txBody>
      </p:sp>
      <p:pic>
        <p:nvPicPr>
          <p:cNvPr id="8" name="Picture 7" descr="A picture containing clipart&#10;&#10;Description automatically generated">
            <a:extLst>
              <a:ext uri="{FF2B5EF4-FFF2-40B4-BE49-F238E27FC236}">
                <a16:creationId xmlns:a16="http://schemas.microsoft.com/office/drawing/2014/main" id="{3C2B84B6-63B0-451D-BB37-17CF4CA412B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9076" y="14768"/>
            <a:ext cx="700854" cy="700854"/>
          </a:xfrm>
          <a:prstGeom prst="rect">
            <a:avLst/>
          </a:prstGeom>
        </p:spPr>
      </p:pic>
    </p:spTree>
    <p:extLst>
      <p:ext uri="{BB962C8B-B14F-4D97-AF65-F5344CB8AC3E}">
        <p14:creationId xmlns:p14="http://schemas.microsoft.com/office/powerpoint/2010/main" val="1461463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F709952-8D15-4FCA-A2B5-3ED58159578C}"/>
              </a:ext>
            </a:extLst>
          </p:cNvPr>
          <p:cNvSpPr/>
          <p:nvPr/>
        </p:nvSpPr>
        <p:spPr>
          <a:xfrm>
            <a:off x="1042831" y="228741"/>
            <a:ext cx="10150685" cy="1877437"/>
          </a:xfrm>
          <a:prstGeom prst="rect">
            <a:avLst/>
          </a:prstGeom>
        </p:spPr>
        <p:txBody>
          <a:bodyPr wrap="square">
            <a:spAutoFit/>
          </a:bodyPr>
          <a:lstStyle/>
          <a:p>
            <a:pPr algn="ctr"/>
            <a:r>
              <a:rPr lang="en-US" sz="4400" dirty="0"/>
              <a:t>EOY Submission</a:t>
            </a:r>
          </a:p>
          <a:p>
            <a:pPr algn="ctr"/>
            <a:r>
              <a:rPr lang="en-US" sz="3600" dirty="0">
                <a:solidFill>
                  <a:schemeClr val="accent1"/>
                </a:solidFill>
              </a:rPr>
              <a:t>EOY 1: Course Completion &amp; Career Technical Education</a:t>
            </a:r>
          </a:p>
        </p:txBody>
      </p:sp>
      <p:sp>
        <p:nvSpPr>
          <p:cNvPr id="10" name="Title 1">
            <a:extLst>
              <a:ext uri="{FF2B5EF4-FFF2-40B4-BE49-F238E27FC236}">
                <a16:creationId xmlns:a16="http://schemas.microsoft.com/office/drawing/2014/main" id="{4CE7F484-6A5F-4F58-A84C-8CD0D71ADAB9}"/>
              </a:ext>
            </a:extLst>
          </p:cNvPr>
          <p:cNvSpPr txBox="1">
            <a:spLocks/>
          </p:cNvSpPr>
          <p:nvPr/>
        </p:nvSpPr>
        <p:spPr>
          <a:xfrm>
            <a:off x="464316" y="1167460"/>
            <a:ext cx="9194800" cy="11388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gn="ctr"/>
            <a:endParaRPr lang="en-US" sz="4000" dirty="0">
              <a:solidFill>
                <a:schemeClr val="accent1"/>
              </a:solidFill>
            </a:endParaRPr>
          </a:p>
        </p:txBody>
      </p:sp>
      <p:sp>
        <p:nvSpPr>
          <p:cNvPr id="11" name="Content Placeholder 11">
            <a:extLst>
              <a:ext uri="{FF2B5EF4-FFF2-40B4-BE49-F238E27FC236}">
                <a16:creationId xmlns:a16="http://schemas.microsoft.com/office/drawing/2014/main" id="{431D9DB5-0897-4D1A-B0BD-0F1CD54BAE6D}"/>
              </a:ext>
            </a:extLst>
          </p:cNvPr>
          <p:cNvSpPr>
            <a:spLocks noGrp="1"/>
          </p:cNvSpPr>
          <p:nvPr>
            <p:ph idx="1"/>
          </p:nvPr>
        </p:nvSpPr>
        <p:spPr>
          <a:xfrm>
            <a:off x="867103" y="2379086"/>
            <a:ext cx="10326413" cy="3879473"/>
          </a:xfrm>
        </p:spPr>
        <p:txBody>
          <a:bodyPr anchor="ctr">
            <a:normAutofit/>
          </a:bodyPr>
          <a:lstStyle/>
          <a:p>
            <a:pPr>
              <a:lnSpc>
                <a:spcPct val="100000"/>
              </a:lnSpc>
              <a:spcBef>
                <a:spcPts val="0"/>
              </a:spcBef>
            </a:pPr>
            <a:r>
              <a:rPr lang="en-US" dirty="0"/>
              <a:t>Only departmentalized secondary (7-12) courses are reported for EOY 1</a:t>
            </a:r>
          </a:p>
          <a:p>
            <a:pPr>
              <a:lnSpc>
                <a:spcPct val="100000"/>
              </a:lnSpc>
              <a:spcBef>
                <a:spcPts val="0"/>
              </a:spcBef>
            </a:pPr>
            <a:r>
              <a:rPr lang="en-US" dirty="0"/>
              <a:t>High quality CTE courses must be reported with a 154 course content code to indicate the teacher is CTE credentialed</a:t>
            </a:r>
          </a:p>
          <a:p>
            <a:pPr>
              <a:lnSpc>
                <a:spcPct val="100000"/>
              </a:lnSpc>
              <a:spcBef>
                <a:spcPts val="0"/>
              </a:spcBef>
            </a:pPr>
            <a:r>
              <a:rPr lang="en-US" dirty="0"/>
              <a:t>CA School Dashboard uses EOY 1 certified data to determine students who are college/career ready:</a:t>
            </a:r>
          </a:p>
          <a:p>
            <a:pPr lvl="1">
              <a:lnSpc>
                <a:spcPct val="100000"/>
              </a:lnSpc>
              <a:spcBef>
                <a:spcPts val="0"/>
              </a:spcBef>
            </a:pPr>
            <a:r>
              <a:rPr lang="en-US" dirty="0"/>
              <a:t>Career Technical Education Pathway Completion</a:t>
            </a:r>
          </a:p>
          <a:p>
            <a:pPr lvl="1">
              <a:lnSpc>
                <a:spcPct val="100000"/>
              </a:lnSpc>
              <a:spcBef>
                <a:spcPts val="0"/>
              </a:spcBef>
            </a:pPr>
            <a:r>
              <a:rPr lang="en-US" dirty="0"/>
              <a:t>College Credit Courses (2190, 2290, 2490, 2690, 2790, 2890, 6090)</a:t>
            </a:r>
          </a:p>
          <a:p>
            <a:pPr lvl="1">
              <a:lnSpc>
                <a:spcPct val="100000"/>
              </a:lnSpc>
              <a:spcBef>
                <a:spcPts val="0"/>
              </a:spcBef>
            </a:pPr>
            <a:r>
              <a:rPr lang="en-US" dirty="0"/>
              <a:t>Completion of two years of leadership/military science courses (2505)</a:t>
            </a:r>
          </a:p>
          <a:p>
            <a:endParaRPr lang="en-US" dirty="0"/>
          </a:p>
        </p:txBody>
      </p:sp>
      <p:sp>
        <p:nvSpPr>
          <p:cNvPr id="2" name="Slide Number Placeholder 1">
            <a:extLst>
              <a:ext uri="{FF2B5EF4-FFF2-40B4-BE49-F238E27FC236}">
                <a16:creationId xmlns:a16="http://schemas.microsoft.com/office/drawing/2014/main" id="{84C4BE23-4601-472C-9C50-204790EB6523}"/>
              </a:ext>
            </a:extLst>
          </p:cNvPr>
          <p:cNvSpPr>
            <a:spLocks noGrp="1"/>
          </p:cNvSpPr>
          <p:nvPr>
            <p:ph type="sldNum" sz="quarter" idx="12"/>
          </p:nvPr>
        </p:nvSpPr>
        <p:spPr/>
        <p:txBody>
          <a:bodyPr/>
          <a:lstStyle/>
          <a:p>
            <a:fld id="{F41BBA40-D491-440F-A181-17CBDCE45226}" type="slidenum">
              <a:rPr lang="en-US" smtClean="0"/>
              <a:t>4</a:t>
            </a:fld>
            <a:endParaRPr lang="en-US" dirty="0"/>
          </a:p>
        </p:txBody>
      </p:sp>
    </p:spTree>
    <p:extLst>
      <p:ext uri="{BB962C8B-B14F-4D97-AF65-F5344CB8AC3E}">
        <p14:creationId xmlns:p14="http://schemas.microsoft.com/office/powerpoint/2010/main" val="3249353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6">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solidFill>
                <a:srgbClr val="FFFFFF"/>
              </a:solidFill>
            </a:endParaRPr>
          </a:p>
        </p:txBody>
      </p:sp>
      <p:sp>
        <p:nvSpPr>
          <p:cNvPr id="2" name="Title 1">
            <a:extLst>
              <a:ext uri="{FF2B5EF4-FFF2-40B4-BE49-F238E27FC236}">
                <a16:creationId xmlns:a16="http://schemas.microsoft.com/office/drawing/2014/main" id="{3DED7893-206D-DA40-9EC6-1D37F2A43B7D}"/>
              </a:ext>
            </a:extLst>
          </p:cNvPr>
          <p:cNvSpPr>
            <a:spLocks noGrp="1"/>
          </p:cNvSpPr>
          <p:nvPr>
            <p:ph type="title"/>
          </p:nvPr>
        </p:nvSpPr>
        <p:spPr>
          <a:xfrm>
            <a:off x="649729" y="484133"/>
            <a:ext cx="7716526" cy="536837"/>
          </a:xfrm>
        </p:spPr>
        <p:txBody>
          <a:bodyPr vert="horz" lIns="91440" tIns="45720" rIns="91440" bIns="45720" rtlCol="0"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accent1"/>
                </a:solidFill>
              </a:rPr>
              <a:t>Additional SENR Fields in EOY</a:t>
            </a:r>
            <a:endParaRPr lang="en-US" sz="3200" dirty="0">
              <a:solidFill>
                <a:schemeClr val="accent1"/>
              </a:solidFill>
            </a:endParaRPr>
          </a:p>
        </p:txBody>
      </p:sp>
      <p:cxnSp>
        <p:nvCxnSpPr>
          <p:cNvPr id="15" name="Straight Connector 18">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4E9A5055-6E7B-47A4-B138-4E24333852F8}"/>
              </a:ext>
            </a:extLst>
          </p:cNvPr>
          <p:cNvSpPr/>
          <p:nvPr/>
        </p:nvSpPr>
        <p:spPr>
          <a:xfrm>
            <a:off x="4507992" y="1993392"/>
            <a:ext cx="228600" cy="2874098"/>
          </a:xfrm>
          <a:prstGeom prst="rect">
            <a:avLst/>
          </a:prstGeom>
          <a:solidFill>
            <a:srgbClr val="E7E7F0"/>
          </a:solidFill>
          <a:ln>
            <a:solidFill>
              <a:srgbClr val="E7E7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900">
              <a:solidFill>
                <a:srgbClr val="FFFFFF"/>
              </a:solidFill>
            </a:endParaRPr>
          </a:p>
        </p:txBody>
      </p:sp>
      <p:sp>
        <p:nvSpPr>
          <p:cNvPr id="9" name="Content Placeholder 11">
            <a:extLst>
              <a:ext uri="{FF2B5EF4-FFF2-40B4-BE49-F238E27FC236}">
                <a16:creationId xmlns:a16="http://schemas.microsoft.com/office/drawing/2014/main" id="{16053F18-4C57-4683-B327-60BDE80FA07C}"/>
              </a:ext>
            </a:extLst>
          </p:cNvPr>
          <p:cNvSpPr txBox="1">
            <a:spLocks/>
          </p:cNvSpPr>
          <p:nvPr/>
        </p:nvSpPr>
        <p:spPr>
          <a:xfrm>
            <a:off x="601309" y="1275741"/>
            <a:ext cx="10691532" cy="364741"/>
          </a:xfrm>
          <a:prstGeom prst="rect">
            <a:avLst/>
          </a:prstGeom>
        </p:spPr>
        <p:txBody>
          <a:bodyPr vert="horz" lIns="91440" tIns="45720" rIns="91440" bIns="45720" rtlCol="0" anchor="ctr">
            <a:normAutofit fontScale="92500" lnSpcReduction="2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buNone/>
            </a:pPr>
            <a:r>
              <a:rPr lang="en-US" altLang="en-US" sz="2400" b="1" dirty="0"/>
              <a:t>Postsecondary Transitional Indicator</a:t>
            </a:r>
            <a:endParaRPr lang="en-US" sz="2200" b="1" dirty="0"/>
          </a:p>
        </p:txBody>
      </p:sp>
      <p:sp>
        <p:nvSpPr>
          <p:cNvPr id="11" name="Content Placeholder 11">
            <a:extLst>
              <a:ext uri="{FF2B5EF4-FFF2-40B4-BE49-F238E27FC236}">
                <a16:creationId xmlns:a16="http://schemas.microsoft.com/office/drawing/2014/main" id="{0566FAA1-CEC3-4B6E-B5C1-EFA934928C64}"/>
              </a:ext>
            </a:extLst>
          </p:cNvPr>
          <p:cNvSpPr>
            <a:spLocks noGrp="1"/>
          </p:cNvSpPr>
          <p:nvPr>
            <p:ph idx="1"/>
          </p:nvPr>
        </p:nvSpPr>
        <p:spPr>
          <a:xfrm>
            <a:off x="762183" y="4135972"/>
            <a:ext cx="10530659" cy="364741"/>
          </a:xfrm>
        </p:spPr>
        <p:txBody>
          <a:bodyPr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buNone/>
            </a:pPr>
            <a:r>
              <a:rPr lang="en-US" altLang="en-US" b="1" dirty="0"/>
              <a:t>New Work-based Learning Indicators (May 2019) for CCI – Will be added to SENR</a:t>
            </a:r>
            <a:endParaRPr lang="en-US" sz="2200" b="1" dirty="0"/>
          </a:p>
        </p:txBody>
      </p:sp>
      <p:graphicFrame>
        <p:nvGraphicFramePr>
          <p:cNvPr id="10" name="Diagram 9">
            <a:extLst>
              <a:ext uri="{FF2B5EF4-FFF2-40B4-BE49-F238E27FC236}">
                <a16:creationId xmlns:a16="http://schemas.microsoft.com/office/drawing/2014/main" id="{759092C0-7FBC-4B29-9602-D1D93D59495F}"/>
              </a:ext>
            </a:extLst>
          </p:cNvPr>
          <p:cNvGraphicFramePr/>
          <p:nvPr>
            <p:extLst/>
          </p:nvPr>
        </p:nvGraphicFramePr>
        <p:xfrm>
          <a:off x="1515231" y="1733983"/>
          <a:ext cx="2872651" cy="16704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Diagram 12">
            <a:extLst>
              <a:ext uri="{FF2B5EF4-FFF2-40B4-BE49-F238E27FC236}">
                <a16:creationId xmlns:a16="http://schemas.microsoft.com/office/drawing/2014/main" id="{9D9ECA4E-ED42-4468-B08B-F5293EE4F079}"/>
              </a:ext>
            </a:extLst>
          </p:cNvPr>
          <p:cNvGraphicFramePr/>
          <p:nvPr>
            <p:extLst/>
          </p:nvPr>
        </p:nvGraphicFramePr>
        <p:xfrm>
          <a:off x="830671" y="4474958"/>
          <a:ext cx="10530659" cy="167046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 name="TextBox 3">
            <a:extLst>
              <a:ext uri="{FF2B5EF4-FFF2-40B4-BE49-F238E27FC236}">
                <a16:creationId xmlns:a16="http://schemas.microsoft.com/office/drawing/2014/main" id="{289644DD-27AA-4AB2-A3D0-6DA65E35D972}"/>
              </a:ext>
            </a:extLst>
          </p:cNvPr>
          <p:cNvSpPr txBox="1"/>
          <p:nvPr/>
        </p:nvSpPr>
        <p:spPr>
          <a:xfrm>
            <a:off x="4622292" y="1733983"/>
            <a:ext cx="6587176" cy="5078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rgbClr val="151569"/>
                </a:solidFill>
              </a:rPr>
              <a:t>For students w/ disabilities who are 18 years old until they age out at 22.</a:t>
            </a:r>
          </a:p>
          <a:p>
            <a:pPr lvl="1"/>
            <a:r>
              <a:rPr lang="en-US" sz="900" b="1" dirty="0">
                <a:solidFill>
                  <a:srgbClr val="FB6542"/>
                </a:solidFill>
              </a:rPr>
              <a:t>Requires:</a:t>
            </a:r>
            <a:r>
              <a:rPr lang="en-US" sz="900" dirty="0">
                <a:solidFill>
                  <a:srgbClr val="151569"/>
                </a:solidFill>
              </a:rPr>
              <a:t> 	Grade level 12 and </a:t>
            </a:r>
          </a:p>
          <a:p>
            <a:pPr lvl="4"/>
            <a:r>
              <a:rPr lang="en-US" sz="900" dirty="0">
                <a:solidFill>
                  <a:srgbClr val="151569"/>
                </a:solidFill>
              </a:rPr>
              <a:t>Active Program 144 record</a:t>
            </a:r>
          </a:p>
        </p:txBody>
      </p:sp>
      <p:sp>
        <p:nvSpPr>
          <p:cNvPr id="12" name="TextBox 11">
            <a:extLst>
              <a:ext uri="{FF2B5EF4-FFF2-40B4-BE49-F238E27FC236}">
                <a16:creationId xmlns:a16="http://schemas.microsoft.com/office/drawing/2014/main" id="{9F38A14F-FE15-476D-832F-54A86E53F9A2}"/>
              </a:ext>
            </a:extLst>
          </p:cNvPr>
          <p:cNvSpPr txBox="1"/>
          <p:nvPr/>
        </p:nvSpPr>
        <p:spPr>
          <a:xfrm>
            <a:off x="4622292" y="2881232"/>
            <a:ext cx="6670548"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rgbClr val="151569"/>
                </a:solidFill>
              </a:rPr>
              <a:t>Replaces the practice of using Grade level US for students w/ disabilities 18 to 22 and receiving transitional services.  </a:t>
            </a:r>
          </a:p>
        </p:txBody>
      </p:sp>
      <p:sp>
        <p:nvSpPr>
          <p:cNvPr id="6" name="Footer Placeholder 5">
            <a:extLst>
              <a:ext uri="{FF2B5EF4-FFF2-40B4-BE49-F238E27FC236}">
                <a16:creationId xmlns:a16="http://schemas.microsoft.com/office/drawing/2014/main" id="{4E239543-A5CA-4771-BD09-62E223AA6C51}"/>
              </a:ext>
            </a:extLst>
          </p:cNvPr>
          <p:cNvSpPr>
            <a:spLocks noGrp="1"/>
          </p:cNvSpPr>
          <p:nvPr>
            <p:ph type="ftr" sz="quarter" idx="11"/>
          </p:nvPr>
        </p:nvSpPr>
        <p:spPr/>
        <p:txBody>
          <a:bodyPr/>
          <a:lstStyle>
            <a:defPPr>
              <a:defRPr lang="en-US"/>
            </a:defPPr>
            <a:lvl1pPr marL="0" algn="l" defTabSz="457200" rtl="0" eaLnBrk="1" latinLnBrk="0" hangingPunct="1">
              <a:defRPr sz="900" kern="1200">
                <a:solidFill>
                  <a:schemeClr val="tx1"/>
                </a:solidFill>
                <a:latin typeface="+mn-lt"/>
                <a:ea typeface="+mn-ea"/>
                <a:cs typeface="+mn-cs"/>
              </a:defRPr>
            </a:lvl1pPr>
            <a:lvl2pPr marL="228600" algn="l" defTabSz="457200" rtl="0" eaLnBrk="1" latinLnBrk="0" hangingPunct="1">
              <a:defRPr sz="900" kern="1200">
                <a:solidFill>
                  <a:schemeClr val="tx1"/>
                </a:solidFill>
                <a:latin typeface="+mn-lt"/>
                <a:ea typeface="+mn-ea"/>
                <a:cs typeface="+mn-cs"/>
              </a:defRPr>
            </a:lvl2pPr>
            <a:lvl3pPr marL="457200" algn="l" defTabSz="457200" rtl="0" eaLnBrk="1" latinLnBrk="0" hangingPunct="1">
              <a:defRPr sz="900" kern="1200">
                <a:solidFill>
                  <a:schemeClr val="tx1"/>
                </a:solidFill>
                <a:latin typeface="+mn-lt"/>
                <a:ea typeface="+mn-ea"/>
                <a:cs typeface="+mn-cs"/>
              </a:defRPr>
            </a:lvl3pPr>
            <a:lvl4pPr marL="685800" algn="l" defTabSz="457200" rtl="0" eaLnBrk="1" latinLnBrk="0" hangingPunct="1">
              <a:defRPr sz="900" kern="1200">
                <a:solidFill>
                  <a:schemeClr val="tx1"/>
                </a:solidFill>
                <a:latin typeface="+mn-lt"/>
                <a:ea typeface="+mn-ea"/>
                <a:cs typeface="+mn-cs"/>
              </a:defRPr>
            </a:lvl4pPr>
            <a:lvl5pPr marL="914400" algn="l" defTabSz="457200" rtl="0" eaLnBrk="1" latinLnBrk="0" hangingPunct="1">
              <a:defRPr sz="900" kern="1200">
                <a:solidFill>
                  <a:schemeClr val="tx1"/>
                </a:solidFill>
                <a:latin typeface="+mn-lt"/>
                <a:ea typeface="+mn-ea"/>
                <a:cs typeface="+mn-cs"/>
              </a:defRPr>
            </a:lvl5pPr>
            <a:lvl6pPr marL="1143000" algn="l" defTabSz="457200" rtl="0" eaLnBrk="1" latinLnBrk="0" hangingPunct="1">
              <a:defRPr sz="900" kern="1200">
                <a:solidFill>
                  <a:schemeClr val="tx1"/>
                </a:solidFill>
                <a:latin typeface="+mn-lt"/>
                <a:ea typeface="+mn-ea"/>
                <a:cs typeface="+mn-cs"/>
              </a:defRPr>
            </a:lvl6pPr>
            <a:lvl7pPr marL="1371600" algn="l" defTabSz="457200" rtl="0" eaLnBrk="1" latinLnBrk="0" hangingPunct="1">
              <a:defRPr sz="900" kern="1200">
                <a:solidFill>
                  <a:schemeClr val="tx1"/>
                </a:solidFill>
                <a:latin typeface="+mn-lt"/>
                <a:ea typeface="+mn-ea"/>
                <a:cs typeface="+mn-cs"/>
              </a:defRPr>
            </a:lvl7pPr>
            <a:lvl8pPr marL="1600200" algn="l" defTabSz="457200" rtl="0" eaLnBrk="1" latinLnBrk="0" hangingPunct="1">
              <a:defRPr sz="900" kern="1200">
                <a:solidFill>
                  <a:schemeClr val="tx1"/>
                </a:solidFill>
                <a:latin typeface="+mn-lt"/>
                <a:ea typeface="+mn-ea"/>
                <a:cs typeface="+mn-cs"/>
              </a:defRPr>
            </a:lvl8pPr>
            <a:lvl9pPr marL="1828800" algn="l" defTabSz="457200" rtl="0" eaLnBrk="1" latinLnBrk="0" hangingPunct="1">
              <a:defRPr sz="900" kern="1200">
                <a:solidFill>
                  <a:schemeClr val="tx1"/>
                </a:solidFill>
                <a:latin typeface="+mn-lt"/>
                <a:ea typeface="+mn-ea"/>
                <a:cs typeface="+mn-cs"/>
              </a:defRPr>
            </a:lvl9pPr>
          </a:lstStyle>
          <a:p>
            <a:r>
              <a:rPr lang="en-US">
                <a:solidFill>
                  <a:srgbClr val="FFFFFF">
                    <a:lumMod val="65000"/>
                  </a:srgbClr>
                </a:solidFill>
              </a:rPr>
              <a:t>Aeries Con 2019</a:t>
            </a:r>
            <a:endParaRPr lang="en-US" dirty="0">
              <a:solidFill>
                <a:srgbClr val="FFFFFF">
                  <a:lumMod val="65000"/>
                </a:srgbClr>
              </a:solidFill>
            </a:endParaRPr>
          </a:p>
        </p:txBody>
      </p:sp>
    </p:spTree>
    <p:extLst>
      <p:ext uri="{BB962C8B-B14F-4D97-AF65-F5344CB8AC3E}">
        <p14:creationId xmlns:p14="http://schemas.microsoft.com/office/powerpoint/2010/main" val="1296816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B53BCB-CE59-4F0D-8F9D-B0921739AC1D}"/>
              </a:ext>
            </a:extLst>
          </p:cNvPr>
          <p:cNvSpPr txBox="1"/>
          <p:nvPr/>
        </p:nvSpPr>
        <p:spPr>
          <a:xfrm>
            <a:off x="182768" y="635927"/>
            <a:ext cx="11826464" cy="558614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chemeClr val="bg2">
                    <a:lumMod val="25000"/>
                  </a:schemeClr>
                </a:solidFill>
                <a:latin typeface="Lato"/>
                <a:ea typeface="Open Sans" panose="020B0606030504020204" pitchFamily="34" charset="0"/>
                <a:cs typeface="Lato"/>
              </a:rPr>
              <a:t>Aeries Knowledge base</a:t>
            </a:r>
          </a:p>
          <a:p>
            <a:r>
              <a:rPr lang="en-US" sz="2000" dirty="0">
                <a:solidFill>
                  <a:schemeClr val="bg2">
                    <a:lumMod val="25000"/>
                  </a:schemeClr>
                </a:solidFill>
                <a:latin typeface="Lato"/>
                <a:ea typeface="Open Sans" panose="020B0606030504020204" pitchFamily="34" charset="0"/>
                <a:cs typeface="Lato"/>
              </a:rPr>
              <a:t>Course Completion management (CRSC – SCSC file)</a:t>
            </a:r>
          </a:p>
          <a:p>
            <a:r>
              <a:rPr lang="en-US" sz="2000" dirty="0">
                <a:solidFill>
                  <a:schemeClr val="bg2">
                    <a:lumMod val="25000"/>
                  </a:schemeClr>
                </a:solidFill>
                <a:latin typeface="Lato"/>
                <a:ea typeface="Open Sans" panose="020B0606030504020204" pitchFamily="34" charset="0"/>
                <a:cs typeface="Lato"/>
                <a:hlinkClick r:id="rId2"/>
              </a:rPr>
              <a:t>https://support.aeries.com/support/solutions/articles/14000078246-eoy1-what-are-the-requirements-for-course-completion-data-</a:t>
            </a:r>
            <a:endParaRPr lang="en-US" sz="2000" dirty="0">
              <a:solidFill>
                <a:schemeClr val="bg2">
                  <a:lumMod val="25000"/>
                </a:schemeClr>
              </a:solidFill>
              <a:latin typeface="Lato"/>
              <a:ea typeface="Open Sans" panose="020B0606030504020204" pitchFamily="34" charset="0"/>
              <a:cs typeface="Lato"/>
            </a:endParaRPr>
          </a:p>
          <a:p>
            <a:r>
              <a:rPr lang="en-US" sz="2000" dirty="0">
                <a:solidFill>
                  <a:schemeClr val="bg2">
                    <a:lumMod val="25000"/>
                  </a:schemeClr>
                </a:solidFill>
                <a:latin typeface="Lato"/>
                <a:ea typeface="Open Sans" panose="020B0606030504020204" pitchFamily="34" charset="0"/>
                <a:cs typeface="Lato"/>
              </a:rPr>
              <a:t>What is needed for Transcript data management</a:t>
            </a:r>
          </a:p>
          <a:p>
            <a:r>
              <a:rPr lang="en-US" sz="2000" dirty="0">
                <a:solidFill>
                  <a:schemeClr val="bg2">
                    <a:lumMod val="25000"/>
                  </a:schemeClr>
                </a:solidFill>
                <a:latin typeface="Lato"/>
                <a:ea typeface="Open Sans" panose="020B0606030504020204" pitchFamily="34" charset="0"/>
                <a:cs typeface="Lato"/>
                <a:hlinkClick r:id="rId3"/>
              </a:rPr>
              <a:t>https://support.aeries.com/support/solutions/articles/14000082464-eoy-1-course-and-staff-files-crsc-scsc-and-sdem-</a:t>
            </a:r>
            <a:endParaRPr lang="en-US" sz="2000" dirty="0">
              <a:solidFill>
                <a:schemeClr val="bg2">
                  <a:lumMod val="25000"/>
                </a:schemeClr>
              </a:solidFill>
              <a:latin typeface="Lato"/>
              <a:ea typeface="Open Sans" panose="020B0606030504020204" pitchFamily="34" charset="0"/>
              <a:cs typeface="Lato"/>
            </a:endParaRPr>
          </a:p>
          <a:p>
            <a:r>
              <a:rPr lang="en-US" sz="2000" dirty="0">
                <a:solidFill>
                  <a:schemeClr val="bg2">
                    <a:lumMod val="25000"/>
                  </a:schemeClr>
                </a:solidFill>
                <a:latin typeface="Lato"/>
                <a:ea typeface="Open Sans" panose="020B0606030504020204" pitchFamily="34" charset="0"/>
                <a:cs typeface="Lato"/>
              </a:rPr>
              <a:t>How to tag for College Credit Courses (formerly Dual Enrollment)</a:t>
            </a:r>
          </a:p>
          <a:p>
            <a:r>
              <a:rPr lang="en-US" sz="2000" dirty="0">
                <a:solidFill>
                  <a:schemeClr val="bg2">
                    <a:lumMod val="25000"/>
                  </a:schemeClr>
                </a:solidFill>
                <a:latin typeface="Lato"/>
                <a:ea typeface="Open Sans" panose="020B0606030504020204" pitchFamily="34" charset="0"/>
                <a:cs typeface="Lato"/>
                <a:hlinkClick r:id="rId4"/>
              </a:rPr>
              <a:t>https://support.aeries.com/support/solutions/articles/14000055958-eoy1-how-to-tag-dual-enrollment-courses-</a:t>
            </a:r>
            <a:endParaRPr lang="en-US" sz="2000" dirty="0">
              <a:solidFill>
                <a:schemeClr val="bg2">
                  <a:lumMod val="25000"/>
                </a:schemeClr>
              </a:solidFill>
              <a:latin typeface="Lato"/>
              <a:ea typeface="Open Sans" panose="020B0606030504020204" pitchFamily="34" charset="0"/>
              <a:cs typeface="Lato"/>
            </a:endParaRPr>
          </a:p>
          <a:p>
            <a:endParaRPr lang="en-US" sz="2000" dirty="0">
              <a:solidFill>
                <a:schemeClr val="bg2">
                  <a:lumMod val="25000"/>
                </a:schemeClr>
              </a:solidFill>
              <a:latin typeface="Lato"/>
              <a:ea typeface="Open Sans" panose="020B0606030504020204" pitchFamily="34" charset="0"/>
              <a:cs typeface="Lato"/>
            </a:endParaRPr>
          </a:p>
          <a:p>
            <a:r>
              <a:rPr lang="en-US" sz="2000" dirty="0">
                <a:solidFill>
                  <a:schemeClr val="bg2">
                    <a:lumMod val="25000"/>
                  </a:schemeClr>
                </a:solidFill>
                <a:latin typeface="Lato"/>
                <a:ea typeface="Open Sans" panose="020B0606030504020204" pitchFamily="34" charset="0"/>
                <a:cs typeface="Lato"/>
              </a:rPr>
              <a:t>Career Tech Education-CTE (SCTE file) management</a:t>
            </a:r>
          </a:p>
          <a:p>
            <a:r>
              <a:rPr lang="en-US" sz="2000" dirty="0">
                <a:solidFill>
                  <a:schemeClr val="bg2">
                    <a:lumMod val="25000"/>
                  </a:schemeClr>
                </a:solidFill>
                <a:latin typeface="Lato"/>
                <a:ea typeface="Open Sans" panose="020B0606030504020204" pitchFamily="34" charset="0"/>
                <a:cs typeface="Lato"/>
                <a:hlinkClick r:id="rId5"/>
              </a:rPr>
              <a:t>https://support.aeries.com/support/solutions/articles/14000082466-eoy-1-career-technical-education-file-scte</a:t>
            </a:r>
            <a:endParaRPr lang="en-US" sz="2000" dirty="0">
              <a:solidFill>
                <a:schemeClr val="bg2">
                  <a:lumMod val="25000"/>
                </a:schemeClr>
              </a:solidFill>
              <a:latin typeface="Lato"/>
              <a:ea typeface="Open Sans" panose="020B0606030504020204" pitchFamily="34" charset="0"/>
              <a:cs typeface="Lato"/>
            </a:endParaRPr>
          </a:p>
          <a:p>
            <a:r>
              <a:rPr lang="en-US" sz="2000" dirty="0">
                <a:solidFill>
                  <a:schemeClr val="bg2">
                    <a:lumMod val="25000"/>
                  </a:schemeClr>
                </a:solidFill>
                <a:latin typeface="Lato"/>
                <a:ea typeface="Open Sans" panose="020B0606030504020204" pitchFamily="34" charset="0"/>
                <a:cs typeface="Lato"/>
                <a:hlinkClick r:id="rId6"/>
              </a:rPr>
              <a:t>https://support.aeries.com/support/solutions/articles/14000067171-eoy1-why-does-the-calpads-scte-file-extract-contain-no-records-</a:t>
            </a:r>
            <a:endParaRPr lang="en-US" sz="2000" dirty="0">
              <a:solidFill>
                <a:schemeClr val="bg2">
                  <a:lumMod val="25000"/>
                </a:schemeClr>
              </a:solidFill>
              <a:latin typeface="Lato"/>
              <a:ea typeface="Open Sans" panose="020B0606030504020204" pitchFamily="34" charset="0"/>
              <a:cs typeface="Lato"/>
            </a:endParaRPr>
          </a:p>
          <a:p>
            <a:r>
              <a:rPr lang="en-US" sz="2000" dirty="0">
                <a:solidFill>
                  <a:schemeClr val="bg2">
                    <a:lumMod val="25000"/>
                  </a:schemeClr>
                </a:solidFill>
                <a:latin typeface="Lato"/>
                <a:ea typeface="Open Sans" panose="020B0606030504020204" pitchFamily="34" charset="0"/>
                <a:cs typeface="Lato"/>
                <a:hlinkClick r:id="rId7"/>
              </a:rPr>
              <a:t>https://support.aeries.com/support/solutions/articles/14000067170-eoy1-what-records-are-included-in-the-calpads-scte-file-extract-</a:t>
            </a:r>
            <a:endParaRPr lang="tr-TR" sz="2000" dirty="0">
              <a:solidFill>
                <a:schemeClr val="bg2">
                  <a:lumMod val="25000"/>
                </a:schemeClr>
              </a:solidFill>
              <a:latin typeface="Lato"/>
              <a:ea typeface="Open Sans" panose="020B0606030504020204" pitchFamily="34" charset="0"/>
              <a:cs typeface="Lato"/>
            </a:endParaRPr>
          </a:p>
        </p:txBody>
      </p:sp>
      <p:pic>
        <p:nvPicPr>
          <p:cNvPr id="3" name="Picture 2" descr="A picture containing clipart&#10;&#10;Description automatically generated">
            <a:extLst>
              <a:ext uri="{FF2B5EF4-FFF2-40B4-BE49-F238E27FC236}">
                <a16:creationId xmlns:a16="http://schemas.microsoft.com/office/drawing/2014/main" id="{DA071141-43B2-49DB-877F-00D846BB79B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5969" y="0"/>
            <a:ext cx="635927" cy="635927"/>
          </a:xfrm>
          <a:prstGeom prst="rect">
            <a:avLst/>
          </a:prstGeom>
        </p:spPr>
      </p:pic>
    </p:spTree>
    <p:extLst>
      <p:ext uri="{BB962C8B-B14F-4D97-AF65-F5344CB8AC3E}">
        <p14:creationId xmlns:p14="http://schemas.microsoft.com/office/powerpoint/2010/main" val="3696531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266C9B-ACE8-4371-9F56-5CC0203560F7}"/>
              </a:ext>
            </a:extLst>
          </p:cNvPr>
          <p:cNvSpPr txBox="1"/>
          <p:nvPr/>
        </p:nvSpPr>
        <p:spPr>
          <a:xfrm>
            <a:off x="1160369" y="1513109"/>
            <a:ext cx="9871262" cy="336245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chemeClr val="bg2">
                    <a:lumMod val="25000"/>
                  </a:schemeClr>
                </a:solidFill>
                <a:latin typeface="Lato"/>
                <a:ea typeface="Open Sans" panose="020B0606030504020204" pitchFamily="34" charset="0"/>
                <a:cs typeface="Lato"/>
              </a:rPr>
              <a:t>Key Points for EOY1 – Course Completion </a:t>
            </a:r>
          </a:p>
          <a:p>
            <a:pPr marL="371475" indent="-371475">
              <a:buFont typeface="+mj-lt"/>
              <a:buAutoNum type="arabicPeriod"/>
            </a:pPr>
            <a:r>
              <a:rPr lang="en-US" sz="2000" dirty="0">
                <a:solidFill>
                  <a:schemeClr val="bg2">
                    <a:lumMod val="25000"/>
                  </a:schemeClr>
                </a:solidFill>
                <a:latin typeface="Lato"/>
                <a:ea typeface="Open Sans" panose="020B0606030504020204" pitchFamily="34" charset="0"/>
                <a:cs typeface="Lato"/>
              </a:rPr>
              <a:t>Understand that Aeries will extract course completion data from the Transcript (HIS) table.  If you have not yet run the copy grade table-GRD to HIS process you will not have any data in your completion (CRSC and SCSC) file. </a:t>
            </a:r>
          </a:p>
          <a:p>
            <a:pPr marL="371475" indent="-371475">
              <a:buFont typeface="+mj-lt"/>
              <a:buAutoNum type="arabicPeriod"/>
            </a:pPr>
            <a:r>
              <a:rPr lang="en-US" sz="2000" dirty="0">
                <a:solidFill>
                  <a:schemeClr val="bg2">
                    <a:lumMod val="25000"/>
                  </a:schemeClr>
                </a:solidFill>
                <a:latin typeface="Lato"/>
                <a:ea typeface="Open Sans" panose="020B0606030504020204" pitchFamily="34" charset="0"/>
                <a:cs typeface="Lato"/>
              </a:rPr>
              <a:t>If you are an LEA with grades 7-8 the grade marks will be collected (credit data not required), but again, you will need to have data in your HIS table. </a:t>
            </a:r>
          </a:p>
          <a:p>
            <a:pPr marL="371475" indent="-371475">
              <a:buFont typeface="+mj-lt"/>
              <a:buAutoNum type="arabicPeriod"/>
            </a:pPr>
            <a:r>
              <a:rPr lang="en-US" sz="2000" dirty="0">
                <a:solidFill>
                  <a:schemeClr val="bg2">
                    <a:lumMod val="25000"/>
                  </a:schemeClr>
                </a:solidFill>
                <a:latin typeface="Lato"/>
                <a:ea typeface="Open Sans" panose="020B0606030504020204" pitchFamily="34" charset="0"/>
                <a:cs typeface="Lato"/>
              </a:rPr>
              <a:t>When reporting College Credit course work, make sure that you understand the data fields that are required in Aeries, what data entry is needed to accurately report your College Credit data in the SCSC file.  </a:t>
            </a:r>
          </a:p>
          <a:p>
            <a:pPr marL="371475" indent="-371475">
              <a:buFont typeface="+mj-lt"/>
              <a:buAutoNum type="arabicPeriod"/>
            </a:pPr>
            <a:endParaRPr lang="en-US" sz="2000" dirty="0">
              <a:solidFill>
                <a:schemeClr val="bg2">
                  <a:lumMod val="25000"/>
                </a:schemeClr>
              </a:solidFill>
              <a:latin typeface="Lato"/>
              <a:ea typeface="Open Sans" panose="020B0606030504020204" pitchFamily="34" charset="0"/>
              <a:cs typeface="Lato"/>
            </a:endParaRPr>
          </a:p>
          <a:p>
            <a:endParaRPr lang="tr-TR" sz="1250" dirty="0">
              <a:solidFill>
                <a:schemeClr val="bg2">
                  <a:lumMod val="25000"/>
                </a:schemeClr>
              </a:solidFill>
              <a:latin typeface="Lato"/>
              <a:ea typeface="Open Sans" panose="020B0606030504020204" pitchFamily="34" charset="0"/>
              <a:cs typeface="Lato"/>
            </a:endParaRPr>
          </a:p>
        </p:txBody>
      </p:sp>
      <p:pic>
        <p:nvPicPr>
          <p:cNvPr id="3" name="Picture 2" descr="A picture containing clipart&#10;&#10;Description automatically generated">
            <a:extLst>
              <a:ext uri="{FF2B5EF4-FFF2-40B4-BE49-F238E27FC236}">
                <a16:creationId xmlns:a16="http://schemas.microsoft.com/office/drawing/2014/main" id="{35DE5122-2912-4153-A670-03319ABFEF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687" y="265779"/>
            <a:ext cx="826821" cy="826821"/>
          </a:xfrm>
          <a:prstGeom prst="rect">
            <a:avLst/>
          </a:prstGeom>
        </p:spPr>
      </p:pic>
    </p:spTree>
    <p:extLst>
      <p:ext uri="{BB962C8B-B14F-4D97-AF65-F5344CB8AC3E}">
        <p14:creationId xmlns:p14="http://schemas.microsoft.com/office/powerpoint/2010/main" val="3078859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B9DCD7F-CAC0-4C7C-9470-4EE25370A1EF}"/>
              </a:ext>
            </a:extLst>
          </p:cNvPr>
          <p:cNvSpPr txBox="1"/>
          <p:nvPr/>
        </p:nvSpPr>
        <p:spPr>
          <a:xfrm>
            <a:off x="1365126" y="1001412"/>
            <a:ext cx="9461747" cy="485517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chemeClr val="bg2">
                    <a:lumMod val="25000"/>
                  </a:schemeClr>
                </a:solidFill>
                <a:latin typeface="Lato"/>
                <a:ea typeface="Open Sans" panose="020B0606030504020204" pitchFamily="34" charset="0"/>
                <a:cs typeface="Lato"/>
              </a:rPr>
              <a:t>Key Points for EOY 1 – CTE</a:t>
            </a:r>
          </a:p>
          <a:p>
            <a:pPr marL="371475" indent="-371475">
              <a:buFont typeface="+mj-lt"/>
              <a:buAutoNum type="arabicPeriod"/>
            </a:pPr>
            <a:r>
              <a:rPr lang="en-US" sz="2000" dirty="0">
                <a:solidFill>
                  <a:schemeClr val="bg2">
                    <a:lumMod val="25000"/>
                  </a:schemeClr>
                </a:solidFill>
                <a:latin typeface="Lato"/>
                <a:ea typeface="Open Sans" panose="020B0606030504020204" pitchFamily="34" charset="0"/>
                <a:cs typeface="Lato"/>
              </a:rPr>
              <a:t>Make sure you understand how your Career Pathway data is being managed. If you and/or others are the owner/manager of this data or share the data entry responsibility, make sure you have a good working knowledge of CTE compliance and how to manage Aeries Career Pathway pages </a:t>
            </a:r>
          </a:p>
          <a:p>
            <a:pPr marL="371475" indent="-371475">
              <a:buFont typeface="+mj-lt"/>
              <a:buAutoNum type="arabicPeriod"/>
            </a:pPr>
            <a:r>
              <a:rPr lang="en-US" sz="2000" dirty="0">
                <a:solidFill>
                  <a:schemeClr val="bg2">
                    <a:lumMod val="25000"/>
                  </a:schemeClr>
                </a:solidFill>
                <a:latin typeface="Lato"/>
                <a:ea typeface="Open Sans" panose="020B0606030504020204" pitchFamily="34" charset="0"/>
                <a:cs typeface="Lato"/>
              </a:rPr>
              <a:t>Make sure your Course Group State numbers defined in Aeries course (CRS) table are valid for the Career Pathway(s) that you have.  Use the Valid Code Combination document to verify </a:t>
            </a:r>
          </a:p>
          <a:p>
            <a:pPr marL="371475" indent="-371475">
              <a:buFont typeface="+mj-lt"/>
              <a:buAutoNum type="arabicPeriod"/>
            </a:pPr>
            <a:r>
              <a:rPr lang="en-US" sz="2000" dirty="0">
                <a:solidFill>
                  <a:schemeClr val="bg2">
                    <a:lumMod val="25000"/>
                  </a:schemeClr>
                </a:solidFill>
                <a:latin typeface="Lato"/>
                <a:ea typeface="Open Sans" panose="020B0606030504020204" pitchFamily="34" charset="0"/>
                <a:cs typeface="Lato"/>
              </a:rPr>
              <a:t>Verify that your CTE Teacher holds the correct certification to be defined as a High Quality CTE Teacher</a:t>
            </a:r>
          </a:p>
          <a:p>
            <a:pPr marL="371475" indent="-371475">
              <a:buFont typeface="+mj-lt"/>
              <a:buAutoNum type="arabicPeriod"/>
            </a:pPr>
            <a:r>
              <a:rPr lang="en-US" sz="2000" dirty="0">
                <a:solidFill>
                  <a:schemeClr val="bg2">
                    <a:lumMod val="25000"/>
                  </a:schemeClr>
                </a:solidFill>
                <a:latin typeface="Lato"/>
                <a:ea typeface="Open Sans" panose="020B0606030504020204" pitchFamily="34" charset="0"/>
                <a:cs typeface="Lato"/>
              </a:rPr>
              <a:t>Create clear procedures and timelines on when student data will be collected to define Career Pathways – did they schedule into a Pathway or just take a vocational course.  How often will we update concentrator and completion data for student’s - Semester, Yearly – create those timelines early so you are not waiting to collect all data at the end of a school year.</a:t>
            </a:r>
            <a:endParaRPr lang="en-US" sz="1400" dirty="0">
              <a:solidFill>
                <a:schemeClr val="bg2">
                  <a:lumMod val="25000"/>
                </a:schemeClr>
              </a:solidFill>
              <a:latin typeface="Lato"/>
              <a:ea typeface="Open Sans" panose="020B0606030504020204" pitchFamily="34" charset="0"/>
              <a:cs typeface="Lato"/>
            </a:endParaRPr>
          </a:p>
          <a:p>
            <a:pPr marL="171450" indent="-171450">
              <a:buFont typeface="Wingdings" panose="05000000000000000000" pitchFamily="2" charset="2"/>
              <a:buChar char="v"/>
            </a:pPr>
            <a:endParaRPr lang="tr-TR" sz="1250" dirty="0">
              <a:solidFill>
                <a:schemeClr val="bg2">
                  <a:lumMod val="25000"/>
                </a:schemeClr>
              </a:solidFill>
              <a:latin typeface="Lato"/>
              <a:ea typeface="Open Sans" panose="020B0606030504020204" pitchFamily="34" charset="0"/>
              <a:cs typeface="Lato"/>
            </a:endParaRPr>
          </a:p>
        </p:txBody>
      </p:sp>
      <p:pic>
        <p:nvPicPr>
          <p:cNvPr id="3" name="Picture 2" descr="A picture containing clipart&#10;&#10;Description automatically generated">
            <a:extLst>
              <a:ext uri="{FF2B5EF4-FFF2-40B4-BE49-F238E27FC236}">
                <a16:creationId xmlns:a16="http://schemas.microsoft.com/office/drawing/2014/main" id="{3B896423-638B-437D-9691-97E33B985E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616" y="174591"/>
            <a:ext cx="826821" cy="826821"/>
          </a:xfrm>
          <a:prstGeom prst="rect">
            <a:avLst/>
          </a:prstGeom>
        </p:spPr>
      </p:pic>
    </p:spTree>
    <p:extLst>
      <p:ext uri="{BB962C8B-B14F-4D97-AF65-F5344CB8AC3E}">
        <p14:creationId xmlns:p14="http://schemas.microsoft.com/office/powerpoint/2010/main" val="1945421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74988BB-40A7-463E-8931-23F0DF16E02E}"/>
              </a:ext>
            </a:extLst>
          </p:cNvPr>
          <p:cNvSpPr txBox="1"/>
          <p:nvPr/>
        </p:nvSpPr>
        <p:spPr>
          <a:xfrm>
            <a:off x="1440407" y="253074"/>
            <a:ext cx="10381129" cy="1169551"/>
          </a:xfrm>
          <a:prstGeom prst="rect">
            <a:avLst/>
          </a:prstGeom>
          <a:noFill/>
        </p:spPr>
        <p:txBody>
          <a:bodyPr wrap="square" rtlCol="0">
            <a:spAutoFit/>
          </a:bodyPr>
          <a:lstStyle/>
          <a:p>
            <a:r>
              <a:rPr lang="en-US" dirty="0"/>
              <a:t>Error Resolution – CRSC, SCSC, CTE and EOY 1 Certification:  </a:t>
            </a:r>
            <a:r>
              <a:rPr lang="en-US" dirty="0">
                <a:hlinkClick r:id="rId3"/>
              </a:rPr>
              <a:t>https://www.cde.ca.gov/ds/sp/cl/systemdocs.asp</a:t>
            </a:r>
            <a:r>
              <a:rPr lang="en-US" dirty="0"/>
              <a:t> </a:t>
            </a:r>
          </a:p>
          <a:p>
            <a:r>
              <a:rPr lang="en-US" dirty="0"/>
              <a:t>CALPADS Error List</a:t>
            </a:r>
          </a:p>
          <a:p>
            <a:r>
              <a:rPr lang="en-US" i="1" dirty="0"/>
              <a:t>	</a:t>
            </a:r>
            <a:r>
              <a:rPr lang="en-US" sz="1600" i="1" dirty="0"/>
              <a:t>*Note:  When looking up references on the Error List for the EOY files you will also see references to 	the Fall 2 Files – CRSE, SCSE.  Make sure your reference is providing error information for the 	“completion” files, or the EOY files.</a:t>
            </a:r>
          </a:p>
        </p:txBody>
      </p:sp>
      <p:pic>
        <p:nvPicPr>
          <p:cNvPr id="3" name="Picture 2" descr="A picture containing clipart&#10;&#10;Description automatically generated">
            <a:extLst>
              <a:ext uri="{FF2B5EF4-FFF2-40B4-BE49-F238E27FC236}">
                <a16:creationId xmlns:a16="http://schemas.microsoft.com/office/drawing/2014/main" id="{9B12AE30-E0AD-4227-BD23-B40134B7A4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075" y="14767"/>
            <a:ext cx="826821" cy="826821"/>
          </a:xfrm>
          <a:prstGeom prst="rect">
            <a:avLst/>
          </a:prstGeom>
        </p:spPr>
      </p:pic>
      <p:graphicFrame>
        <p:nvGraphicFramePr>
          <p:cNvPr id="4" name="Object 3">
            <a:extLst>
              <a:ext uri="{FF2B5EF4-FFF2-40B4-BE49-F238E27FC236}">
                <a16:creationId xmlns:a16="http://schemas.microsoft.com/office/drawing/2014/main" id="{910127B1-69FA-4B54-876D-45BA6A75FD75}"/>
              </a:ext>
            </a:extLst>
          </p:cNvPr>
          <p:cNvGraphicFramePr>
            <a:graphicFrameLocks noChangeAspect="1"/>
          </p:cNvGraphicFramePr>
          <p:nvPr>
            <p:extLst>
              <p:ext uri="{D42A27DB-BD31-4B8C-83A1-F6EECF244321}">
                <p14:modId xmlns:p14="http://schemas.microsoft.com/office/powerpoint/2010/main" val="1562259905"/>
              </p:ext>
            </p:extLst>
          </p:nvPr>
        </p:nvGraphicFramePr>
        <p:xfrm>
          <a:off x="174625" y="1559165"/>
          <a:ext cx="11842750" cy="1581150"/>
        </p:xfrm>
        <a:graphic>
          <a:graphicData uri="http://schemas.openxmlformats.org/presentationml/2006/ole">
            <mc:AlternateContent xmlns:mc="http://schemas.openxmlformats.org/markup-compatibility/2006">
              <mc:Choice xmlns:v="urn:schemas-microsoft-com:vml" Requires="v">
                <p:oleObj spid="_x0000_s2057" name="Worksheet" r:id="rId5" imgW="11842999" imgH="1581345" progId="Excel.Sheet.12">
                  <p:embed/>
                </p:oleObj>
              </mc:Choice>
              <mc:Fallback>
                <p:oleObj name="Worksheet" r:id="rId5" imgW="11842999" imgH="1581345" progId="Excel.Sheet.12">
                  <p:embed/>
                  <p:pic>
                    <p:nvPicPr>
                      <p:cNvPr id="0" name=""/>
                      <p:cNvPicPr/>
                      <p:nvPr/>
                    </p:nvPicPr>
                    <p:blipFill>
                      <a:blip r:embed="rId6"/>
                      <a:stretch>
                        <a:fillRect/>
                      </a:stretch>
                    </p:blipFill>
                    <p:spPr>
                      <a:xfrm>
                        <a:off x="174625" y="1559165"/>
                        <a:ext cx="11842750" cy="1581150"/>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936E23B4-166C-4496-9C3C-FA4C31D4E1C1}"/>
              </a:ext>
            </a:extLst>
          </p:cNvPr>
          <p:cNvSpPr txBox="1"/>
          <p:nvPr/>
        </p:nvSpPr>
        <p:spPr>
          <a:xfrm>
            <a:off x="1030942" y="3550024"/>
            <a:ext cx="6786282" cy="2585323"/>
          </a:xfrm>
          <a:prstGeom prst="rect">
            <a:avLst/>
          </a:prstGeom>
          <a:noFill/>
        </p:spPr>
        <p:txBody>
          <a:bodyPr wrap="square" rtlCol="0">
            <a:spAutoFit/>
          </a:bodyPr>
          <a:lstStyle/>
          <a:p>
            <a:r>
              <a:rPr lang="en-US" dirty="0"/>
              <a:t>Mapping Guides</a:t>
            </a:r>
          </a:p>
          <a:p>
            <a:r>
              <a:rPr lang="en-US" dirty="0">
                <a:hlinkClick r:id="rId7"/>
              </a:rPr>
              <a:t>https://documentation.calpads.org/Reports/SnapshotODSReports/</a:t>
            </a:r>
            <a:endParaRPr lang="en-US" dirty="0"/>
          </a:p>
          <a:p>
            <a:endParaRPr lang="en-US" dirty="0"/>
          </a:p>
          <a:p>
            <a:pPr marL="285750" indent="-285750">
              <a:buFont typeface="Arial" panose="020B0604020202020204" pitchFamily="34" charset="0"/>
              <a:buChar char="•"/>
            </a:pPr>
            <a:r>
              <a:rPr lang="en-US" dirty="0"/>
              <a:t>EOY 1 Mapping Guides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CDE Letter New Career Measures</a:t>
            </a:r>
          </a:p>
          <a:p>
            <a:pPr marL="285750" indent="-285750">
              <a:buFont typeface="Arial" panose="020B0604020202020204" pitchFamily="34" charset="0"/>
              <a:buChar char="•"/>
            </a:pPr>
            <a:r>
              <a:rPr lang="en-US" dirty="0">
                <a:hlinkClick r:id="rId8"/>
              </a:rPr>
              <a:t>https://www.cde.ca.gov/ds/sp/cl/cciltr20190405.asp</a:t>
            </a:r>
            <a:endParaRPr lang="en-US" dirty="0"/>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753837235"/>
      </p:ext>
    </p:extLst>
  </p:cSld>
  <p:clrMapOvr>
    <a:masterClrMapping/>
  </p:clrMapOvr>
</p:sld>
</file>

<file path=ppt/theme/theme1.xml><?xml version="1.0" encoding="utf-8"?>
<a:theme xmlns:a="http://schemas.openxmlformats.org/drawingml/2006/main" name="Retrospec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1_Office Theme">
  <a:themeElements>
    <a:clrScheme name="CSIS Color Palette">
      <a:dk1>
        <a:srgbClr val="151569"/>
      </a:dk1>
      <a:lt1>
        <a:srgbClr val="FFFFFF"/>
      </a:lt1>
      <a:dk2>
        <a:srgbClr val="030119"/>
      </a:dk2>
      <a:lt2>
        <a:srgbClr val="F2F5FF"/>
      </a:lt2>
      <a:accent1>
        <a:srgbClr val="FF715B"/>
      </a:accent1>
      <a:accent2>
        <a:srgbClr val="E50000"/>
      </a:accent2>
      <a:accent3>
        <a:srgbClr val="3CC1BD"/>
      </a:accent3>
      <a:accent4>
        <a:srgbClr val="324EED"/>
      </a:accent4>
      <a:accent5>
        <a:srgbClr val="4948A1"/>
      </a:accent5>
      <a:accent6>
        <a:srgbClr val="151569"/>
      </a:accent6>
      <a:hlink>
        <a:srgbClr val="324DEC"/>
      </a:hlink>
      <a:folHlink>
        <a:srgbClr val="324DE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IM_2019">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IM_2019" id="{EAE441B4-A377-471F-AD16-1C043CCB74C9}" vid="{50AB5BE1-BD6D-45E0-9054-5C1D20B60BC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1652</Words>
  <Application>Microsoft Office PowerPoint</Application>
  <PresentationFormat>Widescreen</PresentationFormat>
  <Paragraphs>126</Paragraphs>
  <Slides>9</Slides>
  <Notes>2</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9</vt:i4>
      </vt:variant>
    </vt:vector>
  </HeadingPairs>
  <TitlesOfParts>
    <vt:vector size="18" baseType="lpstr">
      <vt:lpstr>Arial</vt:lpstr>
      <vt:lpstr>Calibri</vt:lpstr>
      <vt:lpstr>Calibri Light</vt:lpstr>
      <vt:lpstr>Lato</vt:lpstr>
      <vt:lpstr>Wingdings</vt:lpstr>
      <vt:lpstr>Retrospect</vt:lpstr>
      <vt:lpstr>1_Office Theme</vt:lpstr>
      <vt:lpstr>CIM_2019</vt:lpstr>
      <vt:lpstr>Worksheet</vt:lpstr>
      <vt:lpstr>PowerPoint Presentation</vt:lpstr>
      <vt:lpstr>PowerPoint Presentation</vt:lpstr>
      <vt:lpstr>PowerPoint Presentation</vt:lpstr>
      <vt:lpstr>PowerPoint Presentation</vt:lpstr>
      <vt:lpstr>Additional SENR Fields in EOY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Sandy Madrid</dc:creator>
  <cp:lastModifiedBy>Sandy Madrid</cp:lastModifiedBy>
  <cp:revision>9</cp:revision>
  <dcterms:created xsi:type="dcterms:W3CDTF">2019-04-26T12:45:26Z</dcterms:created>
  <dcterms:modified xsi:type="dcterms:W3CDTF">2019-04-26T22:03:31Z</dcterms:modified>
</cp:coreProperties>
</file>