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962E10AD-0075-4502-AB34-FECDFA054DC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ACF5DDDB-7874-444E-ADE1-65FA2515E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574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7ADD0499-D2F6-4922-85BA-13D07CF259A3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74508"/>
            <a:ext cx="5607711" cy="3659842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574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34B46F3-272B-470E-BD84-B021AAE53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58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07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2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69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0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06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50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8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81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51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B46F3-272B-470E-BD84-B021AAE535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7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0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8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4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1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0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4561-FD54-4F5F-890F-AE2C1BA36EA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D564-FFBA-4BEB-8647-43653B368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43250"/>
            <a:ext cx="12192000" cy="1363436"/>
          </a:xfrm>
          <a:prstGeom prst="rect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noFill/>
              <a:latin typeface="Bebas Neue" panose="020B0606020202050201" pitchFamily="34" charset="-94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052616" y="3497896"/>
            <a:ext cx="0" cy="786637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3411952"/>
            <a:ext cx="5727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spc="5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Using Aeries to Maximize </a:t>
            </a:r>
          </a:p>
          <a:p>
            <a:pPr algn="r"/>
            <a:r>
              <a:rPr lang="en-US" sz="2400" spc="5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Assessment Analysis</a:t>
            </a:r>
          </a:p>
        </p:txBody>
      </p:sp>
      <p:pic>
        <p:nvPicPr>
          <p:cNvPr id="3" name="Picture 2" descr="Favicon.ai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94" y="402786"/>
            <a:ext cx="1804220" cy="17987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86500" y="3432553"/>
            <a:ext cx="5775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5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Camden Iliff</a:t>
            </a:r>
          </a:p>
          <a:p>
            <a:r>
              <a:rPr lang="en-US" sz="2400" spc="50" dirty="0">
                <a:solidFill>
                  <a:schemeClr val="bg1"/>
                </a:solidFill>
                <a:latin typeface="Lato"/>
                <a:ea typeface="Open Sans" panose="020B0606030504020204" pitchFamily="34" charset="0"/>
                <a:cs typeface="Lato"/>
              </a:rPr>
              <a:t>Director of Product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</p:spTree>
    <p:extLst>
      <p:ext uri="{BB962C8B-B14F-4D97-AF65-F5344CB8AC3E}">
        <p14:creationId xmlns:p14="http://schemas.microsoft.com/office/powerpoint/2010/main" val="397540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Use Aeries Analytics™ features to slice and dice.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ANALYZE RESULTS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599" y="1566968"/>
            <a:ext cx="6058545" cy="474329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13969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225"/>
            <a:ext cx="8853467" cy="1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629476" y="1124225"/>
            <a:ext cx="1209977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2724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 BRIEF OVERVIEW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9" y="602018"/>
            <a:ext cx="889841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PUSHING TESTS TO AERIES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2690446" y="3413023"/>
            <a:ext cx="6770077" cy="97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9372772" y="3326242"/>
            <a:ext cx="175502" cy="175502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6" name="TextBox 95"/>
          <p:cNvSpPr txBox="1"/>
          <p:nvPr/>
        </p:nvSpPr>
        <p:spPr>
          <a:xfrm>
            <a:off x="1778780" y="2944298"/>
            <a:ext cx="18059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READY AERIES</a:t>
            </a:r>
          </a:p>
        </p:txBody>
      </p:sp>
      <p:sp>
        <p:nvSpPr>
          <p:cNvPr id="97" name="Oval 96"/>
          <p:cNvSpPr/>
          <p:nvPr/>
        </p:nvSpPr>
        <p:spPr>
          <a:xfrm>
            <a:off x="2602696" y="3326242"/>
            <a:ext cx="175502" cy="175502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8" name="Oval 97"/>
          <p:cNvSpPr/>
          <p:nvPr/>
        </p:nvSpPr>
        <p:spPr>
          <a:xfrm>
            <a:off x="5995403" y="3326242"/>
            <a:ext cx="175502" cy="175502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99" name="Oval 98"/>
          <p:cNvSpPr/>
          <p:nvPr/>
        </p:nvSpPr>
        <p:spPr>
          <a:xfrm>
            <a:off x="4307842" y="3326242"/>
            <a:ext cx="175502" cy="175502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00" name="Oval 99"/>
          <p:cNvSpPr/>
          <p:nvPr/>
        </p:nvSpPr>
        <p:spPr>
          <a:xfrm>
            <a:off x="7665941" y="3326242"/>
            <a:ext cx="175502" cy="175502"/>
          </a:xfrm>
          <a:prstGeom prst="ellipse">
            <a:avLst/>
          </a:prstGeom>
          <a:solidFill>
            <a:srgbClr val="1D37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7" name="Rectangle 6"/>
          <p:cNvSpPr/>
          <p:nvPr/>
        </p:nvSpPr>
        <p:spPr>
          <a:xfrm>
            <a:off x="1869832" y="3607106"/>
            <a:ext cx="162995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Testing Control Table</a:t>
            </a:r>
          </a:p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Identify Test ID and Test Parts </a:t>
            </a:r>
            <a:endParaRPr lang="tr-TR" sz="11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332246" y="2699882"/>
            <a:ext cx="149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PUSH TEST RESULTS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265062" y="3607106"/>
            <a:ext cx="16299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Utilities &gt; Managers &gt; Push Test to Aeries</a:t>
            </a:r>
            <a:endParaRPr lang="tr-TR" sz="11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8712731" y="2702636"/>
            <a:ext cx="149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ANALYZE RESULTS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8634184" y="3607106"/>
            <a:ext cx="16299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Compare and contrast</a:t>
            </a:r>
            <a:endParaRPr lang="tr-TR" sz="11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84753" y="2844965"/>
            <a:ext cx="16299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Use EADMS to assess your students </a:t>
            </a:r>
            <a:endParaRPr lang="tr-TR" sz="11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950923" y="3019130"/>
            <a:ext cx="16299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Aeries Analytics™ </a:t>
            </a:r>
            <a:endParaRPr lang="tr-TR" sz="110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647801" y="3665308"/>
            <a:ext cx="1495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ASSESS STUDENTS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7018108" y="3665308"/>
            <a:ext cx="156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spc="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</a:t>
            </a:r>
          </a:p>
        </p:txBody>
      </p:sp>
    </p:spTree>
    <p:extLst>
      <p:ext uri="{BB962C8B-B14F-4D97-AF65-F5344CB8AC3E}">
        <p14:creationId xmlns:p14="http://schemas.microsoft.com/office/powerpoint/2010/main" val="2890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225"/>
            <a:ext cx="8853467" cy="1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29476" y="1124225"/>
            <a:ext cx="1718741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89596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Create a Test ID.  Part “0” should always be the “Overall Score” for the assessment.  Add additional parts if the assessment you are administering has “Strands or Skill Areas” in EADMS.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TESTING CONTROL TABLE</a:t>
            </a:r>
            <a:endParaRPr lang="en-US" sz="1600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READY AERIES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087" y="2461888"/>
            <a:ext cx="7600950" cy="18288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60035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29476" y="1124712"/>
            <a:ext cx="244751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513828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Make sure you grant EADMS permission to Update your “Test Scores” table.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Security Permissions – API Security</a:t>
            </a:r>
            <a:endParaRPr lang="en-US" sz="1600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READY AERIES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0271" y="2359716"/>
            <a:ext cx="4210050" cy="359092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4076986" y="5445149"/>
            <a:ext cx="4021985" cy="226881"/>
          </a:xfrm>
          <a:prstGeom prst="rect">
            <a:avLst/>
          </a:prstGeom>
          <a:solidFill>
            <a:srgbClr val="FF0000">
              <a:alpha val="1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1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895960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In EADMS, go to the “Push Test to Aeries” page.  Choose your EADMS Test and fill in the rest of the page.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EADMS &gt; Utilities &gt; Managers &gt; Push Test to Aeries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PUSH TEST RESULTS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39" y="2019300"/>
            <a:ext cx="11277600" cy="431587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cxnSp>
        <p:nvCxnSpPr>
          <p:cNvPr id="17" name="Straight Connector 16"/>
          <p:cNvCxnSpPr/>
          <p:nvPr/>
        </p:nvCxnSpPr>
        <p:spPr>
          <a:xfrm flipV="1">
            <a:off x="1629476" y="1124712"/>
            <a:ext cx="347472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07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29476" y="1124225"/>
            <a:ext cx="4688822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Analytics Item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0146" y="1574797"/>
            <a:ext cx="5572125" cy="47910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94250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5" y="1124225"/>
            <a:ext cx="8851392" cy="1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29476" y="1124225"/>
            <a:ext cx="534530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895960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Don’t forget to go to the “Summary Data” tab and click the “Process Current Indicator” button.  This should be fast.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Process Current Indicator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01" y="2487721"/>
            <a:ext cx="9134475" cy="30289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254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29476" y="1124712"/>
            <a:ext cx="675137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895960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On the “Analytics Dashboard </a:t>
            </a:r>
            <a:r>
              <a:rPr lang="en-US" sz="1250" dirty="0" err="1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Config</a:t>
            </a:r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” page, add a new Dashboard Item and setup the options.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 Item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999" y="2496008"/>
            <a:ext cx="7477125" cy="3381375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2704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 flipV="1">
            <a:off x="1629476" y="1124712"/>
            <a:ext cx="8853467" cy="0"/>
          </a:xfrm>
          <a:prstGeom prst="line">
            <a:avLst/>
          </a:prstGeom>
          <a:ln w="50800">
            <a:solidFill>
              <a:srgbClr val="507392">
                <a:alpha val="3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629476" y="1124712"/>
            <a:ext cx="77689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13146" y="1713592"/>
            <a:ext cx="8959604" cy="284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On the “Analytics Dashboard </a:t>
            </a:r>
            <a:r>
              <a:rPr lang="en-US" sz="1250" dirty="0" err="1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Config</a:t>
            </a:r>
            <a:r>
              <a:rPr lang="en-US" sz="1250" dirty="0" smtClean="0">
                <a:solidFill>
                  <a:schemeClr val="bg2">
                    <a:lumMod val="50000"/>
                  </a:schemeClr>
                </a:solidFill>
                <a:latin typeface="Lato"/>
                <a:ea typeface="Open Sans" panose="020B0606030504020204" pitchFamily="34" charset="0"/>
                <a:cs typeface="Lato"/>
              </a:rPr>
              <a:t>” page, add a new Dashboard and add your newly created Item.</a:t>
            </a:r>
            <a:endParaRPr lang="tr-TR" sz="1250" dirty="0">
              <a:solidFill>
                <a:schemeClr val="bg2">
                  <a:lumMod val="50000"/>
                </a:schemeClr>
              </a:solidFill>
              <a:latin typeface="Lato"/>
              <a:ea typeface="Open Sans" panose="020B0606030504020204" pitchFamily="34" charset="0"/>
              <a:cs typeface="Lato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4182" y="1217529"/>
            <a:ext cx="887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 For Your Benchmarks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84528" y="602018"/>
            <a:ext cx="57197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spc="50" dirty="0" smtClean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ADD DASHBOARD</a:t>
            </a:r>
            <a:endParaRPr lang="en-US" sz="2700" b="1" spc="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-2" y="709863"/>
            <a:ext cx="96254" cy="764005"/>
          </a:xfrm>
          <a:prstGeom prst="rect">
            <a:avLst/>
          </a:prstGeom>
          <a:solidFill>
            <a:srgbClr val="5073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rgbClr val="2C9398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65290" y="6390730"/>
            <a:ext cx="1538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00" b="1" spc="150" dirty="0" err="1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Aeries</a:t>
            </a:r>
            <a:r>
              <a:rPr lang="tr-TR" sz="1300" b="1" spc="150" dirty="0">
                <a:solidFill>
                  <a:srgbClr val="1D3787"/>
                </a:solidFill>
                <a:latin typeface="Helvetica Neue"/>
                <a:ea typeface="Open Sans" panose="020B0606030504020204" pitchFamily="34" charset="0"/>
                <a:cs typeface="Helvetica Neue"/>
              </a:rPr>
              <a:t> SIS</a:t>
            </a:r>
            <a:endParaRPr lang="en-US" sz="1300" b="1" spc="150" dirty="0">
              <a:solidFill>
                <a:srgbClr val="1D3787"/>
              </a:solidFill>
              <a:latin typeface="Helvetica Neue"/>
              <a:ea typeface="Open Sans" panose="020B0606030504020204" pitchFamily="34" charset="0"/>
              <a:cs typeface="Helvetica Neue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095296" y="6385990"/>
            <a:ext cx="10886" cy="25245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03872" y="6396875"/>
            <a:ext cx="9463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spc="150" dirty="0">
                <a:solidFill>
                  <a:srgbClr val="1D3787"/>
                </a:solidFill>
                <a:latin typeface="Lato"/>
                <a:ea typeface="Open Sans" panose="020B0606030504020204" pitchFamily="34" charset="0"/>
                <a:cs typeface="Lato"/>
              </a:rPr>
              <a:t>EADMS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9648" y="1998284"/>
            <a:ext cx="7086600" cy="435238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85580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305</Words>
  <Application>Microsoft Office PowerPoint</Application>
  <PresentationFormat>Widescreen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Bebas Neue</vt:lpstr>
      <vt:lpstr>Calibri</vt:lpstr>
      <vt:lpstr>Calibri Light</vt:lpstr>
      <vt:lpstr>Helvetica Neue</vt:lpstr>
      <vt:lpstr>Lato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Iliff</dc:creator>
  <cp:lastModifiedBy>Camden Iliff</cp:lastModifiedBy>
  <cp:revision>18</cp:revision>
  <cp:lastPrinted>2016-02-17T02:29:03Z</cp:lastPrinted>
  <dcterms:created xsi:type="dcterms:W3CDTF">2016-02-17T00:57:02Z</dcterms:created>
  <dcterms:modified xsi:type="dcterms:W3CDTF">2016-02-17T02:40:54Z</dcterms:modified>
</cp:coreProperties>
</file>