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 id="2147483721" r:id="rId2"/>
    <p:sldMasterId id="2147483733" r:id="rId3"/>
  </p:sldMasterIdLst>
  <p:notesMasterIdLst>
    <p:notesMasterId r:id="rId37"/>
  </p:notesMasterIdLst>
  <p:sldIdLst>
    <p:sldId id="259" r:id="rId4"/>
    <p:sldId id="589" r:id="rId5"/>
    <p:sldId id="580" r:id="rId6"/>
    <p:sldId id="397" r:id="rId7"/>
    <p:sldId id="584" r:id="rId8"/>
    <p:sldId id="581" r:id="rId9"/>
    <p:sldId id="386" r:id="rId10"/>
    <p:sldId id="388" r:id="rId11"/>
    <p:sldId id="389" r:id="rId12"/>
    <p:sldId id="390" r:id="rId13"/>
    <p:sldId id="391" r:id="rId14"/>
    <p:sldId id="392" r:id="rId15"/>
    <p:sldId id="393" r:id="rId16"/>
    <p:sldId id="451" r:id="rId17"/>
    <p:sldId id="457" r:id="rId18"/>
    <p:sldId id="400" r:id="rId19"/>
    <p:sldId id="401" r:id="rId20"/>
    <p:sldId id="403" r:id="rId21"/>
    <p:sldId id="404" r:id="rId22"/>
    <p:sldId id="405" r:id="rId23"/>
    <p:sldId id="458" r:id="rId24"/>
    <p:sldId id="407" r:id="rId25"/>
    <p:sldId id="408" r:id="rId26"/>
    <p:sldId id="409" r:id="rId27"/>
    <p:sldId id="410" r:id="rId28"/>
    <p:sldId id="411" r:id="rId29"/>
    <p:sldId id="588" r:id="rId30"/>
    <p:sldId id="583" r:id="rId31"/>
    <p:sldId id="446" r:id="rId32"/>
    <p:sldId id="447" r:id="rId33"/>
    <p:sldId id="448" r:id="rId34"/>
    <p:sldId id="290" r:id="rId35"/>
    <p:sldId id="307" r:id="rId36"/>
  </p:sldIdLst>
  <p:sldSz cx="24384000" cy="13716000"/>
  <p:notesSz cx="6858000" cy="9312275"/>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82"/>
    <a:srgbClr val="FEFFB1"/>
    <a:srgbClr val="FFED50"/>
    <a:srgbClr val="FFFFFF"/>
    <a:srgbClr val="B5E1AE"/>
    <a:srgbClr val="7A9976"/>
    <a:srgbClr val="92D4D0"/>
    <a:srgbClr val="9ACDDE"/>
    <a:srgbClr val="CDECEF"/>
    <a:srgbClr val="91D2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118D17-95B1-461E-99B1-90B1B058D933}" v="1" dt="2024-02-20T15:27:56.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33" autoAdjust="0"/>
    <p:restoredTop sz="96323" autoAdjust="0"/>
  </p:normalViewPr>
  <p:slideViewPr>
    <p:cSldViewPr snapToGrid="0">
      <p:cViewPr varScale="1">
        <p:scale>
          <a:sx n="44" d="100"/>
          <a:sy n="44" d="100"/>
        </p:scale>
        <p:origin x="1314" y="66"/>
      </p:cViewPr>
      <p:guideLst>
        <p:guide orient="horz" pos="4320"/>
        <p:guide pos="7680"/>
      </p:guideLst>
    </p:cSldViewPr>
  </p:slideViewPr>
  <p:outlineViewPr>
    <p:cViewPr>
      <p:scale>
        <a:sx n="33" d="100"/>
        <a:sy n="33" d="100"/>
      </p:scale>
      <p:origin x="0" y="0"/>
    </p:cViewPr>
  </p:outlineViewPr>
  <p:notesTextViewPr>
    <p:cViewPr>
      <p:scale>
        <a:sx n="1" d="1"/>
        <a:sy n="1" d="1"/>
      </p:scale>
      <p:origin x="0" y="0"/>
    </p:cViewPr>
  </p:notesTextViewPr>
  <p:sorterViewPr>
    <p:cViewPr>
      <p:scale>
        <a:sx n="63" d="100"/>
        <a:sy n="63" d="100"/>
      </p:scale>
      <p:origin x="0" y="-117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e Williams" userId="d3a5e21e-6af0-43ba-b750-0fb74c5e4ac5" providerId="ADAL" clId="{C8118D17-95B1-461E-99B1-90B1B058D933}"/>
    <pc:docChg chg="addSld delSld modSld">
      <pc:chgData name="Carole Williams" userId="d3a5e21e-6af0-43ba-b750-0fb74c5e4ac5" providerId="ADAL" clId="{C8118D17-95B1-461E-99B1-90B1B058D933}" dt="2024-02-26T21:29:36.800" v="140" actId="1035"/>
      <pc:docMkLst>
        <pc:docMk/>
      </pc:docMkLst>
      <pc:sldChg chg="del">
        <pc:chgData name="Carole Williams" userId="d3a5e21e-6af0-43ba-b750-0fb74c5e4ac5" providerId="ADAL" clId="{C8118D17-95B1-461E-99B1-90B1B058D933}" dt="2024-02-20T15:28:20.181" v="15" actId="47"/>
        <pc:sldMkLst>
          <pc:docMk/>
          <pc:sldMk cId="0" sldId="306"/>
        </pc:sldMkLst>
      </pc:sldChg>
      <pc:sldChg chg="modSp add mod">
        <pc:chgData name="Carole Williams" userId="d3a5e21e-6af0-43ba-b750-0fb74c5e4ac5" providerId="ADAL" clId="{C8118D17-95B1-461E-99B1-90B1B058D933}" dt="2024-02-26T21:29:36.800" v="140" actId="1035"/>
        <pc:sldMkLst>
          <pc:docMk/>
          <pc:sldMk cId="0" sldId="307"/>
        </pc:sldMkLst>
        <pc:spChg chg="mod">
          <ac:chgData name="Carole Williams" userId="d3a5e21e-6af0-43ba-b750-0fb74c5e4ac5" providerId="ADAL" clId="{C8118D17-95B1-461E-99B1-90B1B058D933}" dt="2024-02-26T21:29:36.800" v="140" actId="1035"/>
          <ac:spMkLst>
            <pc:docMk/>
            <pc:sldMk cId="0" sldId="307"/>
            <ac:spMk id="4" creationId="{FDABB801-63DD-CEB7-14D5-9CC92699A8AF}"/>
          </ac:spMkLst>
        </pc:spChg>
      </pc:sldChg>
      <pc:sldChg chg="modSp mod">
        <pc:chgData name="Carole Williams" userId="d3a5e21e-6af0-43ba-b750-0fb74c5e4ac5" providerId="ADAL" clId="{C8118D17-95B1-461E-99B1-90B1B058D933}" dt="2024-02-26T21:25:21.488" v="129" actId="113"/>
        <pc:sldMkLst>
          <pc:docMk/>
          <pc:sldMk cId="2304261191" sldId="589"/>
        </pc:sldMkLst>
        <pc:spChg chg="mod">
          <ac:chgData name="Carole Williams" userId="d3a5e21e-6af0-43ba-b750-0fb74c5e4ac5" providerId="ADAL" clId="{C8118D17-95B1-461E-99B1-90B1B058D933}" dt="2024-02-26T21:24:38.241" v="118" actId="113"/>
          <ac:spMkLst>
            <pc:docMk/>
            <pc:sldMk cId="2304261191" sldId="589"/>
            <ac:spMk id="7" creationId="{1D846C06-215F-440E-66AB-6B50603DAE09}"/>
          </ac:spMkLst>
        </pc:spChg>
        <pc:spChg chg="mod">
          <ac:chgData name="Carole Williams" userId="d3a5e21e-6af0-43ba-b750-0fb74c5e4ac5" providerId="ADAL" clId="{C8118D17-95B1-461E-99B1-90B1B058D933}" dt="2024-02-26T21:25:21.488" v="129" actId="113"/>
          <ac:spMkLst>
            <pc:docMk/>
            <pc:sldMk cId="2304261191" sldId="589"/>
            <ac:spMk id="17" creationId="{3BBA9232-2358-2B18-FD9F-539FFC27E92B}"/>
          </ac:spMkLst>
        </pc:spChg>
        <pc:spChg chg="mod">
          <ac:chgData name="Carole Williams" userId="d3a5e21e-6af0-43ba-b750-0fb74c5e4ac5" providerId="ADAL" clId="{C8118D17-95B1-461E-99B1-90B1B058D933}" dt="2024-02-26T21:24:58.077" v="126" actId="1038"/>
          <ac:spMkLst>
            <pc:docMk/>
            <pc:sldMk cId="2304261191" sldId="589"/>
            <ac:spMk id="19" creationId="{34636561-1355-F3F1-AE5E-CC01E4EC79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23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231"/>
          </a:xfrm>
          <a:prstGeom prst="rect">
            <a:avLst/>
          </a:prstGeom>
        </p:spPr>
        <p:txBody>
          <a:bodyPr vert="horz" lIns="91440" tIns="45720" rIns="91440" bIns="45720" rtlCol="0"/>
          <a:lstStyle>
            <a:lvl1pPr algn="r">
              <a:defRPr sz="1200"/>
            </a:lvl1pPr>
          </a:lstStyle>
          <a:p>
            <a:fld id="{74051A69-C562-4FC5-92DC-994CDC1376A2}" type="datetimeFigureOut">
              <a:rPr lang="en-US" smtClean="0"/>
              <a:t>2/26/2024</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1532"/>
            <a:ext cx="5486400" cy="366670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2971800" cy="46723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5046"/>
            <a:ext cx="2971800" cy="467230"/>
          </a:xfrm>
          <a:prstGeom prst="rect">
            <a:avLst/>
          </a:prstGeom>
        </p:spPr>
        <p:txBody>
          <a:bodyPr vert="horz" lIns="91440" tIns="45720" rIns="91440" bIns="45720" rtlCol="0" anchor="b"/>
          <a:lstStyle>
            <a:lvl1pPr algn="r">
              <a:defRPr sz="1200"/>
            </a:lvl1pPr>
          </a:lstStyle>
          <a:p>
            <a:fld id="{8C747B73-6B03-4EF3-AD40-683CE00DABF6}" type="slidenum">
              <a:rPr lang="en-US" smtClean="0"/>
              <a:t>‹#›</a:t>
            </a:fld>
            <a:endParaRPr lang="en-US"/>
          </a:p>
        </p:txBody>
      </p:sp>
    </p:spTree>
    <p:extLst>
      <p:ext uri="{BB962C8B-B14F-4D97-AF65-F5344CB8AC3E}">
        <p14:creationId xmlns:p14="http://schemas.microsoft.com/office/powerpoint/2010/main" val="130063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34785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755558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775916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40567"/>
            <a:ext cx="10363200" cy="1960033"/>
          </a:xfrm>
        </p:spPr>
        <p:txBody>
          <a:bodyPr/>
          <a:lstStyle/>
          <a:p>
            <a:r>
              <a:rPr lang="en-US"/>
              <a:t>Click to edit Master title style</a:t>
            </a:r>
          </a:p>
        </p:txBody>
      </p:sp>
      <p:sp>
        <p:nvSpPr>
          <p:cNvPr id="3" name="Subtitle 2"/>
          <p:cNvSpPr>
            <a:spLocks noGrp="1"/>
          </p:cNvSpPr>
          <p:nvPr>
            <p:ph type="subTitle" idx="1"/>
          </p:nvPr>
        </p:nvSpPr>
        <p:spPr>
          <a:xfrm>
            <a:off x="1828800" y="5181600"/>
            <a:ext cx="8534400"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0039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83859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5875867"/>
            <a:ext cx="1036320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3875618"/>
            <a:ext cx="10363200" cy="2000249"/>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8212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33601"/>
            <a:ext cx="538480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1"/>
            <a:ext cx="538480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801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46817"/>
            <a:ext cx="5386917"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899833"/>
            <a:ext cx="5386917"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046817"/>
            <a:ext cx="5389033"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899833"/>
            <a:ext cx="5389033"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1598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9065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6009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364067"/>
            <a:ext cx="4011084"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364067"/>
            <a:ext cx="6815667"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913467"/>
            <a:ext cx="4011084"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625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655726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6400800"/>
            <a:ext cx="7315200"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817033"/>
            <a:ext cx="731520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7156451"/>
            <a:ext cx="731520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2386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0786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6185"/>
            <a:ext cx="27432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66185"/>
            <a:ext cx="802640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9643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C9B2-6D15-8F01-7490-EC0767F41356}"/>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9F117EE8-C18E-FBF7-AC3C-8E6E764CE76B}"/>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4AB6BD65-4284-BD22-4E17-66CA02AF29CE}"/>
              </a:ext>
            </a:extLst>
          </p:cNvPr>
          <p:cNvSpPr>
            <a:spLocks noGrp="1"/>
          </p:cNvSpPr>
          <p:nvPr>
            <p:ph type="dt" sz="half" idx="10"/>
          </p:nvPr>
        </p:nvSpPr>
        <p:spPr/>
        <p:txBody>
          <a:bodyPr/>
          <a:lstStyle/>
          <a:p>
            <a:fld id="{AFCD5982-947C-4332-AD34-359F2457F988}" type="datetimeFigureOut">
              <a:rPr lang="en-US" smtClean="0"/>
              <a:t>2/26/2024</a:t>
            </a:fld>
            <a:endParaRPr lang="en-US"/>
          </a:p>
        </p:txBody>
      </p:sp>
      <p:sp>
        <p:nvSpPr>
          <p:cNvPr id="5" name="Footer Placeholder 4">
            <a:extLst>
              <a:ext uri="{FF2B5EF4-FFF2-40B4-BE49-F238E27FC236}">
                <a16:creationId xmlns:a16="http://schemas.microsoft.com/office/drawing/2014/main" id="{97356BC0-8479-3DCA-E2B5-70DF43687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09F3E-04D5-272D-64BB-EE391E78510B}"/>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3249618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0092-6620-7F20-D08D-380FD77449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4CC631-3E5E-1EB0-336E-E27473E896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63897C-E8DD-35B0-E491-2A82ED14368A}"/>
              </a:ext>
            </a:extLst>
          </p:cNvPr>
          <p:cNvSpPr>
            <a:spLocks noGrp="1"/>
          </p:cNvSpPr>
          <p:nvPr>
            <p:ph type="dt" sz="half" idx="10"/>
          </p:nvPr>
        </p:nvSpPr>
        <p:spPr/>
        <p:txBody>
          <a:bodyPr/>
          <a:lstStyle/>
          <a:p>
            <a:fld id="{AFCD5982-947C-4332-AD34-359F2457F988}" type="datetimeFigureOut">
              <a:rPr lang="en-US" smtClean="0"/>
              <a:t>2/26/2024</a:t>
            </a:fld>
            <a:endParaRPr lang="en-US"/>
          </a:p>
        </p:txBody>
      </p:sp>
      <p:sp>
        <p:nvSpPr>
          <p:cNvPr id="5" name="Footer Placeholder 4">
            <a:extLst>
              <a:ext uri="{FF2B5EF4-FFF2-40B4-BE49-F238E27FC236}">
                <a16:creationId xmlns:a16="http://schemas.microsoft.com/office/drawing/2014/main" id="{8EA7A4E2-51C3-C1CD-D03E-4DE9435B4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44D32-E0C3-CFB3-A869-34ED51DA50A7}"/>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2192775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4136D-F216-3365-8847-4C4CF53CBC87}"/>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E2A0377D-CA16-2301-E601-BCC4EA7BD8BB}"/>
              </a:ext>
            </a:extLst>
          </p:cNvPr>
          <p:cNvSpPr>
            <a:spLocks noGrp="1"/>
          </p:cNvSpPr>
          <p:nvPr>
            <p:ph type="body" idx="1"/>
          </p:nvPr>
        </p:nvSpPr>
        <p:spPr>
          <a:xfrm>
            <a:off x="1663700" y="9178927"/>
            <a:ext cx="21031200" cy="3000374"/>
          </a:xfrm>
        </p:spPr>
        <p:txBody>
          <a:bodyPr/>
          <a:lstStyle>
            <a:lvl1pPr marL="0" indent="0">
              <a:buNone/>
              <a:defRPr sz="4800">
                <a:solidFill>
                  <a:schemeClr val="tx1">
                    <a:tint val="82000"/>
                  </a:schemeClr>
                </a:solidFill>
              </a:defRPr>
            </a:lvl1pPr>
            <a:lvl2pPr marL="914400" indent="0">
              <a:buNone/>
              <a:defRPr sz="4000">
                <a:solidFill>
                  <a:schemeClr val="tx1">
                    <a:tint val="82000"/>
                  </a:schemeClr>
                </a:solidFill>
              </a:defRPr>
            </a:lvl2pPr>
            <a:lvl3pPr marL="1828800" indent="0">
              <a:buNone/>
              <a:defRPr sz="3600">
                <a:solidFill>
                  <a:schemeClr val="tx1">
                    <a:tint val="82000"/>
                  </a:schemeClr>
                </a:solidFill>
              </a:defRPr>
            </a:lvl3pPr>
            <a:lvl4pPr marL="2743200" indent="0">
              <a:buNone/>
              <a:defRPr sz="3200">
                <a:solidFill>
                  <a:schemeClr val="tx1">
                    <a:tint val="82000"/>
                  </a:schemeClr>
                </a:solidFill>
              </a:defRPr>
            </a:lvl4pPr>
            <a:lvl5pPr marL="3657600" indent="0">
              <a:buNone/>
              <a:defRPr sz="3200">
                <a:solidFill>
                  <a:schemeClr val="tx1">
                    <a:tint val="82000"/>
                  </a:schemeClr>
                </a:solidFill>
              </a:defRPr>
            </a:lvl5pPr>
            <a:lvl6pPr marL="4572000" indent="0">
              <a:buNone/>
              <a:defRPr sz="3200">
                <a:solidFill>
                  <a:schemeClr val="tx1">
                    <a:tint val="82000"/>
                  </a:schemeClr>
                </a:solidFill>
              </a:defRPr>
            </a:lvl6pPr>
            <a:lvl7pPr marL="5486400" indent="0">
              <a:buNone/>
              <a:defRPr sz="3200">
                <a:solidFill>
                  <a:schemeClr val="tx1">
                    <a:tint val="82000"/>
                  </a:schemeClr>
                </a:solidFill>
              </a:defRPr>
            </a:lvl7pPr>
            <a:lvl8pPr marL="6400800" indent="0">
              <a:buNone/>
              <a:defRPr sz="3200">
                <a:solidFill>
                  <a:schemeClr val="tx1">
                    <a:tint val="82000"/>
                  </a:schemeClr>
                </a:solidFill>
              </a:defRPr>
            </a:lvl8pPr>
            <a:lvl9pPr marL="7315200" indent="0">
              <a:buNone/>
              <a:defRPr sz="3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259A67-A27A-CBE7-01B9-A238543D18DD}"/>
              </a:ext>
            </a:extLst>
          </p:cNvPr>
          <p:cNvSpPr>
            <a:spLocks noGrp="1"/>
          </p:cNvSpPr>
          <p:nvPr>
            <p:ph type="dt" sz="half" idx="10"/>
          </p:nvPr>
        </p:nvSpPr>
        <p:spPr/>
        <p:txBody>
          <a:bodyPr/>
          <a:lstStyle/>
          <a:p>
            <a:fld id="{AFCD5982-947C-4332-AD34-359F2457F988}" type="datetimeFigureOut">
              <a:rPr lang="en-US" smtClean="0"/>
              <a:t>2/26/2024</a:t>
            </a:fld>
            <a:endParaRPr lang="en-US"/>
          </a:p>
        </p:txBody>
      </p:sp>
      <p:sp>
        <p:nvSpPr>
          <p:cNvPr id="5" name="Footer Placeholder 4">
            <a:extLst>
              <a:ext uri="{FF2B5EF4-FFF2-40B4-BE49-F238E27FC236}">
                <a16:creationId xmlns:a16="http://schemas.microsoft.com/office/drawing/2014/main" id="{5E21E9E6-FAB7-6BD3-0FE6-6BAED4373C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48EA9-6A1C-7C44-2BEF-F99D4B1360FB}"/>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2497221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8819-2197-E8E6-94C8-82D4F3663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B1064-0EDF-1F63-6573-BCB8F90F54E2}"/>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8F6FA6-00C3-1C72-1093-6F39E388DC5E}"/>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73D203-84A1-6717-C024-E5839F94E9B0}"/>
              </a:ext>
            </a:extLst>
          </p:cNvPr>
          <p:cNvSpPr>
            <a:spLocks noGrp="1"/>
          </p:cNvSpPr>
          <p:nvPr>
            <p:ph type="dt" sz="half" idx="10"/>
          </p:nvPr>
        </p:nvSpPr>
        <p:spPr/>
        <p:txBody>
          <a:bodyPr/>
          <a:lstStyle/>
          <a:p>
            <a:fld id="{AFCD5982-947C-4332-AD34-359F2457F988}" type="datetimeFigureOut">
              <a:rPr lang="en-US" smtClean="0"/>
              <a:t>2/26/2024</a:t>
            </a:fld>
            <a:endParaRPr lang="en-US"/>
          </a:p>
        </p:txBody>
      </p:sp>
      <p:sp>
        <p:nvSpPr>
          <p:cNvPr id="6" name="Footer Placeholder 5">
            <a:extLst>
              <a:ext uri="{FF2B5EF4-FFF2-40B4-BE49-F238E27FC236}">
                <a16:creationId xmlns:a16="http://schemas.microsoft.com/office/drawing/2014/main" id="{DEE21FEA-AF74-F1EB-8A65-472A491162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757A79-4AF4-CF25-5531-25EE3B2763FE}"/>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2026824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7E05-B08C-FD45-1C40-26ECDFF183E8}"/>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349346-650F-01E8-AC82-1B7858DBB07E}"/>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6E5CA25A-8E09-4F21-886B-081AEF46361A}"/>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1CFADB-AFA7-5E12-7E89-9615ED22CBC5}"/>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C07CB8E6-0DDF-FCD1-2403-E470D6E25421}"/>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FB8242-8E93-DF02-0359-575D4337F1E2}"/>
              </a:ext>
            </a:extLst>
          </p:cNvPr>
          <p:cNvSpPr>
            <a:spLocks noGrp="1"/>
          </p:cNvSpPr>
          <p:nvPr>
            <p:ph type="dt" sz="half" idx="10"/>
          </p:nvPr>
        </p:nvSpPr>
        <p:spPr/>
        <p:txBody>
          <a:bodyPr/>
          <a:lstStyle/>
          <a:p>
            <a:fld id="{AFCD5982-947C-4332-AD34-359F2457F988}" type="datetimeFigureOut">
              <a:rPr lang="en-US" smtClean="0"/>
              <a:t>2/26/2024</a:t>
            </a:fld>
            <a:endParaRPr lang="en-US"/>
          </a:p>
        </p:txBody>
      </p:sp>
      <p:sp>
        <p:nvSpPr>
          <p:cNvPr id="8" name="Footer Placeholder 7">
            <a:extLst>
              <a:ext uri="{FF2B5EF4-FFF2-40B4-BE49-F238E27FC236}">
                <a16:creationId xmlns:a16="http://schemas.microsoft.com/office/drawing/2014/main" id="{F6FB8C39-CCAC-7ED3-6DF2-74AADA1DCD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6F550D-4ADC-6BE4-EE5E-61972172546B}"/>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629376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F5F6D-80F0-3017-1BE2-811030BB73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D3496-4B20-C14A-1F8F-596537E8CBBE}"/>
              </a:ext>
            </a:extLst>
          </p:cNvPr>
          <p:cNvSpPr>
            <a:spLocks noGrp="1"/>
          </p:cNvSpPr>
          <p:nvPr>
            <p:ph type="dt" sz="half" idx="10"/>
          </p:nvPr>
        </p:nvSpPr>
        <p:spPr/>
        <p:txBody>
          <a:bodyPr/>
          <a:lstStyle/>
          <a:p>
            <a:fld id="{AFCD5982-947C-4332-AD34-359F2457F988}" type="datetimeFigureOut">
              <a:rPr lang="en-US" smtClean="0"/>
              <a:t>2/26/2024</a:t>
            </a:fld>
            <a:endParaRPr lang="en-US"/>
          </a:p>
        </p:txBody>
      </p:sp>
      <p:sp>
        <p:nvSpPr>
          <p:cNvPr id="4" name="Footer Placeholder 3">
            <a:extLst>
              <a:ext uri="{FF2B5EF4-FFF2-40B4-BE49-F238E27FC236}">
                <a16:creationId xmlns:a16="http://schemas.microsoft.com/office/drawing/2014/main" id="{5B4019F3-00AA-46A2-FE5F-C6987F2785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4B2EC0-99A0-31D8-1376-DE20EEB751BB}"/>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1056226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DE2B9C-D874-E5F8-DE42-D9FA6CC7B5C8}"/>
              </a:ext>
            </a:extLst>
          </p:cNvPr>
          <p:cNvSpPr>
            <a:spLocks noGrp="1"/>
          </p:cNvSpPr>
          <p:nvPr>
            <p:ph type="dt" sz="half" idx="10"/>
          </p:nvPr>
        </p:nvSpPr>
        <p:spPr/>
        <p:txBody>
          <a:bodyPr/>
          <a:lstStyle/>
          <a:p>
            <a:fld id="{AFCD5982-947C-4332-AD34-359F2457F988}" type="datetimeFigureOut">
              <a:rPr lang="en-US" smtClean="0"/>
              <a:t>2/26/2024</a:t>
            </a:fld>
            <a:endParaRPr lang="en-US"/>
          </a:p>
        </p:txBody>
      </p:sp>
      <p:sp>
        <p:nvSpPr>
          <p:cNvPr id="3" name="Footer Placeholder 2">
            <a:extLst>
              <a:ext uri="{FF2B5EF4-FFF2-40B4-BE49-F238E27FC236}">
                <a16:creationId xmlns:a16="http://schemas.microsoft.com/office/drawing/2014/main" id="{612EE66E-C17E-D042-FEF3-5DE2EAF446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B256AB-B44B-C77E-89FE-C06A7167B37B}"/>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344815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2AF2-EA92-44F8-853B-5E3554E36C48}"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8135603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37E21-38AE-0B6D-E7AF-D3B2B6AD3D35}"/>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7C471C09-F6EB-D529-BD2F-75D599EC29FC}"/>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233AC2-EE66-9DE0-E9EF-9E0EED176570}"/>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F01DD4DE-3163-7584-9F40-9496B1442317}"/>
              </a:ext>
            </a:extLst>
          </p:cNvPr>
          <p:cNvSpPr>
            <a:spLocks noGrp="1"/>
          </p:cNvSpPr>
          <p:nvPr>
            <p:ph type="dt" sz="half" idx="10"/>
          </p:nvPr>
        </p:nvSpPr>
        <p:spPr/>
        <p:txBody>
          <a:bodyPr/>
          <a:lstStyle/>
          <a:p>
            <a:fld id="{AFCD5982-947C-4332-AD34-359F2457F988}" type="datetimeFigureOut">
              <a:rPr lang="en-US" smtClean="0"/>
              <a:t>2/26/2024</a:t>
            </a:fld>
            <a:endParaRPr lang="en-US"/>
          </a:p>
        </p:txBody>
      </p:sp>
      <p:sp>
        <p:nvSpPr>
          <p:cNvPr id="6" name="Footer Placeholder 5">
            <a:extLst>
              <a:ext uri="{FF2B5EF4-FFF2-40B4-BE49-F238E27FC236}">
                <a16:creationId xmlns:a16="http://schemas.microsoft.com/office/drawing/2014/main" id="{A370299C-E79D-EE28-CB9B-78318F67FD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B90928-BDF9-498A-0853-8452853BFB1F}"/>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2818313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5EDF-3BB3-8532-26C6-FF7CC681F802}"/>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2D52F543-B570-0B8B-F46D-EFC8148EEEE6}"/>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a:extLst>
              <a:ext uri="{FF2B5EF4-FFF2-40B4-BE49-F238E27FC236}">
                <a16:creationId xmlns:a16="http://schemas.microsoft.com/office/drawing/2014/main" id="{3F25391D-0555-2896-1907-E6D09E876379}"/>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F1754256-45F1-7459-1D0D-3FCDF17CA02A}"/>
              </a:ext>
            </a:extLst>
          </p:cNvPr>
          <p:cNvSpPr>
            <a:spLocks noGrp="1"/>
          </p:cNvSpPr>
          <p:nvPr>
            <p:ph type="dt" sz="half" idx="10"/>
          </p:nvPr>
        </p:nvSpPr>
        <p:spPr/>
        <p:txBody>
          <a:bodyPr/>
          <a:lstStyle/>
          <a:p>
            <a:fld id="{AFCD5982-947C-4332-AD34-359F2457F988}" type="datetimeFigureOut">
              <a:rPr lang="en-US" smtClean="0"/>
              <a:t>2/26/2024</a:t>
            </a:fld>
            <a:endParaRPr lang="en-US"/>
          </a:p>
        </p:txBody>
      </p:sp>
      <p:sp>
        <p:nvSpPr>
          <p:cNvPr id="6" name="Footer Placeholder 5">
            <a:extLst>
              <a:ext uri="{FF2B5EF4-FFF2-40B4-BE49-F238E27FC236}">
                <a16:creationId xmlns:a16="http://schemas.microsoft.com/office/drawing/2014/main" id="{1EEB009E-06FA-9D66-8C8F-B89F52029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EF93D0-6773-91FA-A394-403D68E98B35}"/>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1454739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C561-A822-0DBB-FB6F-0EBB173FCB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627802-10C0-5FC3-9DFC-FE691A3A71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ED329-3AE0-AA54-EDE9-9BCB33927DEB}"/>
              </a:ext>
            </a:extLst>
          </p:cNvPr>
          <p:cNvSpPr>
            <a:spLocks noGrp="1"/>
          </p:cNvSpPr>
          <p:nvPr>
            <p:ph type="dt" sz="half" idx="10"/>
          </p:nvPr>
        </p:nvSpPr>
        <p:spPr/>
        <p:txBody>
          <a:bodyPr/>
          <a:lstStyle/>
          <a:p>
            <a:fld id="{AFCD5982-947C-4332-AD34-359F2457F988}" type="datetimeFigureOut">
              <a:rPr lang="en-US" smtClean="0"/>
              <a:t>2/26/2024</a:t>
            </a:fld>
            <a:endParaRPr lang="en-US"/>
          </a:p>
        </p:txBody>
      </p:sp>
      <p:sp>
        <p:nvSpPr>
          <p:cNvPr id="5" name="Footer Placeholder 4">
            <a:extLst>
              <a:ext uri="{FF2B5EF4-FFF2-40B4-BE49-F238E27FC236}">
                <a16:creationId xmlns:a16="http://schemas.microsoft.com/office/drawing/2014/main" id="{57140578-CE0E-F8CA-CF31-BB6FCC8C7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983585-9841-3FA9-8A77-C3D4BCEB8805}"/>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4142593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B991E3-40DF-28B4-1E95-2B6F5409F61F}"/>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66E2D7-05A6-DCD1-19F9-A74E9EA56B8F}"/>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DEE59-C3C3-4C6D-ED0F-5A3C8BC50F18}"/>
              </a:ext>
            </a:extLst>
          </p:cNvPr>
          <p:cNvSpPr>
            <a:spLocks noGrp="1"/>
          </p:cNvSpPr>
          <p:nvPr>
            <p:ph type="dt" sz="half" idx="10"/>
          </p:nvPr>
        </p:nvSpPr>
        <p:spPr/>
        <p:txBody>
          <a:bodyPr/>
          <a:lstStyle/>
          <a:p>
            <a:fld id="{AFCD5982-947C-4332-AD34-359F2457F988}" type="datetimeFigureOut">
              <a:rPr lang="en-US" smtClean="0"/>
              <a:t>2/26/2024</a:t>
            </a:fld>
            <a:endParaRPr lang="en-US"/>
          </a:p>
        </p:txBody>
      </p:sp>
      <p:sp>
        <p:nvSpPr>
          <p:cNvPr id="5" name="Footer Placeholder 4">
            <a:extLst>
              <a:ext uri="{FF2B5EF4-FFF2-40B4-BE49-F238E27FC236}">
                <a16:creationId xmlns:a16="http://schemas.microsoft.com/office/drawing/2014/main" id="{AA80FE04-5322-F8D8-5210-F0367EF670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FA357-4F44-07C0-E9F5-5E7201EF4F08}"/>
              </a:ext>
            </a:extLst>
          </p:cNvPr>
          <p:cNvSpPr>
            <a:spLocks noGrp="1"/>
          </p:cNvSpPr>
          <p:nvPr>
            <p:ph type="sldNum" sz="quarter" idx="12"/>
          </p:nvPr>
        </p:nvSpPr>
        <p:spPr/>
        <p:txBody>
          <a:bodyPr/>
          <a:lstStyle/>
          <a:p>
            <a:fld id="{4050FD3D-B5C5-4607-B4F1-451F0A841FF6}" type="slidenum">
              <a:rPr lang="en-US" smtClean="0"/>
              <a:t>‹#›</a:t>
            </a:fld>
            <a:endParaRPr lang="en-US"/>
          </a:p>
        </p:txBody>
      </p:sp>
    </p:spTree>
    <p:extLst>
      <p:ext uri="{BB962C8B-B14F-4D97-AF65-F5344CB8AC3E}">
        <p14:creationId xmlns:p14="http://schemas.microsoft.com/office/powerpoint/2010/main" val="217082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0F2AF2-EA92-44F8-853B-5E3554E36C48}"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106819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F2AF2-EA92-44F8-853B-5E3554E36C48}"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461468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0F2AF2-EA92-44F8-853B-5E3554E36C48}"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16824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F2AF2-EA92-44F8-853B-5E3554E36C48}" type="datetimeFigureOut">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91587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2599827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t>‹#›</a:t>
            </a:fld>
            <a:endParaRPr lang="en-US"/>
          </a:p>
        </p:txBody>
      </p:sp>
    </p:spTree>
    <p:extLst>
      <p:ext uri="{BB962C8B-B14F-4D97-AF65-F5344CB8AC3E}">
        <p14:creationId xmlns:p14="http://schemas.microsoft.com/office/powerpoint/2010/main" val="3795351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20F2AF2-EA92-44F8-853B-5E3554E36C48}" type="datetimeFigureOut">
              <a:rPr lang="en-US" smtClean="0"/>
              <a:t>2/26/2024</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7575539-BFBE-477A-BDB6-9CA7B44D81A5}" type="slidenum">
              <a:rPr lang="en-US" smtClean="0"/>
              <a:t>‹#›</a:t>
            </a:fld>
            <a:endParaRPr lang="en-US"/>
          </a:p>
        </p:txBody>
      </p:sp>
    </p:spTree>
    <p:extLst>
      <p:ext uri="{BB962C8B-B14F-4D97-AF65-F5344CB8AC3E}">
        <p14:creationId xmlns:p14="http://schemas.microsoft.com/office/powerpoint/2010/main" val="34437237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66184"/>
            <a:ext cx="109728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2133601"/>
            <a:ext cx="109728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8475134"/>
            <a:ext cx="28448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1D8BD707-D9CF-40AE-B4C6-C98DA3205C09}" type="datetimeFigureOut">
              <a:rPr lang="en-US" smtClean="0"/>
              <a:pPr/>
              <a:t>2/26/2024</a:t>
            </a:fld>
            <a:endParaRPr lang="en-US"/>
          </a:p>
        </p:txBody>
      </p:sp>
      <p:sp>
        <p:nvSpPr>
          <p:cNvPr id="5" name="Footer Placeholder 4"/>
          <p:cNvSpPr>
            <a:spLocks noGrp="1"/>
          </p:cNvSpPr>
          <p:nvPr>
            <p:ph type="ftr" sz="quarter" idx="3"/>
          </p:nvPr>
        </p:nvSpPr>
        <p:spPr>
          <a:xfrm>
            <a:off x="4165600" y="8475134"/>
            <a:ext cx="3860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8475134"/>
            <a:ext cx="28448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0523802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20BC38-FB2B-BB8E-4A1F-BA51E8D670E0}"/>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90CF13-A358-F63C-6B7E-678B2D569260}"/>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D20830-4A97-0CB9-EE78-1D553C9C0974}"/>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AFCD5982-947C-4332-AD34-359F2457F988}" type="datetimeFigureOut">
              <a:rPr lang="en-US" smtClean="0"/>
              <a:t>2/26/2024</a:t>
            </a:fld>
            <a:endParaRPr lang="en-US"/>
          </a:p>
        </p:txBody>
      </p:sp>
      <p:sp>
        <p:nvSpPr>
          <p:cNvPr id="5" name="Footer Placeholder 4">
            <a:extLst>
              <a:ext uri="{FF2B5EF4-FFF2-40B4-BE49-F238E27FC236}">
                <a16:creationId xmlns:a16="http://schemas.microsoft.com/office/drawing/2014/main" id="{720C6C74-A0F8-E417-A191-18EDECC63B72}"/>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A933EC4-7F60-A205-A479-0DD3F10D0D2F}"/>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4050FD3D-B5C5-4607-B4F1-451F0A841FF6}" type="slidenum">
              <a:rPr lang="en-US" smtClean="0"/>
              <a:t>‹#›</a:t>
            </a:fld>
            <a:endParaRPr lang="en-US"/>
          </a:p>
        </p:txBody>
      </p:sp>
    </p:spTree>
    <p:extLst>
      <p:ext uri="{BB962C8B-B14F-4D97-AF65-F5344CB8AC3E}">
        <p14:creationId xmlns:p14="http://schemas.microsoft.com/office/powerpoint/2010/main" val="205580049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4.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4.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4.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hyperlink" Target="https://support.aeries.com/support/solutions/folders/14000128208" TargetMode="External"/><Relationship Id="rId3" Type="http://schemas.openxmlformats.org/officeDocument/2006/relationships/hyperlink" Target="https://support.aeries.com/" TargetMode="External"/><Relationship Id="rId7" Type="http://schemas.openxmlformats.org/officeDocument/2006/relationships/hyperlink" Target="https://support.aeries.com/support/solutions/articles/14000121287-session-310-2-student-scheduling-for-next-year-scheduling-students"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support.aeries.com/support/solutions/articles/14000079378-session-310-1-student-scheduling-for-next-year-building-the-scheduling-master-schedule" TargetMode="External"/><Relationship Id="rId11" Type="http://schemas.openxmlformats.org/officeDocument/2006/relationships/image" Target="../media/image42.png"/><Relationship Id="rId5" Type="http://schemas.openxmlformats.org/officeDocument/2006/relationships/hyperlink" Target="https://support.aeries.com/support/solutions/folders/14000116178" TargetMode="External"/><Relationship Id="rId10" Type="http://schemas.openxmlformats.org/officeDocument/2006/relationships/image" Target="../media/image4.png"/><Relationship Id="rId4" Type="http://schemas.openxmlformats.org/officeDocument/2006/relationships/hyperlink" Target="https://support.aeries.com/support/home" TargetMode="External"/><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aeries.com/academy"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8.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Layout" Target="../slideLayouts/slideLayout29.xml"/><Relationship Id="rId5" Type="http://schemas.openxmlformats.org/officeDocument/2006/relationships/hyperlink" Target="http://surveys.aeries.com/s3/AeriesCon-Session-Feedback-Survey-Spring-2024" TargetMode="Externa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support.aeries.com/support/solutions/articles/14000133635-master-schedule-timelin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defTabSz="1219170"/>
            <a:endParaRPr lang="en-US" sz="2400" dirty="0">
              <a:solidFill>
                <a:prstClr val="black"/>
              </a:solidFill>
              <a:latin typeface="Calibri"/>
            </a:endParaRPr>
          </a:p>
        </p:txBody>
      </p:sp>
      <p:sp>
        <p:nvSpPr>
          <p:cNvPr id="3" name="Freeform 3"/>
          <p:cNvSpPr/>
          <p:nvPr/>
        </p:nvSpPr>
        <p:spPr>
          <a:xfrm>
            <a:off x="2367987" y="1890600"/>
            <a:ext cx="4631325" cy="4631325"/>
          </a:xfrm>
          <a:custGeom>
            <a:avLst/>
            <a:gdLst/>
            <a:ahLst/>
            <a:cxnLst/>
            <a:rect l="l" t="t" r="r" b="b"/>
            <a:pathLst>
              <a:path w="3473494" h="3473494">
                <a:moveTo>
                  <a:pt x="0" y="0"/>
                </a:moveTo>
                <a:lnTo>
                  <a:pt x="3473494" y="0"/>
                </a:lnTo>
                <a:lnTo>
                  <a:pt x="3473494" y="3473494"/>
                </a:lnTo>
                <a:lnTo>
                  <a:pt x="0" y="3473494"/>
                </a:lnTo>
                <a:lnTo>
                  <a:pt x="0" y="0"/>
                </a:lnTo>
                <a:close/>
              </a:path>
            </a:pathLst>
          </a:custGeom>
          <a:blipFill>
            <a:blip r:embed="rId3"/>
            <a:stretch>
              <a:fillRect l="-916" r="-916"/>
            </a:stretch>
          </a:blipFill>
        </p:spPr>
        <p:txBody>
          <a:bodyPr/>
          <a:lstStyle/>
          <a:p>
            <a:pPr defTabSz="1219170"/>
            <a:endParaRPr lang="en-US" sz="2400">
              <a:solidFill>
                <a:prstClr val="black"/>
              </a:solidFill>
              <a:latin typeface="Calibri"/>
            </a:endParaRPr>
          </a:p>
        </p:txBody>
      </p:sp>
      <p:sp>
        <p:nvSpPr>
          <p:cNvPr id="6" name="TextBox 6"/>
          <p:cNvSpPr txBox="1"/>
          <p:nvPr/>
        </p:nvSpPr>
        <p:spPr>
          <a:xfrm>
            <a:off x="2367987" y="6919190"/>
            <a:ext cx="14750771" cy="2204642"/>
          </a:xfrm>
          <a:prstGeom prst="rect">
            <a:avLst/>
          </a:prstGeom>
        </p:spPr>
        <p:txBody>
          <a:bodyPr lIns="0" tIns="0" rIns="0" bIns="0" rtlCol="0" anchor="t">
            <a:spAutoFit/>
          </a:bodyPr>
          <a:lstStyle/>
          <a:p>
            <a:pPr defTabSz="1219170">
              <a:lnSpc>
                <a:spcPts val="21135"/>
              </a:lnSpc>
            </a:pPr>
            <a:r>
              <a:rPr lang="en-US" sz="6000" b="1" dirty="0">
                <a:solidFill>
                  <a:srgbClr val="FFFFFF"/>
                </a:solidFill>
                <a:latin typeface="Aeries Sans Ultra-Bold"/>
              </a:rPr>
              <a:t>310-1 Student Scheduling for Next Year</a:t>
            </a:r>
          </a:p>
        </p:txBody>
      </p:sp>
      <p:sp>
        <p:nvSpPr>
          <p:cNvPr id="5" name="TextBox 4">
            <a:extLst>
              <a:ext uri="{FF2B5EF4-FFF2-40B4-BE49-F238E27FC236}">
                <a16:creationId xmlns:a16="http://schemas.microsoft.com/office/drawing/2014/main" id="{B1EA502A-7D4A-F068-5A08-0C2E047FC341}"/>
              </a:ext>
            </a:extLst>
          </p:cNvPr>
          <p:cNvSpPr txBox="1"/>
          <p:nvPr/>
        </p:nvSpPr>
        <p:spPr>
          <a:xfrm>
            <a:off x="2367987" y="9050882"/>
            <a:ext cx="14750771" cy="2523768"/>
          </a:xfrm>
          <a:prstGeom prst="rect">
            <a:avLst/>
          </a:prstGeom>
        </p:spPr>
        <p:txBody>
          <a:bodyPr lIns="0" tIns="0" rIns="0" bIns="0" rtlCol="0" anchor="t">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4400" b="1" spc="580" dirty="0">
                <a:solidFill>
                  <a:srgbClr val="FFFFFF"/>
                </a:solidFill>
                <a:latin typeface="Aeries Sans Ultra-Bold" panose="020B0604020202020204" charset="0"/>
              </a:rPr>
              <a:t>Building the Scheduling Master Schedule</a:t>
            </a:r>
            <a:endParaRPr kumimoji="0" lang="en-US" sz="4400" b="1" i="0" u="none" strike="noStrike" kern="1200" cap="none" spc="580" normalizeH="0" baseline="0" noProof="0" dirty="0">
              <a:ln>
                <a:noFill/>
              </a:ln>
              <a:solidFill>
                <a:srgbClr val="FFFFFF"/>
              </a:solidFill>
              <a:effectLst/>
              <a:uLnTx/>
              <a:uFillTx/>
              <a:latin typeface="Aeries Sans Ultra-Bold" panose="020B060402020202020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580" normalizeH="0" baseline="0" noProof="0" dirty="0">
              <a:ln>
                <a:noFill/>
              </a:ln>
              <a:solidFill>
                <a:srgbClr val="FFFFFF"/>
              </a:solidFill>
              <a:effectLst/>
              <a:uLnTx/>
              <a:uFillTx/>
              <a:latin typeface="Aeries Sans Ultra-Bold" panose="020B060402020202020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580" normalizeH="0" baseline="0" noProof="0" dirty="0">
                <a:ln>
                  <a:noFill/>
                </a:ln>
                <a:solidFill>
                  <a:srgbClr val="FFFFFF"/>
                </a:solidFill>
                <a:effectLst/>
                <a:uLnTx/>
                <a:uFillTx/>
                <a:latin typeface="Aeries Sans Ultra-Bold" panose="020B0604020202020204" charset="0"/>
              </a:rPr>
              <a:t>Presenter:  Carole Williams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6507126" y="300458"/>
            <a:ext cx="16200474" cy="850668"/>
          </a:xfrm>
        </p:spPr>
        <p:txBody>
          <a:bodyPr anchor="t">
            <a:normAutofit fontScale="90000"/>
          </a:bodyPr>
          <a:lstStyle/>
          <a:p>
            <a:pPr algn="r"/>
            <a:r>
              <a:rPr lang="en-US" sz="5600" b="1" dirty="0">
                <a:solidFill>
                  <a:schemeClr val="bg1"/>
                </a:solidFill>
                <a:latin typeface="Nunito Sans" pitchFamily="2" charset="77"/>
              </a:rPr>
              <a:t>Scheduling Process Dashboard</a:t>
            </a:r>
          </a:p>
        </p:txBody>
      </p:sp>
      <p:pic>
        <p:nvPicPr>
          <p:cNvPr id="3" name="Picture 2">
            <a:extLst>
              <a:ext uri="{FF2B5EF4-FFF2-40B4-BE49-F238E27FC236}">
                <a16:creationId xmlns:a16="http://schemas.microsoft.com/office/drawing/2014/main" id="{00EA956C-F641-7C24-CAF6-EE78753AE75C}"/>
              </a:ext>
            </a:extLst>
          </p:cNvPr>
          <p:cNvPicPr>
            <a:picLocks noChangeAspect="1"/>
          </p:cNvPicPr>
          <p:nvPr/>
        </p:nvPicPr>
        <p:blipFill>
          <a:blip r:embed="rId3"/>
          <a:stretch>
            <a:fillRect/>
          </a:stretch>
        </p:blipFill>
        <p:spPr>
          <a:xfrm>
            <a:off x="4149013" y="1850776"/>
            <a:ext cx="15063947" cy="10086294"/>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FC7E3F98-2433-E1B6-3702-6073BC7C9516}"/>
              </a:ext>
            </a:extLst>
          </p:cNvPr>
          <p:cNvSpPr/>
          <p:nvPr/>
        </p:nvSpPr>
        <p:spPr>
          <a:xfrm>
            <a:off x="4570015" y="12188204"/>
            <a:ext cx="14300710" cy="523220"/>
          </a:xfrm>
          <a:prstGeom prst="rect">
            <a:avLst/>
          </a:prstGeom>
        </p:spPr>
        <p:txBody>
          <a:bodyPr wrap="none">
            <a:spAutoFit/>
          </a:bodyPr>
          <a:lstStyle/>
          <a:p>
            <a:pPr marL="571500" indent="-571500">
              <a:spcAft>
                <a:spcPts val="3000"/>
              </a:spcAft>
              <a:buFont typeface="Arial" panose="020B0604020202020204" pitchFamily="34" charset="0"/>
              <a:buChar char="•"/>
            </a:pPr>
            <a:r>
              <a:rPr lang="en-US" sz="2800" kern="1700" spc="230" dirty="0">
                <a:solidFill>
                  <a:schemeClr val="bg2">
                    <a:lumMod val="25000"/>
                  </a:schemeClr>
                </a:solidFill>
                <a:latin typeface="Arial" panose="020B0604020202020204" pitchFamily="34" charset="0"/>
                <a:cs typeface="Arial" panose="020B0604020202020204" pitchFamily="34" charset="0"/>
              </a:rPr>
              <a:t>Also:  add Complex Schedules “tags” to students and sections if needed</a:t>
            </a:r>
          </a:p>
        </p:txBody>
      </p:sp>
      <p:sp>
        <p:nvSpPr>
          <p:cNvPr id="5" name="Freeform 4">
            <a:extLst>
              <a:ext uri="{FF2B5EF4-FFF2-40B4-BE49-F238E27FC236}">
                <a16:creationId xmlns:a16="http://schemas.microsoft.com/office/drawing/2014/main" id="{8CA4690B-7C23-7551-8321-6FFCA52042DF}"/>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38214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6507126" y="300458"/>
            <a:ext cx="16200474" cy="850668"/>
          </a:xfrm>
        </p:spPr>
        <p:txBody>
          <a:bodyPr anchor="t">
            <a:normAutofit fontScale="90000"/>
          </a:bodyPr>
          <a:lstStyle/>
          <a:p>
            <a:pPr algn="r"/>
            <a:r>
              <a:rPr lang="en-US" sz="5600" b="1" dirty="0">
                <a:solidFill>
                  <a:schemeClr val="bg1"/>
                </a:solidFill>
                <a:latin typeface="Nunito Sans" pitchFamily="2" charset="77"/>
              </a:rPr>
              <a:t>Scheduling Process Dashboard</a:t>
            </a:r>
          </a:p>
        </p:txBody>
      </p:sp>
      <p:pic>
        <p:nvPicPr>
          <p:cNvPr id="3" name="Picture 2">
            <a:extLst>
              <a:ext uri="{FF2B5EF4-FFF2-40B4-BE49-F238E27FC236}">
                <a16:creationId xmlns:a16="http://schemas.microsoft.com/office/drawing/2014/main" id="{16D7BDD5-0123-EE70-6BE7-7BE78B114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713" y="1875201"/>
            <a:ext cx="17654847" cy="107482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Freeform 4">
            <a:extLst>
              <a:ext uri="{FF2B5EF4-FFF2-40B4-BE49-F238E27FC236}">
                <a16:creationId xmlns:a16="http://schemas.microsoft.com/office/drawing/2014/main" id="{145939C7-285B-4635-8E5C-0A7D70C1F413}"/>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80051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6507126" y="300458"/>
            <a:ext cx="16200474" cy="850668"/>
          </a:xfrm>
        </p:spPr>
        <p:txBody>
          <a:bodyPr anchor="t">
            <a:normAutofit fontScale="90000"/>
          </a:bodyPr>
          <a:lstStyle/>
          <a:p>
            <a:pPr algn="r"/>
            <a:r>
              <a:rPr lang="en-US" sz="5600" b="1" dirty="0">
                <a:solidFill>
                  <a:schemeClr val="bg1"/>
                </a:solidFill>
                <a:latin typeface="Nunito Sans" pitchFamily="2" charset="77"/>
              </a:rPr>
              <a:t>Scheduling Process Dashboard</a:t>
            </a:r>
          </a:p>
        </p:txBody>
      </p:sp>
      <p:pic>
        <p:nvPicPr>
          <p:cNvPr id="5" name="Picture 4">
            <a:extLst>
              <a:ext uri="{FF2B5EF4-FFF2-40B4-BE49-F238E27FC236}">
                <a16:creationId xmlns:a16="http://schemas.microsoft.com/office/drawing/2014/main" id="{7E96586A-3CA1-165E-3647-3CFFFAC3FAA3}"/>
              </a:ext>
            </a:extLst>
          </p:cNvPr>
          <p:cNvPicPr>
            <a:picLocks noChangeAspect="1"/>
          </p:cNvPicPr>
          <p:nvPr/>
        </p:nvPicPr>
        <p:blipFill>
          <a:blip r:embed="rId3"/>
          <a:stretch>
            <a:fillRect/>
          </a:stretch>
        </p:blipFill>
        <p:spPr>
          <a:xfrm>
            <a:off x="4613138" y="3065957"/>
            <a:ext cx="14467188" cy="2706379"/>
          </a:xfrm>
          <a:prstGeom prst="rect">
            <a:avLst/>
          </a:prstGeom>
          <a:effectLst>
            <a:outerShdw blurRad="50800" dist="38100" dir="2700000" algn="tl" rotWithShape="0">
              <a:prstClr val="black">
                <a:alpha val="40000"/>
              </a:prstClr>
            </a:outerShdw>
          </a:effectLst>
        </p:spPr>
      </p:pic>
      <p:sp>
        <p:nvSpPr>
          <p:cNvPr id="3" name="Freeform 4">
            <a:extLst>
              <a:ext uri="{FF2B5EF4-FFF2-40B4-BE49-F238E27FC236}">
                <a16:creationId xmlns:a16="http://schemas.microsoft.com/office/drawing/2014/main" id="{A113FBEC-07CB-AA96-3467-6E376C77D69A}"/>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85613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BDC226-69A4-FA8F-3A25-FB9E5DD8AAB6}"/>
              </a:ext>
            </a:extLst>
          </p:cNvPr>
          <p:cNvPicPr>
            <a:picLocks noChangeAspect="1"/>
          </p:cNvPicPr>
          <p:nvPr/>
        </p:nvPicPr>
        <p:blipFill>
          <a:blip r:embed="rId2"/>
          <a:stretch>
            <a:fillRect/>
          </a:stretch>
        </p:blipFill>
        <p:spPr>
          <a:xfrm>
            <a:off x="6386355" y="2220421"/>
            <a:ext cx="17585888" cy="10597669"/>
          </a:xfrm>
          <a:prstGeom prst="rect">
            <a:avLst/>
          </a:prstGeom>
          <a:effectLst/>
        </p:spPr>
      </p:pic>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3"/>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6507126" y="300458"/>
            <a:ext cx="16200474" cy="850668"/>
          </a:xfrm>
        </p:spPr>
        <p:txBody>
          <a:bodyPr anchor="t">
            <a:normAutofit fontScale="90000"/>
          </a:bodyPr>
          <a:lstStyle/>
          <a:p>
            <a:pPr algn="r"/>
            <a:r>
              <a:rPr lang="en-US" sz="5600" b="1" dirty="0">
                <a:solidFill>
                  <a:schemeClr val="bg1"/>
                </a:solidFill>
                <a:latin typeface="Nunito Sans" pitchFamily="2" charset="77"/>
              </a:rPr>
              <a:t>Scheduling Setup:  Flex</a:t>
            </a:r>
          </a:p>
        </p:txBody>
      </p:sp>
      <p:sp>
        <p:nvSpPr>
          <p:cNvPr id="8" name="Content Placeholder 2">
            <a:extLst>
              <a:ext uri="{FF2B5EF4-FFF2-40B4-BE49-F238E27FC236}">
                <a16:creationId xmlns:a16="http://schemas.microsoft.com/office/drawing/2014/main" id="{6DA8BC5E-06ED-1A0D-C18C-7A96B8DFF689}"/>
              </a:ext>
            </a:extLst>
          </p:cNvPr>
          <p:cNvSpPr>
            <a:spLocks noGrp="1"/>
          </p:cNvSpPr>
          <p:nvPr>
            <p:ph idx="1"/>
          </p:nvPr>
        </p:nvSpPr>
        <p:spPr>
          <a:xfrm>
            <a:off x="1074982" y="2427455"/>
            <a:ext cx="4773725" cy="2174631"/>
          </a:xfrm>
        </p:spPr>
        <p:txBody>
          <a:bodyPr>
            <a:noAutofit/>
          </a:bodyPr>
          <a:lstStyle/>
          <a:p>
            <a:pPr marL="0" indent="0">
              <a:lnSpc>
                <a:spcPct val="120000"/>
              </a:lnSpc>
              <a:buNone/>
            </a:pPr>
            <a:r>
              <a:rPr lang="en-US" sz="2400" b="1" dirty="0">
                <a:solidFill>
                  <a:schemeClr val="tx2">
                    <a:lumMod val="75000"/>
                  </a:schemeClr>
                </a:solidFill>
                <a:latin typeface="Nunito Sans" pitchFamily="2" charset="77"/>
              </a:rPr>
              <a:t>Scheduling Setup </a:t>
            </a:r>
            <a:r>
              <a:rPr lang="en-US" sz="2400" dirty="0">
                <a:solidFill>
                  <a:schemeClr val="tx2">
                    <a:lumMod val="75000"/>
                  </a:schemeClr>
                </a:solidFill>
                <a:latin typeface="Nunito Sans" pitchFamily="2" charset="77"/>
              </a:rPr>
              <a:t>is the very start of the scheduling process. What are we doing? </a:t>
            </a:r>
          </a:p>
          <a:p>
            <a:pPr>
              <a:lnSpc>
                <a:spcPct val="120000"/>
              </a:lnSpc>
              <a:buAutoNum type="arabicPeriod"/>
            </a:pPr>
            <a:r>
              <a:rPr lang="en-US" sz="2400" dirty="0">
                <a:solidFill>
                  <a:schemeClr val="tx2">
                    <a:lumMod val="75000"/>
                  </a:schemeClr>
                </a:solidFill>
                <a:latin typeface="Nunito Sans" pitchFamily="2" charset="77"/>
              </a:rPr>
              <a:t>Telling Aeries how we are going to schedule.</a:t>
            </a:r>
          </a:p>
          <a:p>
            <a:pPr>
              <a:lnSpc>
                <a:spcPct val="120000"/>
              </a:lnSpc>
              <a:buAutoNum type="arabicPeriod"/>
            </a:pPr>
            <a:r>
              <a:rPr lang="en-US" sz="2400" dirty="0">
                <a:solidFill>
                  <a:schemeClr val="tx2">
                    <a:lumMod val="75000"/>
                  </a:schemeClr>
                </a:solidFill>
                <a:latin typeface="Nunito Sans" pitchFamily="2" charset="77"/>
              </a:rPr>
              <a:t>Telling Aeries what to do with the Course Requests (SSS) table and the Scheduling Master Schedule (SMS) table, which contain last year’s data at this point.</a:t>
            </a:r>
          </a:p>
          <a:p>
            <a:pPr marL="0" indent="0">
              <a:lnSpc>
                <a:spcPct val="120000"/>
              </a:lnSpc>
              <a:buNone/>
            </a:pPr>
            <a:r>
              <a:rPr lang="en-US" sz="2400" dirty="0">
                <a:solidFill>
                  <a:schemeClr val="tx2">
                    <a:lumMod val="75000"/>
                  </a:schemeClr>
                </a:solidFill>
                <a:latin typeface="Nunito Sans" pitchFamily="2" charset="77"/>
              </a:rPr>
              <a:t>To make changes on this page, Admin to SMS permissions are required.</a:t>
            </a:r>
          </a:p>
          <a:p>
            <a:pPr marL="0" indent="0">
              <a:lnSpc>
                <a:spcPct val="120000"/>
              </a:lnSpc>
              <a:buNone/>
            </a:pPr>
            <a:r>
              <a:rPr lang="en-US" sz="2400" dirty="0">
                <a:solidFill>
                  <a:schemeClr val="tx2">
                    <a:lumMod val="75000"/>
                  </a:schemeClr>
                </a:solidFill>
                <a:latin typeface="Nunito Sans" pitchFamily="2" charset="77"/>
              </a:rPr>
              <a:t>When scheduling for next year, STU.NG (Next Grade) field is used for a student’s Grade Level.</a:t>
            </a:r>
          </a:p>
        </p:txBody>
      </p:sp>
      <p:sp>
        <p:nvSpPr>
          <p:cNvPr id="3" name="Freeform 4">
            <a:extLst>
              <a:ext uri="{FF2B5EF4-FFF2-40B4-BE49-F238E27FC236}">
                <a16:creationId xmlns:a16="http://schemas.microsoft.com/office/drawing/2014/main" id="{206BA0DC-B288-2F15-B55B-810AB55FDAC6}"/>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pic>
        <p:nvPicPr>
          <p:cNvPr id="7" name="Picture 6">
            <a:extLst>
              <a:ext uri="{FF2B5EF4-FFF2-40B4-BE49-F238E27FC236}">
                <a16:creationId xmlns:a16="http://schemas.microsoft.com/office/drawing/2014/main" id="{320E45B4-4297-183D-0B8B-15F470E2457F}"/>
              </a:ext>
            </a:extLst>
          </p:cNvPr>
          <p:cNvPicPr>
            <a:picLocks noChangeAspect="1"/>
          </p:cNvPicPr>
          <p:nvPr/>
        </p:nvPicPr>
        <p:blipFill>
          <a:blip r:embed="rId5"/>
          <a:stretch>
            <a:fillRect/>
          </a:stretch>
        </p:blipFill>
        <p:spPr>
          <a:xfrm>
            <a:off x="1074982" y="12260672"/>
            <a:ext cx="5857143" cy="5142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400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76BDC27-6147-B754-EE3A-EDADBBEA8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4" y="1897811"/>
            <a:ext cx="18403357" cy="106965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3"/>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6507126" y="300458"/>
            <a:ext cx="16200474" cy="850668"/>
          </a:xfrm>
        </p:spPr>
        <p:txBody>
          <a:bodyPr anchor="t">
            <a:normAutofit fontScale="90000"/>
          </a:bodyPr>
          <a:lstStyle/>
          <a:p>
            <a:pPr algn="r"/>
            <a:r>
              <a:rPr lang="en-US" sz="5600" b="1" dirty="0">
                <a:solidFill>
                  <a:schemeClr val="bg1"/>
                </a:solidFill>
                <a:latin typeface="Nunito Sans" pitchFamily="2" charset="77"/>
              </a:rPr>
              <a:t>Scheduling Setup:  Non-Flex</a:t>
            </a:r>
          </a:p>
        </p:txBody>
      </p:sp>
      <p:sp>
        <p:nvSpPr>
          <p:cNvPr id="8" name="Content Placeholder 2">
            <a:extLst>
              <a:ext uri="{FF2B5EF4-FFF2-40B4-BE49-F238E27FC236}">
                <a16:creationId xmlns:a16="http://schemas.microsoft.com/office/drawing/2014/main" id="{6DA8BC5E-06ED-1A0D-C18C-7A96B8DFF689}"/>
              </a:ext>
            </a:extLst>
          </p:cNvPr>
          <p:cNvSpPr>
            <a:spLocks noGrp="1"/>
          </p:cNvSpPr>
          <p:nvPr>
            <p:ph idx="1"/>
          </p:nvPr>
        </p:nvSpPr>
        <p:spPr>
          <a:xfrm>
            <a:off x="881903" y="1897811"/>
            <a:ext cx="4673509" cy="2971901"/>
          </a:xfrm>
        </p:spPr>
        <p:txBody>
          <a:bodyPr>
            <a:noAutofit/>
          </a:bodyPr>
          <a:lstStyle/>
          <a:p>
            <a:pPr marL="0" indent="0">
              <a:lnSpc>
                <a:spcPct val="120000"/>
              </a:lnSpc>
              <a:buNone/>
            </a:pPr>
            <a:r>
              <a:rPr lang="en-US" sz="2400" b="1" dirty="0">
                <a:solidFill>
                  <a:schemeClr val="tx2">
                    <a:lumMod val="75000"/>
                  </a:schemeClr>
                </a:solidFill>
                <a:latin typeface="Nunito Sans" pitchFamily="2" charset="77"/>
              </a:rPr>
              <a:t>Scheduling Setup </a:t>
            </a:r>
            <a:r>
              <a:rPr lang="en-US" sz="2400" dirty="0">
                <a:solidFill>
                  <a:schemeClr val="tx2">
                    <a:lumMod val="75000"/>
                  </a:schemeClr>
                </a:solidFill>
                <a:latin typeface="Nunito Sans" pitchFamily="2" charset="77"/>
              </a:rPr>
              <a:t>is the very start of the scheduling process. What are we doing? </a:t>
            </a:r>
          </a:p>
          <a:p>
            <a:pPr>
              <a:lnSpc>
                <a:spcPct val="120000"/>
              </a:lnSpc>
              <a:buAutoNum type="arabicPeriod"/>
            </a:pPr>
            <a:r>
              <a:rPr lang="en-US" sz="2400" dirty="0">
                <a:solidFill>
                  <a:schemeClr val="tx2">
                    <a:lumMod val="75000"/>
                  </a:schemeClr>
                </a:solidFill>
                <a:latin typeface="Nunito Sans" pitchFamily="2" charset="77"/>
              </a:rPr>
              <a:t>Telling Aeries how we are going to schedule.</a:t>
            </a:r>
          </a:p>
          <a:p>
            <a:pPr>
              <a:lnSpc>
                <a:spcPct val="120000"/>
              </a:lnSpc>
              <a:buAutoNum type="arabicPeriod"/>
            </a:pPr>
            <a:r>
              <a:rPr lang="en-US" sz="2400" dirty="0">
                <a:solidFill>
                  <a:schemeClr val="tx2">
                    <a:lumMod val="75000"/>
                  </a:schemeClr>
                </a:solidFill>
                <a:latin typeface="Nunito Sans" pitchFamily="2" charset="77"/>
              </a:rPr>
              <a:t>Telling Aeries what to do with the Course Requests (SSS) table and the Scheduling Master Schedule (SMS) table, which contain last year’s data at this point.</a:t>
            </a:r>
          </a:p>
          <a:p>
            <a:pPr marL="0" indent="0">
              <a:lnSpc>
                <a:spcPct val="120000"/>
              </a:lnSpc>
              <a:buNone/>
            </a:pPr>
            <a:r>
              <a:rPr lang="en-US" sz="2400" dirty="0">
                <a:solidFill>
                  <a:schemeClr val="tx2">
                    <a:lumMod val="75000"/>
                  </a:schemeClr>
                </a:solidFill>
                <a:latin typeface="Nunito Sans" pitchFamily="2" charset="77"/>
              </a:rPr>
              <a:t>To make changes on this page, Admin to SMS permissions are required.</a:t>
            </a:r>
          </a:p>
          <a:p>
            <a:pPr marL="0" indent="0">
              <a:lnSpc>
                <a:spcPct val="120000"/>
              </a:lnSpc>
              <a:buNone/>
            </a:pPr>
            <a:r>
              <a:rPr kumimoji="0" lang="en-US" sz="2400" b="0" i="0" u="none" strike="noStrike" kern="1200" cap="none" spc="0" normalizeH="0" baseline="0" noProof="0" dirty="0">
                <a:ln>
                  <a:noFill/>
                </a:ln>
                <a:solidFill>
                  <a:srgbClr val="44546A">
                    <a:lumMod val="75000"/>
                  </a:srgbClr>
                </a:solidFill>
                <a:effectLst/>
                <a:uLnTx/>
                <a:uFillTx/>
                <a:latin typeface="Nunito Sans" pitchFamily="2" charset="77"/>
                <a:ea typeface="+mn-ea"/>
                <a:cs typeface="+mn-cs"/>
              </a:rPr>
              <a:t>When scheduling for next year, STU.NG (Next Grade) field is used for a student’s Grade Level.</a:t>
            </a:r>
            <a:endParaRPr lang="en-US" sz="2400" dirty="0">
              <a:solidFill>
                <a:schemeClr val="tx2">
                  <a:lumMod val="75000"/>
                </a:schemeClr>
              </a:solidFill>
              <a:latin typeface="Nunito Sans" pitchFamily="2" charset="77"/>
            </a:endParaRPr>
          </a:p>
        </p:txBody>
      </p:sp>
      <p:sp>
        <p:nvSpPr>
          <p:cNvPr id="5" name="Content Placeholder 2">
            <a:extLst>
              <a:ext uri="{FF2B5EF4-FFF2-40B4-BE49-F238E27FC236}">
                <a16:creationId xmlns:a16="http://schemas.microsoft.com/office/drawing/2014/main" id="{A60911B4-1523-9139-1EE9-76604788FB69}"/>
              </a:ext>
            </a:extLst>
          </p:cNvPr>
          <p:cNvSpPr txBox="1">
            <a:spLocks/>
          </p:cNvSpPr>
          <p:nvPr/>
        </p:nvSpPr>
        <p:spPr>
          <a:xfrm>
            <a:off x="881903" y="10731261"/>
            <a:ext cx="8361675" cy="1699543"/>
          </a:xfrm>
          <a:prstGeom prst="rect">
            <a:avLst/>
          </a:prstGeom>
        </p:spPr>
        <p:txBody>
          <a:bodyPr vert="horz" lIns="91440" tIns="45720" rIns="91440" bIns="45720" rtlCol="0">
            <a:no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120000"/>
              </a:lnSpc>
              <a:spcBef>
                <a:spcPts val="2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44546A">
                    <a:lumMod val="75000"/>
                  </a:srgbClr>
                </a:solidFill>
                <a:effectLst/>
                <a:uLnTx/>
                <a:uFillTx/>
                <a:latin typeface="Nunito Sans" pitchFamily="2" charset="77"/>
                <a:ea typeface="+mn-ea"/>
                <a:cs typeface="+mn-cs"/>
              </a:rPr>
              <a:t>Convert to Flex Scheduling </a:t>
            </a:r>
            <a:r>
              <a:rPr kumimoji="0" lang="en-US" sz="2400" b="0" i="0" u="none" strike="noStrike" kern="1200" cap="none" spc="0" normalizeH="0" baseline="0" noProof="0" dirty="0">
                <a:ln>
                  <a:noFill/>
                </a:ln>
                <a:solidFill>
                  <a:srgbClr val="44546A">
                    <a:lumMod val="75000"/>
                  </a:srgbClr>
                </a:solidFill>
                <a:effectLst/>
                <a:uLnTx/>
                <a:uFillTx/>
                <a:latin typeface="Nunito Sans" pitchFamily="2" charset="77"/>
                <a:ea typeface="+mn-ea"/>
                <a:cs typeface="+mn-cs"/>
              </a:rPr>
              <a:t>section will only display for schools where a traditional SMS exists and Flex Scheduling is enabled. </a:t>
            </a:r>
          </a:p>
          <a:p>
            <a:pPr marL="0" marR="0" lvl="0" indent="0" algn="l" defTabSz="1828800" rtl="0" eaLnBrk="1" fontAlgn="auto" latinLnBrk="0" hangingPunct="1">
              <a:lnSpc>
                <a:spcPct val="120000"/>
              </a:lnSpc>
              <a:spcBef>
                <a:spcPts val="2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44546A">
                  <a:lumMod val="75000"/>
                </a:srgbClr>
              </a:solidFill>
              <a:effectLst/>
              <a:uLnTx/>
              <a:uFillTx/>
              <a:latin typeface="Nunito Sans" pitchFamily="2" charset="77"/>
              <a:ea typeface="+mn-ea"/>
              <a:cs typeface="+mn-cs"/>
            </a:endParaRPr>
          </a:p>
        </p:txBody>
      </p:sp>
      <p:sp>
        <p:nvSpPr>
          <p:cNvPr id="3" name="Freeform 4">
            <a:extLst>
              <a:ext uri="{FF2B5EF4-FFF2-40B4-BE49-F238E27FC236}">
                <a16:creationId xmlns:a16="http://schemas.microsoft.com/office/drawing/2014/main" id="{F51BDCD7-98B4-BA6C-FD33-C9B397FCA183}"/>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pic>
        <p:nvPicPr>
          <p:cNvPr id="7" name="Picture 6">
            <a:extLst>
              <a:ext uri="{FF2B5EF4-FFF2-40B4-BE49-F238E27FC236}">
                <a16:creationId xmlns:a16="http://schemas.microsoft.com/office/drawing/2014/main" id="{D6C1D2B2-299A-0783-7ADF-067901985CFC}"/>
              </a:ext>
            </a:extLst>
          </p:cNvPr>
          <p:cNvPicPr>
            <a:picLocks noChangeAspect="1"/>
          </p:cNvPicPr>
          <p:nvPr/>
        </p:nvPicPr>
        <p:blipFill>
          <a:blip r:embed="rId5"/>
          <a:stretch>
            <a:fillRect/>
          </a:stretch>
        </p:blipFill>
        <p:spPr>
          <a:xfrm>
            <a:off x="962416" y="12553219"/>
            <a:ext cx="5857143" cy="5142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7109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190846" y="382770"/>
            <a:ext cx="21623079" cy="850668"/>
          </a:xfrm>
        </p:spPr>
        <p:txBody>
          <a:bodyPr anchor="t">
            <a:normAutofit/>
          </a:bodyPr>
          <a:lstStyle/>
          <a:p>
            <a:pPr algn="r"/>
            <a:r>
              <a:rPr lang="en-US" sz="4000" b="1" dirty="0">
                <a:solidFill>
                  <a:schemeClr val="bg1"/>
                </a:solidFill>
                <a:latin typeface="Nunito Sans" pitchFamily="2" charset="77"/>
              </a:rPr>
              <a:t>Courses</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466491" y="2294626"/>
            <a:ext cx="9109494" cy="10679502"/>
          </a:xfrm>
        </p:spPr>
        <p:txBody>
          <a:bodyPr>
            <a:normAutofit fontScale="32500" lnSpcReduction="20000"/>
          </a:bodyPr>
          <a:lstStyle/>
          <a:p>
            <a:pPr marL="0" indent="0">
              <a:lnSpc>
                <a:spcPct val="120000"/>
              </a:lnSpc>
              <a:buNone/>
            </a:pPr>
            <a:r>
              <a:rPr lang="en-US" sz="5500" dirty="0">
                <a:solidFill>
                  <a:schemeClr val="tx2">
                    <a:lumMod val="75000"/>
                  </a:schemeClr>
                </a:solidFill>
                <a:latin typeface="Nunito Sans" pitchFamily="2" charset="77"/>
              </a:rPr>
              <a:t>Course information impacts many areas:  Scheduling, Grade Reporting/Standards Based Grade Reporting, Transcripts/Graduation Status, Career Pathways, State Reporting, Academic Plan. </a:t>
            </a:r>
          </a:p>
          <a:p>
            <a:pPr marL="0" indent="0">
              <a:lnSpc>
                <a:spcPct val="120000"/>
              </a:lnSpc>
              <a:buNone/>
            </a:pPr>
            <a:r>
              <a:rPr lang="en-US" sz="5500" dirty="0">
                <a:solidFill>
                  <a:schemeClr val="tx2">
                    <a:lumMod val="75000"/>
                  </a:schemeClr>
                </a:solidFill>
                <a:latin typeface="Nunito Sans" pitchFamily="2" charset="77"/>
              </a:rPr>
              <a:t>The Courses table (CRS) is used by all schools in your district, so make sure everyone agrees with changes before changes are made. In other words, permissions to the CRS table should be assigned conservatively.</a:t>
            </a:r>
          </a:p>
          <a:p>
            <a:pPr marL="0" indent="0">
              <a:lnSpc>
                <a:spcPct val="120000"/>
              </a:lnSpc>
              <a:buNone/>
            </a:pPr>
            <a:r>
              <a:rPr lang="en-US" sz="5500" dirty="0">
                <a:solidFill>
                  <a:schemeClr val="tx2">
                    <a:lumMod val="75000"/>
                  </a:schemeClr>
                </a:solidFill>
                <a:latin typeface="Nunito Sans" pitchFamily="2" charset="77"/>
              </a:rPr>
              <a:t>When to make changes?  </a:t>
            </a:r>
          </a:p>
          <a:p>
            <a:pPr lvl="1">
              <a:lnSpc>
                <a:spcPct val="120000"/>
              </a:lnSpc>
            </a:pPr>
            <a:r>
              <a:rPr lang="en-US" sz="5500" dirty="0">
                <a:solidFill>
                  <a:schemeClr val="tx2">
                    <a:lumMod val="75000"/>
                  </a:schemeClr>
                </a:solidFill>
                <a:latin typeface="Nunito Sans" pitchFamily="2" charset="77"/>
              </a:rPr>
              <a:t>If Courses are used in current year, make changes AFTER the New Year Rollover and before the new school year starts</a:t>
            </a:r>
          </a:p>
          <a:p>
            <a:pPr lvl="1">
              <a:lnSpc>
                <a:spcPct val="120000"/>
              </a:lnSpc>
            </a:pPr>
            <a:r>
              <a:rPr lang="en-US" sz="5500" dirty="0">
                <a:solidFill>
                  <a:schemeClr val="tx2">
                    <a:lumMod val="75000"/>
                  </a:schemeClr>
                </a:solidFill>
                <a:latin typeface="Nunito Sans" pitchFamily="2" charset="77"/>
              </a:rPr>
              <a:t>New Courses for next year can be added now</a:t>
            </a:r>
          </a:p>
          <a:p>
            <a:pPr marL="0" indent="0">
              <a:lnSpc>
                <a:spcPct val="120000"/>
              </a:lnSpc>
              <a:buNone/>
            </a:pPr>
            <a:r>
              <a:rPr lang="en-US" sz="5500" dirty="0">
                <a:solidFill>
                  <a:schemeClr val="tx2">
                    <a:lumMod val="75000"/>
                  </a:schemeClr>
                </a:solidFill>
                <a:latin typeface="Nunito Sans" pitchFamily="2" charset="77"/>
              </a:rPr>
              <a:t>Courses can be inactivated for this year (</a:t>
            </a:r>
            <a:r>
              <a:rPr lang="en-US" sz="5500" b="1" dirty="0">
                <a:solidFill>
                  <a:schemeClr val="tx2">
                    <a:lumMod val="75000"/>
                  </a:schemeClr>
                </a:solidFill>
                <a:latin typeface="Nunito Sans" pitchFamily="2" charset="77"/>
              </a:rPr>
              <a:t>Status</a:t>
            </a:r>
            <a:r>
              <a:rPr lang="en-US" sz="5500" dirty="0">
                <a:solidFill>
                  <a:schemeClr val="tx2">
                    <a:lumMod val="75000"/>
                  </a:schemeClr>
                </a:solidFill>
                <a:latin typeface="Nunito Sans" pitchFamily="2" charset="77"/>
              </a:rPr>
              <a:t>) or next year (</a:t>
            </a:r>
            <a:r>
              <a:rPr lang="en-US" sz="5500" b="1" dirty="0">
                <a:solidFill>
                  <a:schemeClr val="tx2">
                    <a:lumMod val="75000"/>
                  </a:schemeClr>
                </a:solidFill>
                <a:latin typeface="Nunito Sans" pitchFamily="2" charset="77"/>
              </a:rPr>
              <a:t>Next </a:t>
            </a:r>
            <a:r>
              <a:rPr lang="en-US" sz="5500" b="1" dirty="0" err="1">
                <a:solidFill>
                  <a:schemeClr val="tx2">
                    <a:lumMod val="75000"/>
                  </a:schemeClr>
                </a:solidFill>
                <a:latin typeface="Nunito Sans" pitchFamily="2" charset="77"/>
              </a:rPr>
              <a:t>Yr</a:t>
            </a:r>
            <a:r>
              <a:rPr lang="en-US" sz="5500" b="1" dirty="0">
                <a:solidFill>
                  <a:schemeClr val="tx2">
                    <a:lumMod val="75000"/>
                  </a:schemeClr>
                </a:solidFill>
                <a:latin typeface="Nunito Sans" pitchFamily="2" charset="77"/>
              </a:rPr>
              <a:t> Status</a:t>
            </a:r>
            <a:r>
              <a:rPr lang="en-US" sz="5500" dirty="0">
                <a:solidFill>
                  <a:schemeClr val="tx2">
                    <a:lumMod val="75000"/>
                  </a:schemeClr>
                </a:solidFill>
                <a:latin typeface="Nunito Sans" pitchFamily="2" charset="77"/>
              </a:rPr>
              <a:t>). </a:t>
            </a:r>
          </a:p>
          <a:p>
            <a:pPr marL="0" indent="0">
              <a:lnSpc>
                <a:spcPct val="120000"/>
              </a:lnSpc>
              <a:buNone/>
            </a:pPr>
            <a:r>
              <a:rPr lang="en-US" sz="5500" dirty="0">
                <a:solidFill>
                  <a:schemeClr val="tx2">
                    <a:lumMod val="75000"/>
                  </a:schemeClr>
                </a:solidFill>
                <a:latin typeface="Nunito Sans" pitchFamily="2" charset="77"/>
              </a:rPr>
              <a:t>Data in these fields populate newly created sections in the SMS or MST:</a:t>
            </a:r>
          </a:p>
          <a:p>
            <a:pPr lvl="1">
              <a:lnSpc>
                <a:spcPct val="120000"/>
              </a:lnSpc>
            </a:pPr>
            <a:r>
              <a:rPr lang="en-US" sz="5500" b="1" dirty="0">
                <a:solidFill>
                  <a:schemeClr val="tx2">
                    <a:lumMod val="75000"/>
                  </a:schemeClr>
                </a:solidFill>
                <a:latin typeface="Nunito Sans" pitchFamily="2" charset="77"/>
              </a:rPr>
              <a:t>Default Credi</a:t>
            </a:r>
            <a:r>
              <a:rPr lang="en-US" sz="5500" dirty="0">
                <a:solidFill>
                  <a:schemeClr val="tx2">
                    <a:lumMod val="75000"/>
                  </a:schemeClr>
                </a:solidFill>
                <a:latin typeface="Nunito Sans" pitchFamily="2" charset="77"/>
              </a:rPr>
              <a:t>t (CRS.CR)</a:t>
            </a:r>
          </a:p>
          <a:p>
            <a:pPr lvl="1">
              <a:lnSpc>
                <a:spcPct val="120000"/>
              </a:lnSpc>
            </a:pPr>
            <a:r>
              <a:rPr lang="en-US" sz="5500" b="1" dirty="0">
                <a:solidFill>
                  <a:schemeClr val="tx2">
                    <a:lumMod val="75000"/>
                  </a:schemeClr>
                </a:solidFill>
                <a:latin typeface="Nunito Sans" pitchFamily="2" charset="77"/>
              </a:rPr>
              <a:t>Low </a:t>
            </a:r>
            <a:r>
              <a:rPr lang="en-US" sz="5500" b="1" dirty="0" err="1">
                <a:solidFill>
                  <a:schemeClr val="tx2">
                    <a:lumMod val="75000"/>
                  </a:schemeClr>
                </a:solidFill>
                <a:latin typeface="Nunito Sans" pitchFamily="2" charset="77"/>
              </a:rPr>
              <a:t>Grd</a:t>
            </a:r>
            <a:r>
              <a:rPr lang="en-US" sz="5500" b="1" dirty="0">
                <a:solidFill>
                  <a:schemeClr val="tx2">
                    <a:lumMod val="75000"/>
                  </a:schemeClr>
                </a:solidFill>
                <a:latin typeface="Nunito Sans" pitchFamily="2" charset="77"/>
              </a:rPr>
              <a:t>/High </a:t>
            </a:r>
            <a:r>
              <a:rPr lang="en-US" sz="5500" b="1" dirty="0" err="1">
                <a:solidFill>
                  <a:schemeClr val="tx2">
                    <a:lumMod val="75000"/>
                  </a:schemeClr>
                </a:solidFill>
                <a:latin typeface="Nunito Sans" pitchFamily="2" charset="77"/>
              </a:rPr>
              <a:t>Grd</a:t>
            </a:r>
            <a:r>
              <a:rPr lang="en-US" sz="5500" b="1" dirty="0">
                <a:solidFill>
                  <a:schemeClr val="tx2">
                    <a:lumMod val="75000"/>
                  </a:schemeClr>
                </a:solidFill>
                <a:latin typeface="Nunito Sans" pitchFamily="2" charset="77"/>
              </a:rPr>
              <a:t> (</a:t>
            </a:r>
            <a:r>
              <a:rPr lang="en-US" sz="5500" dirty="0">
                <a:solidFill>
                  <a:schemeClr val="tx2">
                    <a:lumMod val="75000"/>
                  </a:schemeClr>
                </a:solidFill>
                <a:latin typeface="Nunito Sans" pitchFamily="2" charset="77"/>
              </a:rPr>
              <a:t>CRS.LO/CRS.HI)</a:t>
            </a:r>
          </a:p>
          <a:p>
            <a:pPr marL="0" indent="0">
              <a:lnSpc>
                <a:spcPct val="120000"/>
              </a:lnSpc>
              <a:buNone/>
            </a:pPr>
            <a:r>
              <a:rPr lang="en-US" sz="5500" dirty="0">
                <a:solidFill>
                  <a:schemeClr val="tx2">
                    <a:lumMod val="75000"/>
                  </a:schemeClr>
                </a:solidFill>
                <a:latin typeface="Nunito Sans" pitchFamily="2" charset="77"/>
              </a:rPr>
              <a:t>These fields will display on </a:t>
            </a:r>
            <a:r>
              <a:rPr lang="en-US" sz="5500" b="1" dirty="0">
                <a:solidFill>
                  <a:schemeClr val="tx2">
                    <a:lumMod val="75000"/>
                  </a:schemeClr>
                </a:solidFill>
                <a:latin typeface="Nunito Sans" pitchFamily="2" charset="77"/>
              </a:rPr>
              <a:t>Course Requests Entry </a:t>
            </a:r>
            <a:r>
              <a:rPr lang="en-US" sz="5500" dirty="0">
                <a:solidFill>
                  <a:schemeClr val="tx2">
                    <a:lumMod val="75000"/>
                  </a:schemeClr>
                </a:solidFill>
                <a:latin typeface="Nunito Sans" pitchFamily="2" charset="77"/>
              </a:rPr>
              <a:t>on the Student./Parent Portal:</a:t>
            </a:r>
          </a:p>
          <a:p>
            <a:pPr lvl="1">
              <a:lnSpc>
                <a:spcPct val="120000"/>
              </a:lnSpc>
            </a:pPr>
            <a:r>
              <a:rPr lang="en-US" sz="5500" b="1" dirty="0">
                <a:solidFill>
                  <a:schemeClr val="tx2">
                    <a:lumMod val="75000"/>
                  </a:schemeClr>
                </a:solidFill>
                <a:latin typeface="Nunito Sans" pitchFamily="2" charset="77"/>
              </a:rPr>
              <a:t>N/H (</a:t>
            </a:r>
            <a:r>
              <a:rPr lang="en-US" sz="5500" dirty="0">
                <a:solidFill>
                  <a:schemeClr val="tx2">
                    <a:lumMod val="75000"/>
                  </a:schemeClr>
                </a:solidFill>
                <a:latin typeface="Nunito Sans" pitchFamily="2" charset="77"/>
              </a:rPr>
              <a:t>CRS.NH):  Academic/non-Academic/Honors</a:t>
            </a:r>
          </a:p>
          <a:p>
            <a:pPr lvl="1">
              <a:lnSpc>
                <a:spcPct val="120000"/>
              </a:lnSpc>
            </a:pPr>
            <a:r>
              <a:rPr lang="en-US" sz="5500" b="1" dirty="0">
                <a:solidFill>
                  <a:schemeClr val="tx2">
                    <a:lumMod val="75000"/>
                  </a:schemeClr>
                </a:solidFill>
                <a:latin typeface="Nunito Sans" pitchFamily="2" charset="77"/>
              </a:rPr>
              <a:t>Course Description</a:t>
            </a:r>
            <a:r>
              <a:rPr lang="en-US" sz="5500" dirty="0">
                <a:solidFill>
                  <a:schemeClr val="tx2">
                    <a:lumMod val="75000"/>
                  </a:schemeClr>
                </a:solidFill>
                <a:latin typeface="Nunito Sans" pitchFamily="2" charset="77"/>
              </a:rPr>
              <a:t>:  add Course Catalog data</a:t>
            </a:r>
            <a:endParaRPr lang="en-US" sz="5500" b="1" dirty="0">
              <a:solidFill>
                <a:schemeClr val="tx2">
                  <a:lumMod val="75000"/>
                </a:schemeClr>
              </a:solidFill>
              <a:latin typeface="Nunito Sans" pitchFamily="2" charset="77"/>
            </a:endParaRPr>
          </a:p>
          <a:p>
            <a:pPr lvl="1">
              <a:lnSpc>
                <a:spcPct val="120000"/>
              </a:lnSpc>
            </a:pPr>
            <a:r>
              <a:rPr lang="en-US" sz="5500" dirty="0">
                <a:solidFill>
                  <a:schemeClr val="tx2">
                    <a:lumMod val="75000"/>
                  </a:schemeClr>
                </a:solidFill>
                <a:latin typeface="Nunito Sans" pitchFamily="2" charset="77"/>
              </a:rPr>
              <a:t>Courses are grouped by </a:t>
            </a:r>
            <a:r>
              <a:rPr lang="en-US" sz="5500" b="1" dirty="0">
                <a:solidFill>
                  <a:schemeClr val="tx2">
                    <a:lumMod val="75000"/>
                  </a:schemeClr>
                </a:solidFill>
                <a:latin typeface="Nunito Sans" pitchFamily="2" charset="77"/>
              </a:rPr>
              <a:t>Subject Area </a:t>
            </a:r>
            <a:r>
              <a:rPr lang="en-US" sz="5500" dirty="0">
                <a:solidFill>
                  <a:schemeClr val="tx2">
                    <a:lumMod val="75000"/>
                  </a:schemeClr>
                </a:solidFill>
                <a:latin typeface="Nunito Sans" pitchFamily="2" charset="77"/>
              </a:rPr>
              <a:t>on the Portal</a:t>
            </a:r>
          </a:p>
          <a:p>
            <a:pPr marL="0" indent="0">
              <a:lnSpc>
                <a:spcPct val="120000"/>
              </a:lnSpc>
              <a:buNone/>
            </a:pPr>
            <a:r>
              <a:rPr lang="en-US" sz="5500" b="1" dirty="0">
                <a:solidFill>
                  <a:schemeClr val="tx2">
                    <a:lumMod val="75000"/>
                  </a:schemeClr>
                </a:solidFill>
                <a:latin typeface="Nunito Sans" pitchFamily="2" charset="77"/>
              </a:rPr>
              <a:t>Prerequisite </a:t>
            </a:r>
            <a:r>
              <a:rPr lang="en-US" sz="5500" b="1" dirty="0" err="1">
                <a:solidFill>
                  <a:schemeClr val="tx2">
                    <a:lumMod val="75000"/>
                  </a:schemeClr>
                </a:solidFill>
                <a:latin typeface="Nunito Sans" pitchFamily="2" charset="77"/>
              </a:rPr>
              <a:t>Crs</a:t>
            </a:r>
            <a:r>
              <a:rPr lang="en-US" sz="5500" b="1" dirty="0">
                <a:solidFill>
                  <a:schemeClr val="tx2">
                    <a:lumMod val="75000"/>
                  </a:schemeClr>
                </a:solidFill>
                <a:latin typeface="Nunito Sans" pitchFamily="2" charset="77"/>
              </a:rPr>
              <a:t> </a:t>
            </a:r>
            <a:r>
              <a:rPr lang="en-US" sz="5500" dirty="0">
                <a:solidFill>
                  <a:schemeClr val="tx2">
                    <a:lumMod val="75000"/>
                  </a:schemeClr>
                </a:solidFill>
                <a:latin typeface="Nunito Sans" pitchFamily="2" charset="77"/>
              </a:rPr>
              <a:t>(CRS.PR):  Does not check credits/grades, etc.  </a:t>
            </a:r>
          </a:p>
          <a:p>
            <a:pPr lvl="1">
              <a:lnSpc>
                <a:spcPct val="120000"/>
              </a:lnSpc>
            </a:pPr>
            <a:r>
              <a:rPr lang="en-US" sz="5500" dirty="0">
                <a:solidFill>
                  <a:schemeClr val="tx2">
                    <a:lumMod val="75000"/>
                  </a:schemeClr>
                </a:solidFill>
                <a:latin typeface="Nunito Sans" pitchFamily="2" charset="77"/>
              </a:rPr>
              <a:t>Sets two Courses to not schedule into the same term </a:t>
            </a:r>
          </a:p>
          <a:p>
            <a:pPr lvl="1">
              <a:lnSpc>
                <a:spcPct val="120000"/>
              </a:lnSpc>
            </a:pPr>
            <a:r>
              <a:rPr lang="en-US" sz="5500" dirty="0">
                <a:solidFill>
                  <a:schemeClr val="tx2">
                    <a:lumMod val="75000"/>
                  </a:schemeClr>
                </a:solidFill>
                <a:latin typeface="Nunito Sans" pitchFamily="2" charset="77"/>
              </a:rPr>
              <a:t>For example, if Course 100 is a prerequisite of Course 101, a student who requests both Course 100 and Course 101 is scheduled into Course 100 in the Fall and Course 101 in the Spring. </a:t>
            </a:r>
          </a:p>
          <a:p>
            <a:pPr lvl="1">
              <a:lnSpc>
                <a:spcPct val="120000"/>
              </a:lnSpc>
            </a:pPr>
            <a:r>
              <a:rPr lang="en-US" sz="5500" dirty="0">
                <a:solidFill>
                  <a:schemeClr val="tx2">
                    <a:lumMod val="75000"/>
                  </a:schemeClr>
                </a:solidFill>
                <a:latin typeface="Nunito Sans" pitchFamily="2" charset="77"/>
              </a:rPr>
              <a:t>If not used correctly, this field may cause scheduling errors</a:t>
            </a:r>
          </a:p>
          <a:p>
            <a:pPr marL="914400" lvl="1" indent="0">
              <a:lnSpc>
                <a:spcPct val="120000"/>
              </a:lnSpc>
              <a:buNone/>
            </a:pPr>
            <a:endParaRPr lang="en-US" sz="5500" dirty="0">
              <a:solidFill>
                <a:schemeClr val="tx2">
                  <a:lumMod val="75000"/>
                </a:schemeClr>
              </a:solidFill>
              <a:latin typeface="Nunito Sans" pitchFamily="2" charset="77"/>
            </a:endParaRPr>
          </a:p>
          <a:p>
            <a:pPr marL="293688" indent="-293688">
              <a:lnSpc>
                <a:spcPct val="120000"/>
              </a:lnSpc>
            </a:pPr>
            <a:endParaRPr lang="en-US" dirty="0">
              <a:solidFill>
                <a:schemeClr val="tx2">
                  <a:lumMod val="75000"/>
                </a:schemeClr>
              </a:solidFill>
              <a:latin typeface="Nunito Sans" pitchFamily="2" charset="77"/>
            </a:endParaRPr>
          </a:p>
          <a:p>
            <a:endParaRPr lang="en-US" sz="4800" dirty="0">
              <a:solidFill>
                <a:schemeClr val="tx2">
                  <a:lumMod val="75000"/>
                </a:schemeClr>
              </a:solidFill>
              <a:latin typeface="Nunito Sans" pitchFamily="2" charset="77"/>
            </a:endParaRPr>
          </a:p>
          <a:p>
            <a:endParaRPr lang="en-US" sz="4800" dirty="0">
              <a:solidFill>
                <a:schemeClr val="tx2">
                  <a:lumMod val="75000"/>
                </a:schemeClr>
              </a:solidFill>
              <a:latin typeface="Nunito Sans" pitchFamily="2" charset="77"/>
            </a:endParaRPr>
          </a:p>
          <a:p>
            <a:endParaRPr lang="en-US" sz="4800" dirty="0">
              <a:solidFill>
                <a:schemeClr val="tx2">
                  <a:lumMod val="75000"/>
                </a:schemeClr>
              </a:solidFill>
              <a:latin typeface="Nunito Sans" pitchFamily="2" charset="77"/>
            </a:endParaRPr>
          </a:p>
          <a:p>
            <a:pPr marL="0" indent="0">
              <a:buNone/>
            </a:pPr>
            <a:endParaRPr lang="en-US" sz="4800" dirty="0">
              <a:solidFill>
                <a:schemeClr val="tx2">
                  <a:lumMod val="75000"/>
                </a:schemeClr>
              </a:solidFill>
              <a:latin typeface="Nunito Sans" pitchFamily="2" charset="77"/>
            </a:endParaRPr>
          </a:p>
          <a:p>
            <a:pPr marL="0" indent="0">
              <a:buNone/>
            </a:pPr>
            <a:endParaRPr lang="en-US" sz="11200" dirty="0">
              <a:solidFill>
                <a:schemeClr val="tx2">
                  <a:lumMod val="75000"/>
                </a:schemeClr>
              </a:solidFill>
              <a:latin typeface="Nunito Sans" pitchFamily="2" charset="77"/>
            </a:endParaRPr>
          </a:p>
          <a:p>
            <a:endParaRPr lang="en-US" dirty="0">
              <a:solidFill>
                <a:schemeClr val="tx2">
                  <a:lumMod val="75000"/>
                </a:schemeClr>
              </a:solidFill>
              <a:latin typeface="Nunito Sans" pitchFamily="2" charset="77"/>
            </a:endParaRPr>
          </a:p>
        </p:txBody>
      </p:sp>
      <p:pic>
        <p:nvPicPr>
          <p:cNvPr id="6" name="Picture 5">
            <a:extLst>
              <a:ext uri="{FF2B5EF4-FFF2-40B4-BE49-F238E27FC236}">
                <a16:creationId xmlns:a16="http://schemas.microsoft.com/office/drawing/2014/main" id="{128425E7-5851-A9C5-C292-AA1437897F09}"/>
              </a:ext>
            </a:extLst>
          </p:cNvPr>
          <p:cNvPicPr>
            <a:picLocks noChangeAspect="1"/>
          </p:cNvPicPr>
          <p:nvPr/>
        </p:nvPicPr>
        <p:blipFill>
          <a:blip r:embed="rId3"/>
          <a:stretch>
            <a:fillRect/>
          </a:stretch>
        </p:blipFill>
        <p:spPr>
          <a:xfrm>
            <a:off x="11283350" y="2415397"/>
            <a:ext cx="11749177" cy="443932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965126F5-FF4B-A071-67DE-1199742999D8}"/>
              </a:ext>
            </a:extLst>
          </p:cNvPr>
          <p:cNvPicPr>
            <a:picLocks noChangeAspect="1"/>
          </p:cNvPicPr>
          <p:nvPr/>
        </p:nvPicPr>
        <p:blipFill>
          <a:blip r:embed="rId4"/>
          <a:stretch>
            <a:fillRect/>
          </a:stretch>
        </p:blipFill>
        <p:spPr>
          <a:xfrm>
            <a:off x="11283350" y="9656992"/>
            <a:ext cx="9109493" cy="2696030"/>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AB8732D8-9612-65B9-677B-446DBC28C79D}"/>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5"/>
            <a:stretch>
              <a:fillRect/>
            </a:stretch>
          </a:blipFill>
        </p:spPr>
        <p:txBody>
          <a:bodyPr/>
          <a:lstStyle/>
          <a:p>
            <a:endParaRPr lang="en-US"/>
          </a:p>
        </p:txBody>
      </p:sp>
      <p:pic>
        <p:nvPicPr>
          <p:cNvPr id="9" name="Picture 8">
            <a:extLst>
              <a:ext uri="{FF2B5EF4-FFF2-40B4-BE49-F238E27FC236}">
                <a16:creationId xmlns:a16="http://schemas.microsoft.com/office/drawing/2014/main" id="{56F8944B-378B-56A1-9DE7-3BAF2D0FF5EC}"/>
              </a:ext>
            </a:extLst>
          </p:cNvPr>
          <p:cNvPicPr>
            <a:picLocks noChangeAspect="1"/>
          </p:cNvPicPr>
          <p:nvPr/>
        </p:nvPicPr>
        <p:blipFill>
          <a:blip r:embed="rId6"/>
          <a:stretch>
            <a:fillRect/>
          </a:stretch>
        </p:blipFill>
        <p:spPr>
          <a:xfrm>
            <a:off x="1656273" y="12408084"/>
            <a:ext cx="5857143" cy="5142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6344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190846" y="382770"/>
            <a:ext cx="21623079" cy="850668"/>
          </a:xfrm>
        </p:spPr>
        <p:txBody>
          <a:bodyPr anchor="t">
            <a:normAutofit/>
          </a:bodyPr>
          <a:lstStyle/>
          <a:p>
            <a:pPr algn="r"/>
            <a:r>
              <a:rPr lang="en-US" sz="4000" b="1" dirty="0">
                <a:solidFill>
                  <a:schemeClr val="bg1"/>
                </a:solidFill>
                <a:latin typeface="Nunito Sans" pitchFamily="2" charset="77"/>
              </a:rPr>
              <a:t>Methods for Gathering Course Requests</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2044441" y="2573078"/>
            <a:ext cx="16318802" cy="9923722"/>
          </a:xfrm>
        </p:spPr>
        <p:txBody>
          <a:bodyPr>
            <a:normAutofit fontScale="55000" lnSpcReduction="20000"/>
          </a:bodyPr>
          <a:lstStyle/>
          <a:p>
            <a:pPr>
              <a:lnSpc>
                <a:spcPct val="120000"/>
              </a:lnSpc>
            </a:pPr>
            <a:r>
              <a:rPr lang="en-US" sz="4800" dirty="0">
                <a:solidFill>
                  <a:schemeClr val="tx2">
                    <a:lumMod val="75000"/>
                  </a:schemeClr>
                </a:solidFill>
                <a:latin typeface="Nunito Sans" pitchFamily="2" charset="77"/>
              </a:rPr>
              <a:t>Import from Academic Plan</a:t>
            </a:r>
          </a:p>
          <a:p>
            <a:pPr>
              <a:lnSpc>
                <a:spcPct val="120000"/>
              </a:lnSpc>
            </a:pPr>
            <a:r>
              <a:rPr lang="en-US" sz="4800" dirty="0">
                <a:solidFill>
                  <a:schemeClr val="tx2">
                    <a:lumMod val="75000"/>
                  </a:schemeClr>
                </a:solidFill>
                <a:latin typeface="Nunito Sans" pitchFamily="2" charset="77"/>
              </a:rPr>
              <a:t>Mass Change </a:t>
            </a:r>
            <a:br>
              <a:rPr lang="en-US" sz="4800" dirty="0">
                <a:solidFill>
                  <a:schemeClr val="tx2">
                    <a:lumMod val="75000"/>
                  </a:schemeClr>
                </a:solidFill>
                <a:latin typeface="Nunito Sans" pitchFamily="2" charset="77"/>
              </a:rPr>
            </a:br>
            <a:r>
              <a:rPr lang="en-US" sz="4800" dirty="0">
                <a:solidFill>
                  <a:schemeClr val="tx2">
                    <a:lumMod val="75000"/>
                  </a:schemeClr>
                </a:solidFill>
                <a:latin typeface="Nunito Sans" pitchFamily="2" charset="77"/>
              </a:rPr>
              <a:t>or Add Course Requests page</a:t>
            </a:r>
          </a:p>
          <a:p>
            <a:pPr>
              <a:lnSpc>
                <a:spcPct val="120000"/>
              </a:lnSpc>
            </a:pPr>
            <a:r>
              <a:rPr lang="en-US" sz="4800" dirty="0">
                <a:solidFill>
                  <a:schemeClr val="tx2">
                    <a:lumMod val="75000"/>
                  </a:schemeClr>
                </a:solidFill>
                <a:latin typeface="Nunito Sans" pitchFamily="2" charset="77"/>
              </a:rPr>
              <a:t>Student/Parent Portal</a:t>
            </a:r>
          </a:p>
          <a:p>
            <a:pPr>
              <a:lnSpc>
                <a:spcPct val="120000"/>
              </a:lnSpc>
            </a:pPr>
            <a:r>
              <a:rPr lang="en-US" sz="4800" dirty="0">
                <a:solidFill>
                  <a:schemeClr val="tx2">
                    <a:lumMod val="75000"/>
                  </a:schemeClr>
                </a:solidFill>
                <a:latin typeface="Nunito Sans" pitchFamily="2" charset="77"/>
              </a:rPr>
              <a:t>Course Requests page</a:t>
            </a:r>
          </a:p>
          <a:p>
            <a:pPr>
              <a:lnSpc>
                <a:spcPct val="120000"/>
              </a:lnSpc>
            </a:pPr>
            <a:endParaRPr lang="en-US" sz="4800" dirty="0">
              <a:solidFill>
                <a:schemeClr val="tx2">
                  <a:lumMod val="75000"/>
                </a:schemeClr>
              </a:solidFill>
              <a:latin typeface="Nunito Sans" pitchFamily="2" charset="77"/>
            </a:endParaRPr>
          </a:p>
          <a:p>
            <a:pPr marL="0" indent="0">
              <a:lnSpc>
                <a:spcPct val="120000"/>
              </a:lnSpc>
              <a:buNone/>
            </a:pPr>
            <a:endParaRPr lang="en-US" sz="4800" dirty="0">
              <a:solidFill>
                <a:schemeClr val="tx2">
                  <a:lumMod val="75000"/>
                </a:schemeClr>
              </a:solidFill>
              <a:latin typeface="Nunito Sans" pitchFamily="2" charset="77"/>
            </a:endParaRPr>
          </a:p>
          <a:p>
            <a:pPr marL="0" indent="0">
              <a:lnSpc>
                <a:spcPct val="120000"/>
              </a:lnSpc>
              <a:buNone/>
            </a:pPr>
            <a:endParaRPr lang="en-US" sz="4800" dirty="0">
              <a:solidFill>
                <a:schemeClr val="tx2">
                  <a:lumMod val="75000"/>
                </a:schemeClr>
              </a:solidFill>
              <a:latin typeface="Nunito Sans" pitchFamily="2" charset="77"/>
            </a:endParaRPr>
          </a:p>
          <a:p>
            <a:pPr marL="0" indent="0">
              <a:lnSpc>
                <a:spcPct val="120000"/>
              </a:lnSpc>
              <a:buNone/>
            </a:pPr>
            <a:endParaRPr lang="en-US" sz="4800" dirty="0">
              <a:solidFill>
                <a:schemeClr val="tx2">
                  <a:lumMod val="75000"/>
                </a:schemeClr>
              </a:solidFill>
              <a:latin typeface="Nunito Sans" pitchFamily="2" charset="77"/>
            </a:endParaRPr>
          </a:p>
          <a:p>
            <a:pPr marL="0" indent="0">
              <a:lnSpc>
                <a:spcPct val="120000"/>
              </a:lnSpc>
              <a:buNone/>
            </a:pPr>
            <a:r>
              <a:rPr lang="en-US" sz="4800" dirty="0">
                <a:solidFill>
                  <a:schemeClr val="tx2">
                    <a:lumMod val="75000"/>
                  </a:schemeClr>
                </a:solidFill>
                <a:latin typeface="Nunito Sans" pitchFamily="2" charset="77"/>
              </a:rPr>
              <a:t>Other Options:</a:t>
            </a:r>
          </a:p>
          <a:p>
            <a:pPr>
              <a:lnSpc>
                <a:spcPct val="120000"/>
              </a:lnSpc>
            </a:pPr>
            <a:r>
              <a:rPr lang="en-US" sz="4800" dirty="0">
                <a:solidFill>
                  <a:schemeClr val="tx2">
                    <a:lumMod val="75000"/>
                  </a:schemeClr>
                </a:solidFill>
                <a:latin typeface="Nunito Sans" pitchFamily="2" charset="77"/>
              </a:rPr>
              <a:t>Import Data to Aeries</a:t>
            </a:r>
            <a:br>
              <a:rPr lang="en-US" sz="4800" dirty="0">
                <a:solidFill>
                  <a:schemeClr val="tx2">
                    <a:lumMod val="75000"/>
                  </a:schemeClr>
                </a:solidFill>
                <a:latin typeface="Nunito Sans" pitchFamily="2" charset="77"/>
              </a:rPr>
            </a:br>
            <a:r>
              <a:rPr lang="en-US" sz="4800" dirty="0">
                <a:solidFill>
                  <a:schemeClr val="tx2">
                    <a:lumMod val="75000"/>
                  </a:schemeClr>
                </a:solidFill>
                <a:latin typeface="Nunito Sans" pitchFamily="2" charset="77"/>
              </a:rPr>
              <a:t>(csv or Excel file into SSS)</a:t>
            </a:r>
          </a:p>
          <a:p>
            <a:pPr>
              <a:lnSpc>
                <a:spcPct val="120000"/>
              </a:lnSpc>
            </a:pPr>
            <a:r>
              <a:rPr lang="en-US" sz="4800" dirty="0">
                <a:solidFill>
                  <a:schemeClr val="tx2">
                    <a:lumMod val="75000"/>
                  </a:schemeClr>
                </a:solidFill>
                <a:latin typeface="Nunito Sans" pitchFamily="2" charset="77"/>
              </a:rPr>
              <a:t>Assign students to sections from class lists</a:t>
            </a:r>
          </a:p>
          <a:p>
            <a:pPr marL="0" indent="0">
              <a:lnSpc>
                <a:spcPct val="120000"/>
              </a:lnSpc>
              <a:buNone/>
            </a:pPr>
            <a:endParaRPr lang="en-US" sz="4800" dirty="0">
              <a:solidFill>
                <a:schemeClr val="tx2">
                  <a:lumMod val="75000"/>
                </a:schemeClr>
              </a:solidFill>
              <a:latin typeface="Nunito Sans" pitchFamily="2" charset="77"/>
            </a:endParaRPr>
          </a:p>
          <a:p>
            <a:pPr marL="0" indent="0">
              <a:lnSpc>
                <a:spcPct val="120000"/>
              </a:lnSpc>
              <a:buNone/>
            </a:pPr>
            <a:r>
              <a:rPr lang="en-US" sz="4800" b="1" dirty="0">
                <a:solidFill>
                  <a:schemeClr val="tx2">
                    <a:lumMod val="75000"/>
                  </a:schemeClr>
                </a:solidFill>
                <a:latin typeface="Nunito Sans" pitchFamily="2" charset="77"/>
              </a:rPr>
              <a:t>Watch sessions 305-1 and 305-2 for more information on gathering Course Requests.</a:t>
            </a:r>
            <a:br>
              <a:rPr lang="en-US" sz="4800" b="1" dirty="0">
                <a:solidFill>
                  <a:schemeClr val="tx2">
                    <a:lumMod val="75000"/>
                  </a:schemeClr>
                </a:solidFill>
                <a:latin typeface="Nunito Sans" pitchFamily="2" charset="77"/>
              </a:rPr>
            </a:br>
            <a:r>
              <a:rPr lang="en-US" sz="4800" b="1" dirty="0">
                <a:solidFill>
                  <a:schemeClr val="tx2">
                    <a:lumMod val="75000"/>
                  </a:schemeClr>
                </a:solidFill>
                <a:latin typeface="Nunito Sans" pitchFamily="2" charset="77"/>
              </a:rPr>
              <a:t>310-2 includes some discussion of the Course Requests page. </a:t>
            </a:r>
            <a:endParaRPr lang="en-US" sz="11200" b="1" dirty="0">
              <a:solidFill>
                <a:schemeClr val="tx2">
                  <a:lumMod val="75000"/>
                </a:schemeClr>
              </a:solidFill>
              <a:latin typeface="Nunito Sans" pitchFamily="2" charset="77"/>
            </a:endParaRPr>
          </a:p>
          <a:p>
            <a:endParaRPr lang="en-US" dirty="0">
              <a:solidFill>
                <a:schemeClr val="tx2">
                  <a:lumMod val="75000"/>
                </a:schemeClr>
              </a:solidFill>
              <a:latin typeface="Nunito Sans" pitchFamily="2" charset="77"/>
            </a:endParaRPr>
          </a:p>
        </p:txBody>
      </p:sp>
      <p:pic>
        <p:nvPicPr>
          <p:cNvPr id="7" name="Picture 6">
            <a:extLst>
              <a:ext uri="{FF2B5EF4-FFF2-40B4-BE49-F238E27FC236}">
                <a16:creationId xmlns:a16="http://schemas.microsoft.com/office/drawing/2014/main" id="{61FB3362-9804-160C-620E-749E91B3E217}"/>
              </a:ext>
            </a:extLst>
          </p:cNvPr>
          <p:cNvPicPr>
            <a:picLocks noChangeAspect="1"/>
          </p:cNvPicPr>
          <p:nvPr/>
        </p:nvPicPr>
        <p:blipFill>
          <a:blip r:embed="rId3"/>
          <a:stretch>
            <a:fillRect/>
          </a:stretch>
        </p:blipFill>
        <p:spPr>
          <a:xfrm>
            <a:off x="10343741" y="2602528"/>
            <a:ext cx="12401581" cy="7043249"/>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256FBC28-F139-8821-3D7C-349950248147}"/>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pic>
        <p:nvPicPr>
          <p:cNvPr id="8" name="Picture 7">
            <a:extLst>
              <a:ext uri="{FF2B5EF4-FFF2-40B4-BE49-F238E27FC236}">
                <a16:creationId xmlns:a16="http://schemas.microsoft.com/office/drawing/2014/main" id="{2CB59749-181D-5C16-3FF3-D241168D98FB}"/>
              </a:ext>
            </a:extLst>
          </p:cNvPr>
          <p:cNvPicPr>
            <a:picLocks noChangeAspect="1"/>
          </p:cNvPicPr>
          <p:nvPr/>
        </p:nvPicPr>
        <p:blipFill>
          <a:blip r:embed="rId5"/>
          <a:stretch>
            <a:fillRect/>
          </a:stretch>
        </p:blipFill>
        <p:spPr>
          <a:xfrm>
            <a:off x="2165212" y="5738218"/>
            <a:ext cx="5857143" cy="5142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8954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190846" y="382770"/>
            <a:ext cx="21623079" cy="850668"/>
          </a:xfrm>
        </p:spPr>
        <p:txBody>
          <a:bodyPr anchor="t">
            <a:normAutofit/>
          </a:bodyPr>
          <a:lstStyle/>
          <a:p>
            <a:pPr algn="r"/>
            <a:r>
              <a:rPr lang="en-US" sz="4000" b="1" dirty="0">
                <a:solidFill>
                  <a:schemeClr val="bg1"/>
                </a:solidFill>
                <a:latin typeface="Nunito Sans" pitchFamily="2" charset="77"/>
              </a:rPr>
              <a:t>After Course Requests are gathered, plan for the SMS using these reports:</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012947" y="2179027"/>
            <a:ext cx="10693364" cy="10249787"/>
          </a:xfrm>
        </p:spPr>
        <p:txBody>
          <a:bodyPr>
            <a:normAutofit/>
          </a:bodyPr>
          <a:lstStyle/>
          <a:p>
            <a:pPr marL="0" indent="0">
              <a:buNone/>
            </a:pPr>
            <a:r>
              <a:rPr lang="en-US" sz="4000" dirty="0">
                <a:solidFill>
                  <a:schemeClr val="tx2">
                    <a:lumMod val="75000"/>
                  </a:schemeClr>
                </a:solidFill>
                <a:latin typeface="Nunito Sans" pitchFamily="2" charset="77"/>
              </a:rPr>
              <a:t>Scheduling Course Request Tally report</a:t>
            </a:r>
          </a:p>
          <a:p>
            <a:pPr lvl="1"/>
            <a:r>
              <a:rPr lang="en-US" sz="3200" dirty="0">
                <a:solidFill>
                  <a:schemeClr val="tx2">
                    <a:lumMod val="75000"/>
                  </a:schemeClr>
                </a:solidFill>
                <a:latin typeface="Nunito Sans" pitchFamily="2" charset="77"/>
              </a:rPr>
              <a:t>Total / Max = Number of Sections Needed</a:t>
            </a:r>
          </a:p>
          <a:p>
            <a:pPr lvl="1"/>
            <a:r>
              <a:rPr lang="en-US" sz="3200" dirty="0">
                <a:solidFill>
                  <a:schemeClr val="tx2">
                    <a:lumMod val="75000"/>
                  </a:schemeClr>
                </a:solidFill>
                <a:latin typeface="Nunito Sans" pitchFamily="2" charset="77"/>
              </a:rPr>
              <a:t>Look for potential issues (courses not offered; grade levels); then print the Scheduling Reverse Verification Listing to see who requested it</a:t>
            </a:r>
          </a:p>
          <a:p>
            <a:pPr lvl="1"/>
            <a:r>
              <a:rPr lang="en-US" sz="3200" dirty="0">
                <a:solidFill>
                  <a:schemeClr val="tx2">
                    <a:lumMod val="75000"/>
                  </a:schemeClr>
                </a:solidFill>
                <a:latin typeface="Nunito Sans" pitchFamily="2" charset="77"/>
              </a:rPr>
              <a:t>Large school?  Print report to Excel; add a column to do the Total / Max math</a:t>
            </a:r>
          </a:p>
          <a:p>
            <a:pPr lvl="1"/>
            <a:endParaRPr lang="en-US" sz="4800" dirty="0">
              <a:solidFill>
                <a:schemeClr val="tx2">
                  <a:lumMod val="75000"/>
                </a:schemeClr>
              </a:solidFill>
              <a:latin typeface="Nunito Sans" pitchFamily="2" charset="77"/>
            </a:endParaRPr>
          </a:p>
          <a:p>
            <a:pPr marL="0" indent="0">
              <a:buNone/>
            </a:pPr>
            <a:endParaRPr lang="en-US" sz="4000" dirty="0">
              <a:solidFill>
                <a:schemeClr val="tx2">
                  <a:lumMod val="75000"/>
                </a:schemeClr>
              </a:solidFill>
              <a:latin typeface="Nunito Sans" pitchFamily="2" charset="77"/>
            </a:endParaRPr>
          </a:p>
          <a:p>
            <a:pPr marL="0" indent="0">
              <a:buNone/>
            </a:pPr>
            <a:r>
              <a:rPr lang="en-US" sz="4000" dirty="0">
                <a:solidFill>
                  <a:schemeClr val="tx2">
                    <a:lumMod val="75000"/>
                  </a:schemeClr>
                </a:solidFill>
                <a:latin typeface="Nunito Sans" pitchFamily="2" charset="77"/>
              </a:rPr>
              <a:t>Scheduling Conflict Matrix report</a:t>
            </a:r>
          </a:p>
          <a:p>
            <a:pPr lvl="1"/>
            <a:r>
              <a:rPr lang="en-US" sz="3200" dirty="0">
                <a:solidFill>
                  <a:schemeClr val="tx2">
                    <a:lumMod val="75000"/>
                  </a:schemeClr>
                </a:solidFill>
                <a:latin typeface="Nunito Sans" pitchFamily="2" charset="77"/>
              </a:rPr>
              <a:t>Compares Courses and tells you how many students requested both</a:t>
            </a:r>
          </a:p>
          <a:p>
            <a:pPr lvl="1"/>
            <a:r>
              <a:rPr lang="en-US" sz="3200" dirty="0">
                <a:solidFill>
                  <a:schemeClr val="tx2">
                    <a:lumMod val="75000"/>
                  </a:schemeClr>
                </a:solidFill>
                <a:latin typeface="Nunito Sans" pitchFamily="2" charset="77"/>
              </a:rPr>
              <a:t>Which Courses could have sections in the same period? Or should not be in the same period?</a:t>
            </a:r>
          </a:p>
          <a:p>
            <a:pPr lvl="1"/>
            <a:r>
              <a:rPr lang="en-US" sz="3200" dirty="0">
                <a:solidFill>
                  <a:schemeClr val="tx2">
                    <a:lumMod val="75000"/>
                  </a:schemeClr>
                </a:solidFill>
                <a:latin typeface="Nunito Sans" pitchFamily="2" charset="77"/>
              </a:rPr>
              <a:t>Run for ALL singletons and doubletons</a:t>
            </a:r>
          </a:p>
          <a:p>
            <a:pPr lvl="1"/>
            <a:endParaRPr lang="en-US" sz="4000" dirty="0">
              <a:solidFill>
                <a:schemeClr val="tx2">
                  <a:lumMod val="75000"/>
                </a:schemeClr>
              </a:solidFill>
              <a:latin typeface="Nunito Sans" pitchFamily="2" charset="77"/>
            </a:endParaRPr>
          </a:p>
          <a:p>
            <a:endParaRPr lang="en-US" sz="4800" dirty="0">
              <a:solidFill>
                <a:schemeClr val="tx2">
                  <a:lumMod val="75000"/>
                </a:schemeClr>
              </a:solidFill>
              <a:latin typeface="Nunito Sans" pitchFamily="2" charset="77"/>
            </a:endParaRPr>
          </a:p>
          <a:p>
            <a:endParaRPr lang="en-US" sz="11200" dirty="0">
              <a:solidFill>
                <a:schemeClr val="tx2">
                  <a:lumMod val="75000"/>
                </a:schemeClr>
              </a:solidFill>
              <a:latin typeface="Nunito Sans" pitchFamily="2" charset="77"/>
            </a:endParaRPr>
          </a:p>
          <a:p>
            <a:endParaRPr lang="en-US" dirty="0">
              <a:solidFill>
                <a:schemeClr val="tx2">
                  <a:lumMod val="75000"/>
                </a:schemeClr>
              </a:solidFill>
              <a:latin typeface="Nunito Sans" pitchFamily="2" charset="77"/>
            </a:endParaRPr>
          </a:p>
        </p:txBody>
      </p:sp>
      <p:sp>
        <p:nvSpPr>
          <p:cNvPr id="6" name="TextBox 5">
            <a:extLst>
              <a:ext uri="{FF2B5EF4-FFF2-40B4-BE49-F238E27FC236}">
                <a16:creationId xmlns:a16="http://schemas.microsoft.com/office/drawing/2014/main" id="{F2E60D81-E833-D385-80BF-F2EFBC8C666D}"/>
              </a:ext>
            </a:extLst>
          </p:cNvPr>
          <p:cNvSpPr txBox="1"/>
          <p:nvPr/>
        </p:nvSpPr>
        <p:spPr>
          <a:xfrm>
            <a:off x="3485297" y="12131821"/>
            <a:ext cx="19630842" cy="646331"/>
          </a:xfrm>
          <a:prstGeom prst="rect">
            <a:avLst/>
          </a:prstGeom>
          <a:noFill/>
        </p:spPr>
        <p:txBody>
          <a:bodyPr wrap="square">
            <a:spAutoFit/>
          </a:bodyPr>
          <a:lstStyle/>
          <a:p>
            <a:r>
              <a:rPr lang="en-US" sz="3600" b="1" kern="1700" spc="230" dirty="0">
                <a:solidFill>
                  <a:schemeClr val="bg2">
                    <a:lumMod val="25000"/>
                  </a:schemeClr>
                </a:solidFill>
                <a:latin typeface="Nunito Sans" pitchFamily="2" charset="0"/>
                <a:cs typeface="Arial" panose="020B0604020202020204" pitchFamily="34" charset="0"/>
              </a:rPr>
              <a:t>The Tally + The Matrix + Your Time = the Scheduling Master Schedule</a:t>
            </a:r>
          </a:p>
        </p:txBody>
      </p:sp>
      <p:pic>
        <p:nvPicPr>
          <p:cNvPr id="8" name="Picture 7">
            <a:extLst>
              <a:ext uri="{FF2B5EF4-FFF2-40B4-BE49-F238E27FC236}">
                <a16:creationId xmlns:a16="http://schemas.microsoft.com/office/drawing/2014/main" id="{96078FEC-86AE-ED75-A105-BA10FC70320F}"/>
              </a:ext>
            </a:extLst>
          </p:cNvPr>
          <p:cNvPicPr>
            <a:picLocks noChangeAspect="1"/>
          </p:cNvPicPr>
          <p:nvPr/>
        </p:nvPicPr>
        <p:blipFill>
          <a:blip r:embed="rId3"/>
          <a:stretch>
            <a:fillRect/>
          </a:stretch>
        </p:blipFill>
        <p:spPr>
          <a:xfrm>
            <a:off x="11542187" y="2179027"/>
            <a:ext cx="11625077" cy="2925934"/>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19A37A8-AEF9-C51B-2C1D-F61F8AAF1018}"/>
              </a:ext>
            </a:extLst>
          </p:cNvPr>
          <p:cNvPicPr>
            <a:picLocks noChangeAspect="1"/>
          </p:cNvPicPr>
          <p:nvPr/>
        </p:nvPicPr>
        <p:blipFill>
          <a:blip r:embed="rId4"/>
          <a:stretch>
            <a:fillRect/>
          </a:stretch>
        </p:blipFill>
        <p:spPr>
          <a:xfrm>
            <a:off x="11818765" y="6839377"/>
            <a:ext cx="11723637" cy="5033518"/>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3961C374-57AE-3810-0C4C-BA0C6584C4B0}"/>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5"/>
            <a:stretch>
              <a:fillRect/>
            </a:stretch>
          </a:blipFill>
        </p:spPr>
        <p:txBody>
          <a:bodyPr/>
          <a:lstStyle/>
          <a:p>
            <a:endParaRPr lang="en-US"/>
          </a:p>
        </p:txBody>
      </p:sp>
      <p:pic>
        <p:nvPicPr>
          <p:cNvPr id="10" name="Picture 9">
            <a:extLst>
              <a:ext uri="{FF2B5EF4-FFF2-40B4-BE49-F238E27FC236}">
                <a16:creationId xmlns:a16="http://schemas.microsoft.com/office/drawing/2014/main" id="{E3C08AB5-77EF-7FFD-C30F-F86018635DFA}"/>
              </a:ext>
            </a:extLst>
          </p:cNvPr>
          <p:cNvPicPr>
            <a:picLocks noChangeAspect="1"/>
          </p:cNvPicPr>
          <p:nvPr/>
        </p:nvPicPr>
        <p:blipFill>
          <a:blip r:embed="rId6"/>
          <a:stretch>
            <a:fillRect/>
          </a:stretch>
        </p:blipFill>
        <p:spPr>
          <a:xfrm>
            <a:off x="1139087" y="5927996"/>
            <a:ext cx="5857143" cy="51428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C0874C37-7165-4F34-5F53-5F486468B018}"/>
              </a:ext>
            </a:extLst>
          </p:cNvPr>
          <p:cNvPicPr>
            <a:picLocks noChangeAspect="1"/>
          </p:cNvPicPr>
          <p:nvPr/>
        </p:nvPicPr>
        <p:blipFill>
          <a:blip r:embed="rId7"/>
          <a:stretch>
            <a:fillRect/>
          </a:stretch>
        </p:blipFill>
        <p:spPr>
          <a:xfrm>
            <a:off x="1139086" y="11177606"/>
            <a:ext cx="5857143" cy="5142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0958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716139" y="414128"/>
            <a:ext cx="21623079" cy="850668"/>
          </a:xfrm>
        </p:spPr>
        <p:txBody>
          <a:bodyPr anchor="t">
            <a:normAutofit/>
          </a:bodyPr>
          <a:lstStyle/>
          <a:p>
            <a:pPr algn="r"/>
            <a:r>
              <a:rPr lang="en-US" sz="4000" b="1" dirty="0">
                <a:solidFill>
                  <a:schemeClr val="bg1"/>
                </a:solidFill>
                <a:latin typeface="Nunito Sans" pitchFamily="2" charset="77"/>
              </a:rPr>
              <a:t>Identify school-specific factors that will impact building your Scheduling Master Schedule: </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671615" y="1875319"/>
            <a:ext cx="21142310" cy="11245261"/>
          </a:xfrm>
        </p:spPr>
        <p:txBody>
          <a:bodyPr>
            <a:normAutofit fontScale="55000" lnSpcReduction="20000"/>
          </a:bodyPr>
          <a:lstStyle/>
          <a:p>
            <a:pPr>
              <a:lnSpc>
                <a:spcPct val="120000"/>
              </a:lnSpc>
            </a:pPr>
            <a:r>
              <a:rPr lang="en-US" sz="7000" dirty="0">
                <a:solidFill>
                  <a:schemeClr val="tx2">
                    <a:lumMod val="75000"/>
                  </a:schemeClr>
                </a:solidFill>
                <a:latin typeface="Nunito Sans" pitchFamily="2" charset="77"/>
              </a:rPr>
              <a:t>Teacher turnover (can create placeholders if necessary, if a new teacher has not been identified/hired)</a:t>
            </a:r>
          </a:p>
          <a:p>
            <a:pPr>
              <a:lnSpc>
                <a:spcPct val="120000"/>
              </a:lnSpc>
            </a:pPr>
            <a:r>
              <a:rPr lang="en-US" sz="7000" dirty="0">
                <a:solidFill>
                  <a:schemeClr val="tx2">
                    <a:lumMod val="75000"/>
                  </a:schemeClr>
                </a:solidFill>
                <a:latin typeface="Nunito Sans" pitchFamily="2" charset="77"/>
              </a:rPr>
              <a:t>Teachers on campus only certain periods/part-time</a:t>
            </a:r>
          </a:p>
          <a:p>
            <a:pPr>
              <a:lnSpc>
                <a:spcPct val="120000"/>
              </a:lnSpc>
            </a:pPr>
            <a:r>
              <a:rPr lang="en-US" sz="7000" dirty="0">
                <a:solidFill>
                  <a:schemeClr val="tx2">
                    <a:lumMod val="75000"/>
                  </a:schemeClr>
                </a:solidFill>
                <a:latin typeface="Nunito Sans" pitchFamily="2" charset="77"/>
              </a:rPr>
              <a:t>Teacher contracts</a:t>
            </a:r>
          </a:p>
          <a:p>
            <a:pPr>
              <a:lnSpc>
                <a:spcPct val="120000"/>
              </a:lnSpc>
            </a:pPr>
            <a:r>
              <a:rPr lang="en-US" sz="7000" dirty="0">
                <a:solidFill>
                  <a:schemeClr val="tx2">
                    <a:lumMod val="75000"/>
                  </a:schemeClr>
                </a:solidFill>
                <a:latin typeface="Nunito Sans" pitchFamily="2" charset="77"/>
              </a:rPr>
              <a:t>Instructional Aide (or other support personnel) coverage of different sections</a:t>
            </a:r>
          </a:p>
          <a:p>
            <a:pPr>
              <a:lnSpc>
                <a:spcPct val="120000"/>
              </a:lnSpc>
            </a:pPr>
            <a:r>
              <a:rPr lang="en-US" sz="7000" dirty="0">
                <a:solidFill>
                  <a:schemeClr val="tx2">
                    <a:lumMod val="75000"/>
                  </a:schemeClr>
                </a:solidFill>
                <a:latin typeface="Nunito Sans" pitchFamily="2" charset="77"/>
              </a:rPr>
              <a:t>Common prep periods for groups of teachers</a:t>
            </a:r>
          </a:p>
          <a:p>
            <a:pPr>
              <a:lnSpc>
                <a:spcPct val="120000"/>
              </a:lnSpc>
            </a:pPr>
            <a:r>
              <a:rPr lang="en-US" sz="7000" dirty="0">
                <a:solidFill>
                  <a:schemeClr val="tx2">
                    <a:lumMod val="75000"/>
                  </a:schemeClr>
                </a:solidFill>
                <a:latin typeface="Nunito Sans" pitchFamily="2" charset="77"/>
              </a:rPr>
              <a:t>Room availability</a:t>
            </a:r>
          </a:p>
          <a:p>
            <a:pPr>
              <a:lnSpc>
                <a:spcPct val="120000"/>
              </a:lnSpc>
            </a:pPr>
            <a:r>
              <a:rPr lang="en-US" sz="7000" dirty="0">
                <a:solidFill>
                  <a:schemeClr val="tx2">
                    <a:lumMod val="75000"/>
                  </a:schemeClr>
                </a:solidFill>
                <a:latin typeface="Nunito Sans" pitchFamily="2" charset="77"/>
              </a:rPr>
              <a:t>Sections required to be in specific period/term (ex: 6th grade PE in 7th period)</a:t>
            </a:r>
          </a:p>
          <a:p>
            <a:pPr>
              <a:lnSpc>
                <a:spcPct val="120000"/>
              </a:lnSpc>
            </a:pPr>
            <a:r>
              <a:rPr lang="en-US" sz="7000" dirty="0">
                <a:solidFill>
                  <a:schemeClr val="tx2">
                    <a:lumMod val="75000"/>
                  </a:schemeClr>
                </a:solidFill>
                <a:latin typeface="Nunito Sans" pitchFamily="2" charset="77"/>
              </a:rPr>
              <a:t>Repeating teacher year after year (ex:  math teacher teaching all levels of math)</a:t>
            </a:r>
          </a:p>
          <a:p>
            <a:pPr>
              <a:lnSpc>
                <a:spcPct val="120000"/>
              </a:lnSpc>
            </a:pPr>
            <a:r>
              <a:rPr lang="en-US" sz="7000" dirty="0">
                <a:solidFill>
                  <a:schemeClr val="tx2">
                    <a:lumMod val="75000"/>
                  </a:schemeClr>
                </a:solidFill>
                <a:latin typeface="Nunito Sans" pitchFamily="2" charset="77"/>
              </a:rPr>
              <a:t>Linked courses split by lunch/break</a:t>
            </a:r>
          </a:p>
          <a:p>
            <a:pPr>
              <a:lnSpc>
                <a:spcPct val="120000"/>
              </a:lnSpc>
            </a:pPr>
            <a:r>
              <a:rPr lang="en-US" sz="7000" dirty="0">
                <a:solidFill>
                  <a:schemeClr val="tx2">
                    <a:lumMod val="75000"/>
                  </a:schemeClr>
                </a:solidFill>
                <a:latin typeface="Nunito Sans" pitchFamily="2" charset="77"/>
              </a:rPr>
              <a:t>Can teacher teach two sections during same period? For example, Art II with fifteen students and Art III with ten students, at the same time and with the same teacher</a:t>
            </a:r>
          </a:p>
          <a:p>
            <a:pPr>
              <a:lnSpc>
                <a:spcPct val="120000"/>
              </a:lnSpc>
            </a:pPr>
            <a:r>
              <a:rPr lang="en-US" sz="7000" dirty="0">
                <a:solidFill>
                  <a:schemeClr val="tx2">
                    <a:lumMod val="75000"/>
                  </a:schemeClr>
                </a:solidFill>
                <a:latin typeface="Nunito Sans" pitchFamily="2" charset="77"/>
              </a:rPr>
              <a:t>Make a list of “have to haves” and “want to haves” and “nice to haves,” but don’t let</a:t>
            </a:r>
            <a:br>
              <a:rPr lang="en-US" sz="7000" dirty="0">
                <a:solidFill>
                  <a:schemeClr val="tx2">
                    <a:lumMod val="75000"/>
                  </a:schemeClr>
                </a:solidFill>
                <a:latin typeface="Nunito Sans" pitchFamily="2" charset="77"/>
              </a:rPr>
            </a:br>
            <a:r>
              <a:rPr lang="en-US" sz="7000" dirty="0">
                <a:solidFill>
                  <a:schemeClr val="tx2">
                    <a:lumMod val="75000"/>
                  </a:schemeClr>
                </a:solidFill>
                <a:latin typeface="Nunito Sans" pitchFamily="2" charset="77"/>
              </a:rPr>
              <a:t>“nice to haves” turn into “have to haves”</a:t>
            </a:r>
            <a:endParaRPr lang="en-US" sz="11200" dirty="0">
              <a:solidFill>
                <a:schemeClr val="tx2">
                  <a:lumMod val="75000"/>
                </a:schemeClr>
              </a:solidFill>
              <a:latin typeface="Nunito Sans" pitchFamily="2" charset="77"/>
            </a:endParaRPr>
          </a:p>
        </p:txBody>
      </p:sp>
      <p:sp>
        <p:nvSpPr>
          <p:cNvPr id="5" name="Freeform 4">
            <a:extLst>
              <a:ext uri="{FF2B5EF4-FFF2-40B4-BE49-F238E27FC236}">
                <a16:creationId xmlns:a16="http://schemas.microsoft.com/office/drawing/2014/main" id="{40587E54-5FD2-5C0D-6602-F2AF3310CE02}"/>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456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42529"/>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190846" y="382770"/>
            <a:ext cx="21623079" cy="850668"/>
          </a:xfrm>
        </p:spPr>
        <p:txBody>
          <a:bodyPr anchor="t">
            <a:normAutofit/>
          </a:bodyPr>
          <a:lstStyle/>
          <a:p>
            <a:pPr algn="r"/>
            <a:r>
              <a:rPr lang="en-US" sz="4000" b="1" dirty="0">
                <a:solidFill>
                  <a:schemeClr val="bg1"/>
                </a:solidFill>
                <a:latin typeface="Nunito Sans" pitchFamily="2" charset="77"/>
              </a:rPr>
              <a:t>Order of creating/placing sections:</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944434" y="2194295"/>
            <a:ext cx="21142310" cy="10564776"/>
          </a:xfrm>
        </p:spPr>
        <p:txBody>
          <a:bodyPr>
            <a:normAutofit fontScale="47500" lnSpcReduction="20000"/>
          </a:bodyPr>
          <a:lstStyle/>
          <a:p>
            <a:pPr marL="1143000" indent="-1143000">
              <a:lnSpc>
                <a:spcPct val="120000"/>
              </a:lnSpc>
              <a:buFont typeface="+mj-lt"/>
              <a:buAutoNum type="arabicPeriod"/>
            </a:pPr>
            <a:r>
              <a:rPr lang="en-US" sz="7000" dirty="0">
                <a:solidFill>
                  <a:schemeClr val="tx2">
                    <a:lumMod val="75000"/>
                  </a:schemeClr>
                </a:solidFill>
                <a:latin typeface="Nunito Sans" pitchFamily="2" charset="77"/>
              </a:rPr>
              <a:t>Place all sections that are required to be in a particular period and/or with a particular teacher.</a:t>
            </a:r>
          </a:p>
          <a:p>
            <a:pPr marL="1143000" indent="-1143000">
              <a:lnSpc>
                <a:spcPct val="120000"/>
              </a:lnSpc>
              <a:buFont typeface="+mj-lt"/>
              <a:buAutoNum type="arabicPeriod"/>
            </a:pPr>
            <a:r>
              <a:rPr lang="en-US" sz="7000" dirty="0">
                <a:solidFill>
                  <a:schemeClr val="tx2">
                    <a:lumMod val="75000"/>
                  </a:schemeClr>
                </a:solidFill>
                <a:latin typeface="Nunito Sans" pitchFamily="2" charset="77"/>
              </a:rPr>
              <a:t>Place singleton sections in period with least conflicts.</a:t>
            </a:r>
          </a:p>
          <a:p>
            <a:pPr lvl="1">
              <a:lnSpc>
                <a:spcPct val="120000"/>
              </a:lnSpc>
            </a:pPr>
            <a:r>
              <a:rPr lang="en-US" sz="5800" dirty="0">
                <a:solidFill>
                  <a:schemeClr val="tx2">
                    <a:lumMod val="75000"/>
                  </a:schemeClr>
                </a:solidFill>
                <a:latin typeface="Nunito Sans" pitchFamily="2" charset="77"/>
              </a:rPr>
              <a:t>Start with the singleton with the most requests, then next most, etc.</a:t>
            </a:r>
          </a:p>
          <a:p>
            <a:pPr lvl="1">
              <a:lnSpc>
                <a:spcPct val="120000"/>
              </a:lnSpc>
            </a:pPr>
            <a:r>
              <a:rPr lang="en-US" sz="5800" dirty="0">
                <a:solidFill>
                  <a:schemeClr val="tx2">
                    <a:lumMod val="75000"/>
                  </a:schemeClr>
                </a:solidFill>
                <a:latin typeface="Nunito Sans" pitchFamily="2" charset="77"/>
              </a:rPr>
              <a:t>A singleton is when a course is offered once.</a:t>
            </a:r>
          </a:p>
          <a:p>
            <a:pPr marL="1143000" indent="-1143000">
              <a:lnSpc>
                <a:spcPct val="120000"/>
              </a:lnSpc>
              <a:buFont typeface="+mj-lt"/>
              <a:buAutoNum type="arabicPeriod"/>
            </a:pPr>
            <a:r>
              <a:rPr lang="en-US" sz="7000" dirty="0">
                <a:solidFill>
                  <a:schemeClr val="tx2">
                    <a:lumMod val="75000"/>
                  </a:schemeClr>
                </a:solidFill>
                <a:latin typeface="Nunito Sans" pitchFamily="2" charset="77"/>
              </a:rPr>
              <a:t>Place doubletons in same way. A doubleton is when a course is offered twice.</a:t>
            </a:r>
          </a:p>
          <a:p>
            <a:pPr marL="1143000" indent="-1143000">
              <a:lnSpc>
                <a:spcPct val="120000"/>
              </a:lnSpc>
              <a:buFont typeface="+mj-lt"/>
              <a:buAutoNum type="arabicPeriod"/>
            </a:pPr>
            <a:r>
              <a:rPr lang="en-US" sz="7000" dirty="0">
                <a:solidFill>
                  <a:schemeClr val="tx2">
                    <a:lumMod val="75000"/>
                  </a:schemeClr>
                </a:solidFill>
                <a:latin typeface="Nunito Sans" pitchFamily="2" charset="77"/>
              </a:rPr>
              <a:t>Place tripletons in same way. A tripleton is when a course is offered three times.</a:t>
            </a:r>
          </a:p>
          <a:p>
            <a:pPr marL="1143000" indent="-1143000">
              <a:lnSpc>
                <a:spcPct val="120000"/>
              </a:lnSpc>
              <a:buFont typeface="+mj-lt"/>
              <a:buAutoNum type="arabicPeriod"/>
            </a:pPr>
            <a:r>
              <a:rPr lang="en-US" sz="7000" dirty="0">
                <a:solidFill>
                  <a:schemeClr val="tx2">
                    <a:lumMod val="75000"/>
                  </a:schemeClr>
                </a:solidFill>
                <a:latin typeface="Nunito Sans" pitchFamily="2" charset="77"/>
              </a:rPr>
              <a:t>Start checking seat counts.* Place sections in periods where more seats for that </a:t>
            </a:r>
            <a:br>
              <a:rPr lang="en-US" sz="7000" dirty="0">
                <a:solidFill>
                  <a:schemeClr val="tx2">
                    <a:lumMod val="75000"/>
                  </a:schemeClr>
                </a:solidFill>
                <a:latin typeface="Nunito Sans" pitchFamily="2" charset="77"/>
              </a:rPr>
            </a:br>
            <a:r>
              <a:rPr lang="en-US" sz="7000" dirty="0">
                <a:solidFill>
                  <a:schemeClr val="tx2">
                    <a:lumMod val="75000"/>
                  </a:schemeClr>
                </a:solidFill>
                <a:latin typeface="Nunito Sans" pitchFamily="2" charset="77"/>
              </a:rPr>
              <a:t>Grade Level are needed.</a:t>
            </a:r>
          </a:p>
          <a:p>
            <a:pPr lvl="1">
              <a:lnSpc>
                <a:spcPct val="120000"/>
              </a:lnSpc>
            </a:pPr>
            <a:r>
              <a:rPr lang="en-US" sz="6200" dirty="0">
                <a:solidFill>
                  <a:schemeClr val="tx2">
                    <a:lumMod val="75000"/>
                  </a:schemeClr>
                </a:solidFill>
                <a:latin typeface="Nunito Sans" pitchFamily="2" charset="77"/>
              </a:rPr>
              <a:t>Try to balance known small classes with known large classes.</a:t>
            </a:r>
          </a:p>
          <a:p>
            <a:pPr marL="1143000" indent="-1143000">
              <a:lnSpc>
                <a:spcPct val="120000"/>
              </a:lnSpc>
              <a:buFont typeface="+mj-lt"/>
              <a:buAutoNum type="arabicPeriod"/>
            </a:pPr>
            <a:r>
              <a:rPr lang="en-US" sz="7000" dirty="0">
                <a:solidFill>
                  <a:schemeClr val="tx2">
                    <a:lumMod val="75000"/>
                  </a:schemeClr>
                </a:solidFill>
                <a:latin typeface="Nunito Sans" pitchFamily="2" charset="77"/>
              </a:rPr>
              <a:t>Continue adding sections based on the number of sections per course. Check </a:t>
            </a:r>
            <a:br>
              <a:rPr lang="en-US" sz="7000" dirty="0">
                <a:solidFill>
                  <a:schemeClr val="tx2">
                    <a:lumMod val="75000"/>
                  </a:schemeClr>
                </a:solidFill>
                <a:latin typeface="Nunito Sans" pitchFamily="2" charset="77"/>
              </a:rPr>
            </a:br>
            <a:r>
              <a:rPr lang="en-US" sz="7000" dirty="0">
                <a:solidFill>
                  <a:schemeClr val="tx2">
                    <a:lumMod val="75000"/>
                  </a:schemeClr>
                </a:solidFill>
                <a:latin typeface="Nunito Sans" pitchFamily="2" charset="77"/>
              </a:rPr>
              <a:t>the seat counts after each addition.</a:t>
            </a:r>
          </a:p>
          <a:p>
            <a:pPr>
              <a:lnSpc>
                <a:spcPct val="120000"/>
              </a:lnSpc>
            </a:pPr>
            <a:endParaRPr lang="en-US" sz="7000" dirty="0">
              <a:solidFill>
                <a:schemeClr val="tx2">
                  <a:lumMod val="75000"/>
                </a:schemeClr>
              </a:solidFill>
              <a:latin typeface="Nunito Sans" pitchFamily="2" charset="77"/>
            </a:endParaRPr>
          </a:p>
          <a:p>
            <a:pPr marL="0" indent="0">
              <a:lnSpc>
                <a:spcPct val="120000"/>
              </a:lnSpc>
              <a:buNone/>
            </a:pPr>
            <a:r>
              <a:rPr lang="en-US" sz="7000" dirty="0">
                <a:solidFill>
                  <a:schemeClr val="tx2">
                    <a:lumMod val="75000"/>
                  </a:schemeClr>
                </a:solidFill>
                <a:latin typeface="Nunito Sans" pitchFamily="2" charset="77"/>
              </a:rPr>
              <a:t>* Seats counts are provided by this report:  </a:t>
            </a:r>
            <a:br>
              <a:rPr lang="en-US" sz="7000" dirty="0">
                <a:solidFill>
                  <a:schemeClr val="tx2">
                    <a:lumMod val="75000"/>
                  </a:schemeClr>
                </a:solidFill>
                <a:latin typeface="Nunito Sans" pitchFamily="2" charset="77"/>
              </a:rPr>
            </a:br>
            <a:r>
              <a:rPr lang="en-US" sz="7000" dirty="0">
                <a:solidFill>
                  <a:schemeClr val="tx2">
                    <a:lumMod val="75000"/>
                  </a:schemeClr>
                </a:solidFill>
                <a:latin typeface="Nunito Sans" pitchFamily="2" charset="77"/>
              </a:rPr>
              <a:t>   Scheduling Class Load Averages report – Display Only Totals option</a:t>
            </a:r>
          </a:p>
        </p:txBody>
      </p:sp>
      <p:sp>
        <p:nvSpPr>
          <p:cNvPr id="5" name="Freeform 4">
            <a:extLst>
              <a:ext uri="{FF2B5EF4-FFF2-40B4-BE49-F238E27FC236}">
                <a16:creationId xmlns:a16="http://schemas.microsoft.com/office/drawing/2014/main" id="{E11BBF69-7417-D228-434C-46E10201140F}"/>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pic>
        <p:nvPicPr>
          <p:cNvPr id="7" name="Picture 6" descr="A person standing next to a computer screen&#10;&#10;Description automatically generated">
            <a:extLst>
              <a:ext uri="{FF2B5EF4-FFF2-40B4-BE49-F238E27FC236}">
                <a16:creationId xmlns:a16="http://schemas.microsoft.com/office/drawing/2014/main" id="{7D8904A7-53F1-804F-4023-C93F443DAC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1091" y="6487959"/>
            <a:ext cx="6814111" cy="6659038"/>
          </a:xfrm>
          <a:prstGeom prst="rect">
            <a:avLst/>
          </a:prstGeom>
        </p:spPr>
      </p:pic>
    </p:spTree>
    <p:extLst>
      <p:ext uri="{BB962C8B-B14F-4D97-AF65-F5344CB8AC3E}">
        <p14:creationId xmlns:p14="http://schemas.microsoft.com/office/powerpoint/2010/main" val="1075457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9456"/>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7366000" y="403375"/>
            <a:ext cx="15341600" cy="850668"/>
          </a:xfrm>
        </p:spPr>
        <p:txBody>
          <a:bodyPr anchor="t">
            <a:normAutofit fontScale="90000"/>
          </a:bodyPr>
          <a:lstStyle/>
          <a:p>
            <a:pPr algn="r"/>
            <a:r>
              <a:rPr lang="en-US" sz="5600" b="1" dirty="0">
                <a:solidFill>
                  <a:schemeClr val="bg1"/>
                </a:solidFill>
                <a:latin typeface="Nunito Sans" pitchFamily="2" charset="77"/>
              </a:rPr>
              <a:t>Related </a:t>
            </a:r>
            <a:r>
              <a:rPr lang="en-US" sz="5600" b="1" dirty="0" err="1">
                <a:solidFill>
                  <a:schemeClr val="bg1"/>
                </a:solidFill>
                <a:latin typeface="Nunito Sans" pitchFamily="2" charset="77"/>
              </a:rPr>
              <a:t>AeriesCon</a:t>
            </a:r>
            <a:r>
              <a:rPr lang="en-US" sz="5600" b="1" dirty="0">
                <a:solidFill>
                  <a:schemeClr val="bg1"/>
                </a:solidFill>
                <a:latin typeface="Nunito Sans" pitchFamily="2" charset="77"/>
              </a:rPr>
              <a:t> Sessions</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460204" y="1964588"/>
            <a:ext cx="9976338" cy="3723166"/>
          </a:xfrm>
        </p:spPr>
        <p:txBody>
          <a:bodyPr>
            <a:normAutofit/>
          </a:bodyPr>
          <a:lstStyle/>
          <a:p>
            <a:pPr marL="0" indent="0">
              <a:buNone/>
            </a:pPr>
            <a:r>
              <a:rPr lang="en-US" sz="3600" b="1" dirty="0">
                <a:solidFill>
                  <a:srgbClr val="427CDB"/>
                </a:solidFill>
                <a:latin typeface="Nunito Sans" pitchFamily="2" charset="77"/>
              </a:rPr>
              <a:t>Course Requests:</a:t>
            </a:r>
          </a:p>
          <a:p>
            <a:pPr marL="0" indent="0">
              <a:lnSpc>
                <a:spcPct val="100000"/>
              </a:lnSpc>
              <a:buNone/>
            </a:pPr>
            <a:r>
              <a:rPr lang="en-US" sz="3600" dirty="0">
                <a:solidFill>
                  <a:schemeClr val="tx2">
                    <a:lumMod val="75000"/>
                  </a:schemeClr>
                </a:solidFill>
                <a:latin typeface="Nunito Sans" pitchFamily="2" charset="77"/>
              </a:rPr>
              <a:t>305-1:  Managing Student Scheduling Course Requests</a:t>
            </a:r>
          </a:p>
          <a:p>
            <a:pPr marL="0" indent="0">
              <a:lnSpc>
                <a:spcPct val="100000"/>
              </a:lnSpc>
              <a:buNone/>
            </a:pPr>
            <a:r>
              <a:rPr lang="en-US" sz="3600" dirty="0">
                <a:solidFill>
                  <a:schemeClr val="tx2">
                    <a:lumMod val="75000"/>
                  </a:schemeClr>
                </a:solidFill>
                <a:latin typeface="Nunito Sans" pitchFamily="2" charset="77"/>
              </a:rPr>
              <a:t>305-2:  Student Scheduling Course Requests Using the Aeries Student Portal</a:t>
            </a:r>
          </a:p>
          <a:p>
            <a:endParaRPr lang="en-US" dirty="0">
              <a:solidFill>
                <a:schemeClr val="tx2">
                  <a:lumMod val="75000"/>
                </a:schemeClr>
              </a:solidFill>
              <a:latin typeface="Nunito Sans" pitchFamily="2" charset="77"/>
            </a:endParaRPr>
          </a:p>
        </p:txBody>
      </p:sp>
      <p:sp>
        <p:nvSpPr>
          <p:cNvPr id="5" name="Content Placeholder 2">
            <a:extLst>
              <a:ext uri="{FF2B5EF4-FFF2-40B4-BE49-F238E27FC236}">
                <a16:creationId xmlns:a16="http://schemas.microsoft.com/office/drawing/2014/main" id="{42AC1BDA-F8A9-6218-5915-DE155871EEBB}"/>
              </a:ext>
            </a:extLst>
          </p:cNvPr>
          <p:cNvSpPr txBox="1">
            <a:spLocks/>
          </p:cNvSpPr>
          <p:nvPr/>
        </p:nvSpPr>
        <p:spPr>
          <a:xfrm>
            <a:off x="12638567" y="1964588"/>
            <a:ext cx="11057860" cy="2969721"/>
          </a:xfrm>
          <a:prstGeom prst="rect">
            <a:avLst/>
          </a:prstGeom>
        </p:spPr>
        <p:txBody>
          <a:bodyPr vert="horz" lIns="91440" tIns="45720" rIns="91440" bIns="45720" rtlCol="0">
            <a:normAutofit fontScale="25000" lnSpcReduction="2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20000"/>
              </a:lnSpc>
              <a:buNone/>
            </a:pPr>
            <a:r>
              <a:rPr lang="en-US" sz="14400" b="1" dirty="0">
                <a:solidFill>
                  <a:srgbClr val="427CDB"/>
                </a:solidFill>
                <a:latin typeface="Nunito Sans" pitchFamily="2" charset="77"/>
              </a:rPr>
              <a:t>Flex Scheduling:</a:t>
            </a:r>
          </a:p>
          <a:p>
            <a:pPr marL="0" indent="0">
              <a:lnSpc>
                <a:spcPct val="120000"/>
              </a:lnSpc>
              <a:buNone/>
            </a:pPr>
            <a:r>
              <a:rPr lang="en-US" sz="14400" dirty="0">
                <a:solidFill>
                  <a:schemeClr val="tx2">
                    <a:lumMod val="75000"/>
                  </a:schemeClr>
                </a:solidFill>
                <a:latin typeface="Nunito Sans" pitchFamily="2" charset="77"/>
              </a:rPr>
              <a:t>325-1:  Flex Scheduling - Traditional Bell Schedule</a:t>
            </a:r>
          </a:p>
          <a:p>
            <a:pPr marL="0" indent="0">
              <a:lnSpc>
                <a:spcPct val="120000"/>
              </a:lnSpc>
              <a:buNone/>
            </a:pPr>
            <a:r>
              <a:rPr lang="en-US" sz="14400" dirty="0">
                <a:solidFill>
                  <a:schemeClr val="tx2">
                    <a:lumMod val="75000"/>
                  </a:schemeClr>
                </a:solidFill>
                <a:latin typeface="Nunito Sans" pitchFamily="2" charset="77"/>
              </a:rPr>
              <a:t>328:  Elementary w/Primary Class (CA Only)</a:t>
            </a:r>
          </a:p>
          <a:p>
            <a:endParaRPr lang="en-US" dirty="0">
              <a:solidFill>
                <a:schemeClr val="tx2">
                  <a:lumMod val="75000"/>
                </a:schemeClr>
              </a:solidFill>
              <a:latin typeface="Nunito Sans" pitchFamily="2" charset="77"/>
            </a:endParaRPr>
          </a:p>
        </p:txBody>
      </p:sp>
      <p:sp>
        <p:nvSpPr>
          <p:cNvPr id="6" name="Content Placeholder 2">
            <a:extLst>
              <a:ext uri="{FF2B5EF4-FFF2-40B4-BE49-F238E27FC236}">
                <a16:creationId xmlns:a16="http://schemas.microsoft.com/office/drawing/2014/main" id="{9C2613CF-BFCB-E731-414F-75047CE98DE2}"/>
              </a:ext>
            </a:extLst>
          </p:cNvPr>
          <p:cNvSpPr txBox="1">
            <a:spLocks/>
          </p:cNvSpPr>
          <p:nvPr/>
        </p:nvSpPr>
        <p:spPr>
          <a:xfrm>
            <a:off x="1460204" y="5954232"/>
            <a:ext cx="9565758" cy="3723166"/>
          </a:xfrm>
          <a:prstGeom prst="rect">
            <a:avLst/>
          </a:prstGeom>
        </p:spPr>
        <p:txBody>
          <a:bodyPr vert="horz" lIns="91440" tIns="45720" rIns="91440" bIns="45720" rtlCol="0">
            <a:normAutofit fontScale="25000" lnSpcReduction="2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20000"/>
              </a:lnSpc>
              <a:buNone/>
            </a:pPr>
            <a:r>
              <a:rPr lang="en-US" sz="14400" b="1" dirty="0">
                <a:solidFill>
                  <a:srgbClr val="427CDB"/>
                </a:solidFill>
                <a:latin typeface="Nunito Sans" pitchFamily="2" charset="77"/>
              </a:rPr>
              <a:t>Scheduling:</a:t>
            </a:r>
          </a:p>
          <a:p>
            <a:pPr marL="0" indent="0">
              <a:lnSpc>
                <a:spcPct val="120000"/>
              </a:lnSpc>
              <a:buNone/>
            </a:pPr>
            <a:r>
              <a:rPr lang="en-US" sz="14400" dirty="0">
                <a:solidFill>
                  <a:schemeClr val="tx2">
                    <a:lumMod val="75000"/>
                  </a:schemeClr>
                </a:solidFill>
                <a:latin typeface="Nunito Sans" pitchFamily="2" charset="77"/>
              </a:rPr>
              <a:t>310-1:  Student Scheduling for Next Year:  Building the Scheduling Master Schedule</a:t>
            </a:r>
          </a:p>
          <a:p>
            <a:pPr marL="0" indent="0">
              <a:lnSpc>
                <a:spcPct val="120000"/>
              </a:lnSpc>
              <a:buNone/>
            </a:pPr>
            <a:r>
              <a:rPr lang="en-US" sz="14400" dirty="0">
                <a:solidFill>
                  <a:schemeClr val="tx2">
                    <a:lumMod val="75000"/>
                  </a:schemeClr>
                </a:solidFill>
                <a:latin typeface="Nunito Sans" pitchFamily="2" charset="77"/>
              </a:rPr>
              <a:t>310-2:  Student Scheduling for Next Year:  Scheduling Students</a:t>
            </a:r>
          </a:p>
          <a:p>
            <a:pPr marL="0" indent="0">
              <a:lnSpc>
                <a:spcPct val="120000"/>
              </a:lnSpc>
              <a:buNone/>
            </a:pPr>
            <a:r>
              <a:rPr lang="en-US" sz="14400" dirty="0">
                <a:solidFill>
                  <a:schemeClr val="tx2">
                    <a:lumMod val="75000"/>
                  </a:schemeClr>
                </a:solidFill>
                <a:latin typeface="Nunito Sans" pitchFamily="2" charset="77"/>
              </a:rPr>
              <a:t>320:  Master Schedule Building Theory</a:t>
            </a:r>
          </a:p>
          <a:p>
            <a:pPr marL="0" indent="0">
              <a:lnSpc>
                <a:spcPct val="120000"/>
              </a:lnSpc>
              <a:buNone/>
            </a:pPr>
            <a:r>
              <a:rPr lang="en-US" sz="14400" dirty="0">
                <a:solidFill>
                  <a:schemeClr val="tx2">
                    <a:lumMod val="75000"/>
                  </a:schemeClr>
                </a:solidFill>
                <a:latin typeface="Nunito Sans" pitchFamily="2" charset="77"/>
              </a:rPr>
              <a:t>330:  Scheduling Master Schedule Board (including the SMS Builder) </a:t>
            </a:r>
          </a:p>
          <a:p>
            <a:pPr marL="0" indent="0">
              <a:lnSpc>
                <a:spcPct val="120000"/>
              </a:lnSpc>
              <a:buNone/>
            </a:pPr>
            <a:r>
              <a:rPr lang="en-US" sz="14400" dirty="0">
                <a:solidFill>
                  <a:schemeClr val="tx2">
                    <a:lumMod val="75000"/>
                  </a:schemeClr>
                </a:solidFill>
                <a:latin typeface="Nunito Sans" pitchFamily="2" charset="77"/>
              </a:rPr>
              <a:t>340:  Student Scheduling – Scheduling Groups and Teams</a:t>
            </a:r>
          </a:p>
          <a:p>
            <a:pPr marL="0" indent="0">
              <a:buNone/>
            </a:pPr>
            <a:endParaRPr lang="en-US" sz="14400" dirty="0">
              <a:solidFill>
                <a:schemeClr val="tx2">
                  <a:lumMod val="75000"/>
                </a:schemeClr>
              </a:solidFill>
              <a:latin typeface="Nunito Sans" pitchFamily="2" charset="77"/>
            </a:endParaRPr>
          </a:p>
          <a:p>
            <a:endParaRPr lang="en-US" sz="14400" dirty="0">
              <a:solidFill>
                <a:schemeClr val="tx2">
                  <a:lumMod val="75000"/>
                </a:schemeClr>
              </a:solidFill>
              <a:latin typeface="Nunito Sans" pitchFamily="2" charset="77"/>
            </a:endParaRPr>
          </a:p>
          <a:p>
            <a:endParaRPr lang="en-US" dirty="0">
              <a:solidFill>
                <a:schemeClr val="tx2">
                  <a:lumMod val="75000"/>
                </a:schemeClr>
              </a:solidFill>
              <a:latin typeface="Nunito Sans" pitchFamily="2" charset="77"/>
            </a:endParaRPr>
          </a:p>
        </p:txBody>
      </p:sp>
      <p:sp>
        <p:nvSpPr>
          <p:cNvPr id="15" name="Content Placeholder 2">
            <a:extLst>
              <a:ext uri="{FF2B5EF4-FFF2-40B4-BE49-F238E27FC236}">
                <a16:creationId xmlns:a16="http://schemas.microsoft.com/office/drawing/2014/main" id="{AA36D335-AA7E-5843-C03E-8CF5A3F8E5EA}"/>
              </a:ext>
            </a:extLst>
          </p:cNvPr>
          <p:cNvSpPr txBox="1">
            <a:spLocks/>
          </p:cNvSpPr>
          <p:nvPr/>
        </p:nvSpPr>
        <p:spPr>
          <a:xfrm>
            <a:off x="12638567" y="5954232"/>
            <a:ext cx="11057860" cy="3723166"/>
          </a:xfrm>
          <a:prstGeom prst="rect">
            <a:avLst/>
          </a:prstGeom>
        </p:spPr>
        <p:txBody>
          <a:bodyPr vert="horz" lIns="91440" tIns="45720" rIns="91440" bIns="45720" rtlCol="0">
            <a:normAutofit fontScale="25000" lnSpcReduction="2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20000"/>
              </a:lnSpc>
              <a:buNone/>
            </a:pPr>
            <a:r>
              <a:rPr lang="en-US" sz="14400" b="1" dirty="0">
                <a:solidFill>
                  <a:srgbClr val="427CDB"/>
                </a:solidFill>
                <a:latin typeface="Nunito Sans" pitchFamily="2" charset="77"/>
              </a:rPr>
              <a:t>Scheduling related:</a:t>
            </a:r>
          </a:p>
          <a:p>
            <a:pPr marL="0" indent="0">
              <a:lnSpc>
                <a:spcPct val="120000"/>
              </a:lnSpc>
              <a:buNone/>
            </a:pPr>
            <a:r>
              <a:rPr lang="en-US" sz="14400" dirty="0">
                <a:solidFill>
                  <a:schemeClr val="tx2">
                    <a:lumMod val="75000"/>
                  </a:schemeClr>
                </a:solidFill>
                <a:latin typeface="Nunito Sans" pitchFamily="2" charset="77"/>
              </a:rPr>
              <a:t>456:  Alternative School Scheduling	</a:t>
            </a:r>
          </a:p>
          <a:p>
            <a:pPr marL="0" indent="0">
              <a:lnSpc>
                <a:spcPct val="120000"/>
              </a:lnSpc>
              <a:buNone/>
            </a:pPr>
            <a:r>
              <a:rPr lang="en-US" sz="14400" dirty="0">
                <a:solidFill>
                  <a:schemeClr val="tx2">
                    <a:lumMod val="75000"/>
                  </a:schemeClr>
                </a:solidFill>
                <a:latin typeface="Nunito Sans" pitchFamily="2" charset="77"/>
              </a:rPr>
              <a:t>610:  Individualized Academic Plan for Students</a:t>
            </a:r>
          </a:p>
          <a:p>
            <a:endParaRPr lang="en-US" dirty="0">
              <a:solidFill>
                <a:schemeClr val="tx2">
                  <a:lumMod val="75000"/>
                </a:schemeClr>
              </a:solidFill>
              <a:latin typeface="Nunito Sans" pitchFamily="2" charset="77"/>
            </a:endParaRPr>
          </a:p>
        </p:txBody>
      </p:sp>
      <p:sp>
        <p:nvSpPr>
          <p:cNvPr id="16" name="Rectangle 15">
            <a:extLst>
              <a:ext uri="{FF2B5EF4-FFF2-40B4-BE49-F238E27FC236}">
                <a16:creationId xmlns:a16="http://schemas.microsoft.com/office/drawing/2014/main" id="{F15CD1D5-18B8-3B12-2B69-104FD136AD68}"/>
              </a:ext>
            </a:extLst>
          </p:cNvPr>
          <p:cNvSpPr/>
          <p:nvPr/>
        </p:nvSpPr>
        <p:spPr>
          <a:xfrm>
            <a:off x="1460204" y="6634716"/>
            <a:ext cx="9193619" cy="26794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295BDED-E500-7354-FD80-FDBD1E250C84}"/>
              </a:ext>
            </a:extLst>
          </p:cNvPr>
          <p:cNvSpPr/>
          <p:nvPr/>
        </p:nvSpPr>
        <p:spPr>
          <a:xfrm>
            <a:off x="10462436" y="6816430"/>
            <a:ext cx="361507" cy="1689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BBA9232-2358-2B18-FD9F-539FFC27E92B}"/>
              </a:ext>
            </a:extLst>
          </p:cNvPr>
          <p:cNvSpPr txBox="1"/>
          <p:nvPr/>
        </p:nvSpPr>
        <p:spPr>
          <a:xfrm rot="760505">
            <a:off x="9413159" y="6733171"/>
            <a:ext cx="2254103" cy="1754326"/>
          </a:xfrm>
          <a:prstGeom prst="rect">
            <a:avLst/>
          </a:prstGeom>
          <a:noFill/>
        </p:spPr>
        <p:txBody>
          <a:bodyPr wrap="square" rtlCol="0">
            <a:spAutoFit/>
          </a:bodyPr>
          <a:lstStyle/>
          <a:p>
            <a:pPr algn="ctr"/>
            <a:r>
              <a:rPr lang="en-US" b="1" dirty="0">
                <a:solidFill>
                  <a:srgbClr val="FF0000"/>
                </a:solidFill>
                <a:latin typeface="Nunito Sans" panose="00000500000000000000" pitchFamily="2" charset="0"/>
                <a:cs typeface="Aharoni" panose="02010803020104030203" pitchFamily="2" charset="-79"/>
              </a:rPr>
              <a:t>You </a:t>
            </a:r>
          </a:p>
          <a:p>
            <a:pPr algn="ctr"/>
            <a:r>
              <a:rPr lang="en-US" b="1" dirty="0">
                <a:solidFill>
                  <a:srgbClr val="FF0000"/>
                </a:solidFill>
                <a:latin typeface="Nunito Sans" panose="00000500000000000000" pitchFamily="2" charset="0"/>
                <a:cs typeface="Aharoni" panose="02010803020104030203" pitchFamily="2" charset="-79"/>
              </a:rPr>
              <a:t>Are </a:t>
            </a:r>
          </a:p>
          <a:p>
            <a:pPr algn="ctr"/>
            <a:r>
              <a:rPr lang="en-US" b="1" dirty="0">
                <a:solidFill>
                  <a:srgbClr val="FF0000"/>
                </a:solidFill>
                <a:latin typeface="Nunito Sans" panose="00000500000000000000" pitchFamily="2" charset="0"/>
                <a:cs typeface="Aharoni" panose="02010803020104030203" pitchFamily="2" charset="-79"/>
              </a:rPr>
              <a:t>Here</a:t>
            </a:r>
          </a:p>
        </p:txBody>
      </p:sp>
      <p:sp>
        <p:nvSpPr>
          <p:cNvPr id="19" name="TextBox 18">
            <a:extLst>
              <a:ext uri="{FF2B5EF4-FFF2-40B4-BE49-F238E27FC236}">
                <a16:creationId xmlns:a16="http://schemas.microsoft.com/office/drawing/2014/main" id="{34636561-1355-F3F1-AE5E-CC01E4EC79CE}"/>
              </a:ext>
            </a:extLst>
          </p:cNvPr>
          <p:cNvSpPr txBox="1"/>
          <p:nvPr/>
        </p:nvSpPr>
        <p:spPr>
          <a:xfrm>
            <a:off x="11164805" y="11078498"/>
            <a:ext cx="11057860" cy="1754326"/>
          </a:xfrm>
          <a:prstGeom prst="rect">
            <a:avLst/>
          </a:prstGeom>
          <a:noFill/>
        </p:spPr>
        <p:txBody>
          <a:bodyPr wrap="square" rtlCol="0">
            <a:spAutoFit/>
          </a:bodyPr>
          <a:lstStyle/>
          <a:p>
            <a:r>
              <a:rPr lang="en-US" b="1" dirty="0">
                <a:solidFill>
                  <a:srgbClr val="FF0000"/>
                </a:solidFill>
                <a:latin typeface="Nunito Sans" panose="00000500000000000000" pitchFamily="2" charset="0"/>
                <a:cs typeface="Aharoni" panose="02010803020104030203" pitchFamily="2" charset="-79"/>
              </a:rPr>
              <a:t>If you’re building the Scheduling Master Schedule, be sure to watch this session to learn more about the SMS Board (today P5; tomorrow P1)</a:t>
            </a:r>
          </a:p>
        </p:txBody>
      </p:sp>
      <p:cxnSp>
        <p:nvCxnSpPr>
          <p:cNvPr id="21" name="Straight Arrow Connector 20">
            <a:extLst>
              <a:ext uri="{FF2B5EF4-FFF2-40B4-BE49-F238E27FC236}">
                <a16:creationId xmlns:a16="http://schemas.microsoft.com/office/drawing/2014/main" id="{6E3A2DCB-EA35-971B-EBF2-B7A3C090E7BA}"/>
              </a:ext>
            </a:extLst>
          </p:cNvPr>
          <p:cNvCxnSpPr>
            <a:cxnSpLocks/>
          </p:cNvCxnSpPr>
          <p:nvPr/>
        </p:nvCxnSpPr>
        <p:spPr>
          <a:xfrm flipH="1" flipV="1">
            <a:off x="9058940" y="10875456"/>
            <a:ext cx="2018781" cy="64943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23CE51D-C355-AA42-0B60-D844CC088586}"/>
              </a:ext>
            </a:extLst>
          </p:cNvPr>
          <p:cNvCxnSpPr/>
          <p:nvPr/>
        </p:nvCxnSpPr>
        <p:spPr>
          <a:xfrm>
            <a:off x="18840893" y="10079665"/>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D846C06-215F-440E-66AB-6B50603DAE09}"/>
              </a:ext>
            </a:extLst>
          </p:cNvPr>
          <p:cNvSpPr txBox="1"/>
          <p:nvPr/>
        </p:nvSpPr>
        <p:spPr>
          <a:xfrm>
            <a:off x="11512416" y="8598174"/>
            <a:ext cx="8669697" cy="1754326"/>
          </a:xfrm>
          <a:prstGeom prst="rect">
            <a:avLst/>
          </a:prstGeom>
          <a:noFill/>
        </p:spPr>
        <p:txBody>
          <a:bodyPr wrap="square" rtlCol="0">
            <a:spAutoFit/>
          </a:bodyPr>
          <a:lstStyle/>
          <a:p>
            <a:r>
              <a:rPr lang="en-US" b="1" dirty="0">
                <a:solidFill>
                  <a:srgbClr val="FF0000"/>
                </a:solidFill>
                <a:latin typeface="Nunito Sans" panose="00000500000000000000" pitchFamily="2" charset="0"/>
                <a:cs typeface="Aharoni" panose="02010803020104030203" pitchFamily="2" charset="-79"/>
              </a:rPr>
              <a:t>If you have never scheduled before, this session may help you get the concepts (did you go in Period 1?)</a:t>
            </a:r>
          </a:p>
        </p:txBody>
      </p:sp>
      <p:cxnSp>
        <p:nvCxnSpPr>
          <p:cNvPr id="8" name="Straight Arrow Connector 7">
            <a:extLst>
              <a:ext uri="{FF2B5EF4-FFF2-40B4-BE49-F238E27FC236}">
                <a16:creationId xmlns:a16="http://schemas.microsoft.com/office/drawing/2014/main" id="{EEB0ED36-FF82-FD60-9844-080FC229F607}"/>
              </a:ext>
            </a:extLst>
          </p:cNvPr>
          <p:cNvCxnSpPr>
            <a:cxnSpLocks/>
          </p:cNvCxnSpPr>
          <p:nvPr/>
        </p:nvCxnSpPr>
        <p:spPr>
          <a:xfrm flipH="1">
            <a:off x="9556699" y="9314121"/>
            <a:ext cx="1903426" cy="52328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Freeform 4">
            <a:extLst>
              <a:ext uri="{FF2B5EF4-FFF2-40B4-BE49-F238E27FC236}">
                <a16:creationId xmlns:a16="http://schemas.microsoft.com/office/drawing/2014/main" id="{8B55696D-4128-B339-4DCC-5A4AB7DACF0C}"/>
              </a:ext>
            </a:extLst>
          </p:cNvPr>
          <p:cNvSpPr/>
          <p:nvPr/>
        </p:nvSpPr>
        <p:spPr>
          <a:xfrm>
            <a:off x="215063" y="15011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304261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42529"/>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190846" y="382770"/>
            <a:ext cx="21623079" cy="850668"/>
          </a:xfrm>
        </p:spPr>
        <p:txBody>
          <a:bodyPr anchor="t">
            <a:normAutofit/>
          </a:bodyPr>
          <a:lstStyle/>
          <a:p>
            <a:pPr algn="r"/>
            <a:r>
              <a:rPr lang="en-US" sz="4000" b="1" dirty="0">
                <a:solidFill>
                  <a:schemeClr val="bg1"/>
                </a:solidFill>
                <a:latin typeface="Nunito Sans" pitchFamily="2" charset="77"/>
              </a:rPr>
              <a:t>Three options for building a Scheduling Master Schedule:</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2543480" y="2194295"/>
            <a:ext cx="21142310" cy="10564776"/>
          </a:xfrm>
        </p:spPr>
        <p:txBody>
          <a:bodyPr>
            <a:normAutofit fontScale="70000" lnSpcReduction="20000"/>
          </a:bodyPr>
          <a:lstStyle/>
          <a:p>
            <a:pPr marL="1143000" indent="-1143000">
              <a:lnSpc>
                <a:spcPct val="120000"/>
              </a:lnSpc>
              <a:buFont typeface="+mj-lt"/>
              <a:buAutoNum type="arabicPeriod"/>
            </a:pPr>
            <a:r>
              <a:rPr lang="en-US" sz="7000" dirty="0">
                <a:solidFill>
                  <a:schemeClr val="tx2">
                    <a:lumMod val="75000"/>
                  </a:schemeClr>
                </a:solidFill>
                <a:latin typeface="Nunito Sans" pitchFamily="2" charset="77"/>
              </a:rPr>
              <a:t>On the Scheduling Setup page, copy the current MST to the SMS; modify as needed.</a:t>
            </a:r>
            <a:br>
              <a:rPr lang="en-US" sz="6200" dirty="0">
                <a:solidFill>
                  <a:schemeClr val="tx2">
                    <a:lumMod val="75000"/>
                  </a:schemeClr>
                </a:solidFill>
                <a:latin typeface="Nunito Sans" pitchFamily="2" charset="77"/>
              </a:rPr>
            </a:br>
            <a:endParaRPr lang="en-US" sz="6200" dirty="0">
              <a:solidFill>
                <a:schemeClr val="tx2">
                  <a:lumMod val="75000"/>
                </a:schemeClr>
              </a:solidFill>
              <a:latin typeface="Nunito Sans" pitchFamily="2" charset="77"/>
            </a:endParaRPr>
          </a:p>
          <a:p>
            <a:pPr marL="1143000" indent="-1143000">
              <a:lnSpc>
                <a:spcPct val="120000"/>
              </a:lnSpc>
              <a:buFont typeface="+mj-lt"/>
              <a:buAutoNum type="arabicPeriod"/>
            </a:pPr>
            <a:r>
              <a:rPr lang="en-US" sz="7000" dirty="0">
                <a:solidFill>
                  <a:schemeClr val="tx2">
                    <a:lumMod val="75000"/>
                  </a:schemeClr>
                </a:solidFill>
                <a:latin typeface="Nunito Sans" pitchFamily="2" charset="77"/>
              </a:rPr>
              <a:t>On the Flex SMS Board or SMS Board:</a:t>
            </a:r>
          </a:p>
          <a:p>
            <a:pPr lvl="1">
              <a:lnSpc>
                <a:spcPct val="120000"/>
              </a:lnSpc>
            </a:pPr>
            <a:r>
              <a:rPr lang="en-US" sz="6200" dirty="0">
                <a:solidFill>
                  <a:schemeClr val="tx2">
                    <a:lumMod val="75000"/>
                  </a:schemeClr>
                </a:solidFill>
                <a:latin typeface="Nunito Sans" pitchFamily="2" charset="77"/>
              </a:rPr>
              <a:t>Use the </a:t>
            </a:r>
            <a:r>
              <a:rPr lang="en-US" sz="6200" b="1" dirty="0">
                <a:solidFill>
                  <a:schemeClr val="tx2">
                    <a:lumMod val="75000"/>
                  </a:schemeClr>
                </a:solidFill>
                <a:latin typeface="Nunito Sans" pitchFamily="2" charset="77"/>
              </a:rPr>
              <a:t>SMS Builder </a:t>
            </a:r>
            <a:r>
              <a:rPr lang="en-US" sz="6200" dirty="0">
                <a:solidFill>
                  <a:schemeClr val="tx2">
                    <a:lumMod val="75000"/>
                  </a:schemeClr>
                </a:solidFill>
                <a:latin typeface="Nunito Sans" pitchFamily="2" charset="77"/>
              </a:rPr>
              <a:t>to mass add sections.</a:t>
            </a:r>
          </a:p>
          <a:p>
            <a:pPr lvl="1">
              <a:lnSpc>
                <a:spcPct val="120000"/>
              </a:lnSpc>
            </a:pPr>
            <a:r>
              <a:rPr lang="en-US" sz="6200" dirty="0">
                <a:solidFill>
                  <a:schemeClr val="tx2">
                    <a:lumMod val="75000"/>
                  </a:schemeClr>
                </a:solidFill>
                <a:latin typeface="Nunito Sans" pitchFamily="2" charset="77"/>
              </a:rPr>
              <a:t>Use </a:t>
            </a:r>
            <a:r>
              <a:rPr lang="en-US" sz="6200" b="1" dirty="0">
                <a:solidFill>
                  <a:schemeClr val="tx2">
                    <a:lumMod val="75000"/>
                  </a:schemeClr>
                </a:solidFill>
                <a:latin typeface="Nunito Sans" pitchFamily="2" charset="77"/>
              </a:rPr>
              <a:t>Add Class/Copy Class </a:t>
            </a:r>
            <a:r>
              <a:rPr lang="en-US" sz="6200" dirty="0">
                <a:solidFill>
                  <a:schemeClr val="tx2">
                    <a:lumMod val="75000"/>
                  </a:schemeClr>
                </a:solidFill>
                <a:latin typeface="Nunito Sans" pitchFamily="2" charset="77"/>
              </a:rPr>
              <a:t>buttons to add more sections and copy existing sections.</a:t>
            </a:r>
          </a:p>
          <a:p>
            <a:pPr lvl="1">
              <a:lnSpc>
                <a:spcPct val="120000"/>
              </a:lnSpc>
            </a:pPr>
            <a:r>
              <a:rPr lang="en-US" sz="6200" dirty="0" err="1">
                <a:solidFill>
                  <a:schemeClr val="tx2">
                    <a:lumMod val="75000"/>
                  </a:schemeClr>
                </a:solidFill>
                <a:latin typeface="Nunito Sans" pitchFamily="2" charset="77"/>
              </a:rPr>
              <a:t>AeriesCon</a:t>
            </a:r>
            <a:r>
              <a:rPr lang="en-US" sz="6200" dirty="0">
                <a:solidFill>
                  <a:schemeClr val="tx2">
                    <a:lumMod val="75000"/>
                  </a:schemeClr>
                </a:solidFill>
                <a:latin typeface="Nunito Sans" pitchFamily="2" charset="77"/>
              </a:rPr>
              <a:t> Session 330 is must-watch if you are building the SMS using the SMS Board.</a:t>
            </a:r>
          </a:p>
          <a:p>
            <a:pPr marL="1143000" indent="-1143000">
              <a:lnSpc>
                <a:spcPct val="120000"/>
              </a:lnSpc>
              <a:buFont typeface="+mj-lt"/>
              <a:buAutoNum type="arabicPeriod"/>
            </a:pPr>
            <a:endParaRPr lang="en-US" sz="7000" dirty="0">
              <a:solidFill>
                <a:schemeClr val="tx2">
                  <a:lumMod val="75000"/>
                </a:schemeClr>
              </a:solidFill>
              <a:latin typeface="Nunito Sans" pitchFamily="2" charset="77"/>
            </a:endParaRPr>
          </a:p>
          <a:p>
            <a:pPr marL="1143000" indent="-1143000">
              <a:lnSpc>
                <a:spcPct val="120000"/>
              </a:lnSpc>
              <a:buFont typeface="+mj-lt"/>
              <a:buAutoNum type="arabicPeriod"/>
            </a:pPr>
            <a:r>
              <a:rPr lang="en-US" sz="7000" dirty="0">
                <a:solidFill>
                  <a:schemeClr val="tx2">
                    <a:lumMod val="75000"/>
                  </a:schemeClr>
                </a:solidFill>
                <a:latin typeface="Nunito Sans" pitchFamily="2" charset="77"/>
              </a:rPr>
              <a:t>On the Scheduling Master page:</a:t>
            </a:r>
          </a:p>
          <a:p>
            <a:pPr lvl="1">
              <a:lnSpc>
                <a:spcPct val="120000"/>
              </a:lnSpc>
            </a:pPr>
            <a:r>
              <a:rPr lang="en-US" sz="6200" b="1" dirty="0">
                <a:solidFill>
                  <a:schemeClr val="tx2">
                    <a:lumMod val="75000"/>
                  </a:schemeClr>
                </a:solidFill>
                <a:latin typeface="Nunito Sans" pitchFamily="2" charset="77"/>
              </a:rPr>
              <a:t>Add</a:t>
            </a:r>
            <a:r>
              <a:rPr lang="en-US" sz="6200" dirty="0">
                <a:solidFill>
                  <a:schemeClr val="tx2">
                    <a:lumMod val="75000"/>
                  </a:schemeClr>
                </a:solidFill>
                <a:latin typeface="Nunito Sans" pitchFamily="2" charset="77"/>
              </a:rPr>
              <a:t> sections one at a time.</a:t>
            </a:r>
          </a:p>
          <a:p>
            <a:pPr lvl="1">
              <a:lnSpc>
                <a:spcPct val="120000"/>
              </a:lnSpc>
            </a:pPr>
            <a:r>
              <a:rPr lang="en-US" sz="6200" b="1" dirty="0">
                <a:solidFill>
                  <a:schemeClr val="tx2">
                    <a:lumMod val="75000"/>
                  </a:schemeClr>
                </a:solidFill>
                <a:latin typeface="Nunito Sans" pitchFamily="2" charset="77"/>
              </a:rPr>
              <a:t>Add</a:t>
            </a:r>
            <a:r>
              <a:rPr lang="en-US" sz="6200" dirty="0">
                <a:solidFill>
                  <a:schemeClr val="tx2">
                    <a:lumMod val="75000"/>
                  </a:schemeClr>
                </a:solidFill>
                <a:latin typeface="Nunito Sans" pitchFamily="2" charset="77"/>
              </a:rPr>
              <a:t> one section, then </a:t>
            </a:r>
            <a:r>
              <a:rPr lang="en-US" sz="6200" b="1" dirty="0">
                <a:solidFill>
                  <a:schemeClr val="tx2">
                    <a:lumMod val="75000"/>
                  </a:schemeClr>
                </a:solidFill>
                <a:latin typeface="Nunito Sans" pitchFamily="2" charset="77"/>
              </a:rPr>
              <a:t>Copy</a:t>
            </a:r>
            <a:r>
              <a:rPr lang="en-US" sz="6200" dirty="0">
                <a:solidFill>
                  <a:schemeClr val="tx2">
                    <a:lumMod val="75000"/>
                  </a:schemeClr>
                </a:solidFill>
                <a:latin typeface="Nunito Sans" pitchFamily="2" charset="77"/>
              </a:rPr>
              <a:t> the section as many times as needed.</a:t>
            </a:r>
          </a:p>
          <a:p>
            <a:pPr lvl="1">
              <a:lnSpc>
                <a:spcPct val="120000"/>
              </a:lnSpc>
            </a:pPr>
            <a:endParaRPr lang="en-US" sz="6200" dirty="0">
              <a:solidFill>
                <a:schemeClr val="tx2">
                  <a:lumMod val="75000"/>
                </a:schemeClr>
              </a:solidFill>
              <a:latin typeface="Nunito Sans" pitchFamily="2" charset="77"/>
            </a:endParaRPr>
          </a:p>
          <a:p>
            <a:pPr marL="914400" lvl="1" indent="0">
              <a:lnSpc>
                <a:spcPct val="120000"/>
              </a:lnSpc>
              <a:buNone/>
            </a:pPr>
            <a:endParaRPr lang="en-US" sz="6200" dirty="0">
              <a:solidFill>
                <a:schemeClr val="tx2">
                  <a:lumMod val="75000"/>
                </a:schemeClr>
              </a:solidFill>
              <a:latin typeface="Nunito Sans" pitchFamily="2" charset="77"/>
            </a:endParaRPr>
          </a:p>
          <a:p>
            <a:pPr marL="1143000" indent="-1143000">
              <a:lnSpc>
                <a:spcPct val="120000"/>
              </a:lnSpc>
              <a:buFont typeface="+mj-lt"/>
              <a:buAutoNum type="arabicPeriod"/>
            </a:pPr>
            <a:endParaRPr lang="en-US" sz="7000" dirty="0">
              <a:solidFill>
                <a:schemeClr val="tx2">
                  <a:lumMod val="75000"/>
                </a:schemeClr>
              </a:solidFill>
              <a:latin typeface="Nunito Sans" pitchFamily="2" charset="77"/>
            </a:endParaRPr>
          </a:p>
        </p:txBody>
      </p:sp>
      <p:sp>
        <p:nvSpPr>
          <p:cNvPr id="5" name="Freeform 4">
            <a:extLst>
              <a:ext uri="{FF2B5EF4-FFF2-40B4-BE49-F238E27FC236}">
                <a16:creationId xmlns:a16="http://schemas.microsoft.com/office/drawing/2014/main" id="{F5F781DF-34FD-582E-52C1-6C403DCCF412}"/>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852030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42529"/>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190846" y="382770"/>
            <a:ext cx="21623079" cy="850668"/>
          </a:xfrm>
        </p:spPr>
        <p:txBody>
          <a:bodyPr anchor="t">
            <a:normAutofit fontScale="90000"/>
          </a:bodyPr>
          <a:lstStyle/>
          <a:p>
            <a:pPr algn="r"/>
            <a:r>
              <a:rPr lang="en-US" sz="4000" b="1" dirty="0">
                <a:solidFill>
                  <a:schemeClr val="bg1"/>
                </a:solidFill>
                <a:latin typeface="Nunito Sans" pitchFamily="2" charset="77"/>
              </a:rPr>
              <a:t>Build a Scheduling Master Schedule using Copy the MST to the SMS on the Scheduling Setup Page</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466492" y="2194295"/>
            <a:ext cx="10725508" cy="10564776"/>
          </a:xfrm>
        </p:spPr>
        <p:txBody>
          <a:bodyPr>
            <a:normAutofit fontScale="40000" lnSpcReduction="20000"/>
          </a:bodyPr>
          <a:lstStyle/>
          <a:p>
            <a:pPr marL="620713" indent="-620713">
              <a:lnSpc>
                <a:spcPct val="120000"/>
              </a:lnSpc>
              <a:buFont typeface="+mj-lt"/>
              <a:buAutoNum type="arabicPeriod"/>
            </a:pPr>
            <a:r>
              <a:rPr lang="en-US" sz="5800" dirty="0">
                <a:solidFill>
                  <a:schemeClr val="tx2">
                    <a:lumMod val="75000"/>
                  </a:schemeClr>
                </a:solidFill>
                <a:latin typeface="Nunito Sans" pitchFamily="2" charset="77"/>
              </a:rPr>
              <a:t>In SMS &amp; SSS Initialization, select </a:t>
            </a:r>
            <a:r>
              <a:rPr lang="en-US" sz="5800" b="1" dirty="0">
                <a:solidFill>
                  <a:schemeClr val="tx2">
                    <a:lumMod val="75000"/>
                  </a:schemeClr>
                </a:solidFill>
                <a:latin typeface="Nunito Sans" pitchFamily="2" charset="77"/>
              </a:rPr>
              <a:t>Blank out the SMS Table. </a:t>
            </a:r>
            <a:r>
              <a:rPr lang="en-US" sz="5800" dirty="0">
                <a:solidFill>
                  <a:schemeClr val="tx2">
                    <a:lumMod val="75000"/>
                  </a:schemeClr>
                </a:solidFill>
                <a:latin typeface="Nunito Sans" pitchFamily="2" charset="77"/>
              </a:rPr>
              <a:t>Typically, you’d also</a:t>
            </a:r>
            <a:r>
              <a:rPr lang="en-US" sz="5800" b="1" dirty="0">
                <a:solidFill>
                  <a:schemeClr val="tx2">
                    <a:lumMod val="75000"/>
                  </a:schemeClr>
                </a:solidFill>
                <a:latin typeface="Nunito Sans" pitchFamily="2" charset="77"/>
              </a:rPr>
              <a:t> Blank out the SSS Table</a:t>
            </a:r>
            <a:r>
              <a:rPr lang="en-US" sz="5800" dirty="0">
                <a:solidFill>
                  <a:schemeClr val="tx2">
                    <a:lumMod val="75000"/>
                  </a:schemeClr>
                </a:solidFill>
                <a:latin typeface="Nunito Sans" pitchFamily="2" charset="77"/>
              </a:rPr>
              <a:t> (Course Requests)</a:t>
            </a:r>
            <a:r>
              <a:rPr lang="en-US" sz="5800" b="1" dirty="0">
                <a:solidFill>
                  <a:schemeClr val="tx2">
                    <a:lumMod val="75000"/>
                  </a:schemeClr>
                </a:solidFill>
                <a:latin typeface="Nunito Sans" pitchFamily="2" charset="77"/>
              </a:rPr>
              <a:t>.</a:t>
            </a:r>
          </a:p>
          <a:p>
            <a:pPr marL="620713" indent="-620713">
              <a:lnSpc>
                <a:spcPct val="120000"/>
              </a:lnSpc>
              <a:buFont typeface="+mj-lt"/>
              <a:buAutoNum type="arabicPeriod"/>
            </a:pPr>
            <a:r>
              <a:rPr lang="en-US" sz="5800" dirty="0">
                <a:solidFill>
                  <a:schemeClr val="tx2">
                    <a:lumMod val="75000"/>
                  </a:schemeClr>
                </a:solidFill>
                <a:latin typeface="Nunito Sans" pitchFamily="2" charset="77"/>
              </a:rPr>
              <a:t>Press </a:t>
            </a:r>
            <a:r>
              <a:rPr lang="en-US" sz="5800" b="1" dirty="0">
                <a:solidFill>
                  <a:schemeClr val="tx2">
                    <a:lumMod val="75000"/>
                  </a:schemeClr>
                </a:solidFill>
                <a:latin typeface="Nunito Sans" pitchFamily="2" charset="77"/>
              </a:rPr>
              <a:t>Initialize Scheduling </a:t>
            </a:r>
            <a:r>
              <a:rPr lang="en-US" sz="5800" dirty="0">
                <a:solidFill>
                  <a:schemeClr val="tx2">
                    <a:lumMod val="75000"/>
                  </a:schemeClr>
                </a:solidFill>
                <a:latin typeface="Nunito Sans" pitchFamily="2" charset="77"/>
              </a:rPr>
              <a:t>button.</a:t>
            </a:r>
            <a:br>
              <a:rPr lang="en-US" sz="5800" dirty="0">
                <a:solidFill>
                  <a:schemeClr val="tx2">
                    <a:lumMod val="75000"/>
                  </a:schemeClr>
                </a:solidFill>
                <a:latin typeface="Nunito Sans" pitchFamily="2" charset="77"/>
              </a:rPr>
            </a:br>
            <a:br>
              <a:rPr lang="en-US" sz="5800" dirty="0">
                <a:solidFill>
                  <a:schemeClr val="tx2">
                    <a:lumMod val="75000"/>
                  </a:schemeClr>
                </a:solidFill>
                <a:latin typeface="Nunito Sans" pitchFamily="2" charset="77"/>
              </a:rPr>
            </a:br>
            <a:br>
              <a:rPr lang="en-US" sz="5800" dirty="0">
                <a:solidFill>
                  <a:schemeClr val="tx2">
                    <a:lumMod val="75000"/>
                  </a:schemeClr>
                </a:solidFill>
                <a:latin typeface="Nunito Sans" pitchFamily="2" charset="77"/>
              </a:rPr>
            </a:br>
            <a:endParaRPr lang="en-US" sz="5800" dirty="0">
              <a:solidFill>
                <a:schemeClr val="tx2">
                  <a:lumMod val="75000"/>
                </a:schemeClr>
              </a:solidFill>
              <a:latin typeface="Nunito Sans" pitchFamily="2" charset="77"/>
            </a:endParaRPr>
          </a:p>
          <a:p>
            <a:pPr marL="620713" indent="-620713">
              <a:lnSpc>
                <a:spcPct val="120000"/>
              </a:lnSpc>
              <a:buFont typeface="+mj-lt"/>
              <a:buAutoNum type="arabicPeriod"/>
            </a:pPr>
            <a:endParaRPr lang="en-US" sz="5800" dirty="0">
              <a:solidFill>
                <a:schemeClr val="tx2">
                  <a:lumMod val="75000"/>
                </a:schemeClr>
              </a:solidFill>
              <a:latin typeface="Nunito Sans" pitchFamily="2" charset="77"/>
            </a:endParaRPr>
          </a:p>
          <a:p>
            <a:pPr marL="620713" indent="-620713">
              <a:lnSpc>
                <a:spcPct val="120000"/>
              </a:lnSpc>
              <a:buFont typeface="+mj-lt"/>
              <a:buAutoNum type="arabicPeriod"/>
            </a:pPr>
            <a:endParaRPr lang="en-US" sz="5800" dirty="0">
              <a:solidFill>
                <a:schemeClr val="tx2">
                  <a:lumMod val="75000"/>
                </a:schemeClr>
              </a:solidFill>
              <a:latin typeface="Nunito Sans" pitchFamily="2" charset="77"/>
            </a:endParaRPr>
          </a:p>
          <a:p>
            <a:pPr marL="620713" indent="-620713">
              <a:lnSpc>
                <a:spcPct val="120000"/>
              </a:lnSpc>
              <a:buFont typeface="+mj-lt"/>
              <a:buAutoNum type="arabicPeriod"/>
            </a:pPr>
            <a:r>
              <a:rPr lang="en-US" sz="5800" dirty="0">
                <a:solidFill>
                  <a:schemeClr val="tx2">
                    <a:lumMod val="75000"/>
                  </a:schemeClr>
                </a:solidFill>
                <a:latin typeface="Nunito Sans" pitchFamily="2" charset="77"/>
              </a:rPr>
              <a:t>After receiving the email indicating the process ran, return to the </a:t>
            </a:r>
            <a:r>
              <a:rPr lang="en-US" sz="5800" b="1" dirty="0">
                <a:solidFill>
                  <a:schemeClr val="tx2">
                    <a:lumMod val="75000"/>
                  </a:schemeClr>
                </a:solidFill>
                <a:latin typeface="Nunito Sans" pitchFamily="2" charset="77"/>
              </a:rPr>
              <a:t>Scheduling Setup </a:t>
            </a:r>
            <a:r>
              <a:rPr lang="en-US" sz="5800" dirty="0">
                <a:solidFill>
                  <a:schemeClr val="tx2">
                    <a:lumMod val="75000"/>
                  </a:schemeClr>
                </a:solidFill>
                <a:latin typeface="Nunito Sans" pitchFamily="2" charset="77"/>
              </a:rPr>
              <a:t>page.</a:t>
            </a:r>
          </a:p>
          <a:p>
            <a:pPr marL="620713" indent="-620713">
              <a:lnSpc>
                <a:spcPct val="120000"/>
              </a:lnSpc>
              <a:buFont typeface="+mj-lt"/>
              <a:buAutoNum type="arabicPeriod"/>
            </a:pPr>
            <a:r>
              <a:rPr lang="en-US" sz="5800" dirty="0">
                <a:solidFill>
                  <a:schemeClr val="tx2">
                    <a:lumMod val="75000"/>
                  </a:schemeClr>
                </a:solidFill>
                <a:latin typeface="Nunito Sans" pitchFamily="2" charset="77"/>
              </a:rPr>
              <a:t>In SMS &amp; SSS Initialization, select </a:t>
            </a:r>
            <a:r>
              <a:rPr lang="en-US" sz="5800" b="1" dirty="0">
                <a:solidFill>
                  <a:schemeClr val="tx2">
                    <a:lumMod val="75000"/>
                  </a:schemeClr>
                </a:solidFill>
                <a:latin typeface="Nunito Sans" pitchFamily="2" charset="77"/>
              </a:rPr>
              <a:t>Copy current master schedule (MST) table to the new SMS table</a:t>
            </a:r>
            <a:r>
              <a:rPr lang="en-US" sz="5800" dirty="0">
                <a:solidFill>
                  <a:schemeClr val="tx2">
                    <a:lumMod val="75000"/>
                  </a:schemeClr>
                </a:solidFill>
                <a:latin typeface="Nunito Sans" pitchFamily="2" charset="77"/>
              </a:rPr>
              <a:t>.</a:t>
            </a:r>
          </a:p>
          <a:p>
            <a:pPr marL="620713" indent="-620713">
              <a:lnSpc>
                <a:spcPct val="120000"/>
              </a:lnSpc>
              <a:buFont typeface="+mj-lt"/>
              <a:buAutoNum type="arabicPeriod"/>
            </a:pPr>
            <a:r>
              <a:rPr lang="en-US" sz="5800" dirty="0">
                <a:solidFill>
                  <a:schemeClr val="tx2">
                    <a:lumMod val="75000"/>
                  </a:schemeClr>
                </a:solidFill>
                <a:latin typeface="Nunito Sans" pitchFamily="2" charset="77"/>
              </a:rPr>
              <a:t>Press </a:t>
            </a:r>
            <a:r>
              <a:rPr lang="en-US" sz="5800" b="1" dirty="0">
                <a:solidFill>
                  <a:schemeClr val="tx2">
                    <a:lumMod val="75000"/>
                  </a:schemeClr>
                </a:solidFill>
                <a:latin typeface="Nunito Sans" pitchFamily="2" charset="77"/>
              </a:rPr>
              <a:t>Initialize Scheduling </a:t>
            </a:r>
            <a:r>
              <a:rPr lang="en-US" sz="5800" dirty="0">
                <a:solidFill>
                  <a:schemeClr val="tx2">
                    <a:lumMod val="75000"/>
                  </a:schemeClr>
                </a:solidFill>
                <a:latin typeface="Nunito Sans" pitchFamily="2" charset="77"/>
              </a:rPr>
              <a:t>button. After receiving the email indicating the process ran, proceed with SMS modifications using SMS Board or Scheduling Master page.</a:t>
            </a:r>
          </a:p>
          <a:p>
            <a:pPr marL="0" indent="0">
              <a:lnSpc>
                <a:spcPct val="120000"/>
              </a:lnSpc>
              <a:buNone/>
            </a:pPr>
            <a:endParaRPr lang="en-US" sz="5800" dirty="0">
              <a:solidFill>
                <a:schemeClr val="tx2">
                  <a:lumMod val="75000"/>
                </a:schemeClr>
              </a:solidFill>
              <a:latin typeface="Nunito Sans" pitchFamily="2" charset="77"/>
            </a:endParaRPr>
          </a:p>
          <a:p>
            <a:pPr marL="0" indent="0">
              <a:lnSpc>
                <a:spcPct val="120000"/>
              </a:lnSpc>
              <a:buNone/>
            </a:pPr>
            <a:r>
              <a:rPr lang="en-US" sz="5800" dirty="0">
                <a:solidFill>
                  <a:schemeClr val="tx2">
                    <a:lumMod val="75000"/>
                  </a:schemeClr>
                </a:solidFill>
                <a:latin typeface="Nunito Sans" pitchFamily="2" charset="77"/>
              </a:rPr>
              <a:t>To identify inactive sections in your MST, run this Query:</a:t>
            </a:r>
          </a:p>
          <a:p>
            <a:pPr marL="0" indent="0">
              <a:lnSpc>
                <a:spcPct val="120000"/>
              </a:lnSpc>
              <a:buNone/>
            </a:pPr>
            <a:r>
              <a:rPr lang="en-US" sz="5800" dirty="0">
                <a:solidFill>
                  <a:schemeClr val="tx2">
                    <a:lumMod val="75000"/>
                  </a:schemeClr>
                </a:solidFill>
                <a:latin typeface="Nunito Sans" pitchFamily="2" charset="77"/>
              </a:rPr>
              <a:t>LIST MST CRS MST.SE CRS.CN CRS.CO MST.STG </a:t>
            </a:r>
            <a:r>
              <a:rPr lang="en-US" sz="5800" dirty="0" err="1">
                <a:solidFill>
                  <a:schemeClr val="tx2">
                    <a:lumMod val="75000"/>
                  </a:schemeClr>
                </a:solidFill>
                <a:latin typeface="Nunito Sans" pitchFamily="2" charset="77"/>
              </a:rPr>
              <a:t>MST.STG</a:t>
            </a:r>
            <a:r>
              <a:rPr lang="en-US" sz="5800" dirty="0">
                <a:solidFill>
                  <a:schemeClr val="tx2">
                    <a:lumMod val="75000"/>
                  </a:schemeClr>
                </a:solidFill>
                <a:latin typeface="Nunito Sans" pitchFamily="2" charset="77"/>
              </a:rPr>
              <a:t>? IF MST.STG &gt; ' ' </a:t>
            </a:r>
            <a:br>
              <a:rPr lang="en-US" sz="5800" dirty="0">
                <a:solidFill>
                  <a:schemeClr val="tx2">
                    <a:lumMod val="75000"/>
                  </a:schemeClr>
                </a:solidFill>
                <a:latin typeface="Nunito Sans" pitchFamily="2" charset="77"/>
              </a:rPr>
            </a:br>
            <a:endParaRPr lang="en-US" sz="5800" dirty="0">
              <a:solidFill>
                <a:schemeClr val="tx2">
                  <a:lumMod val="75000"/>
                </a:schemeClr>
              </a:solidFill>
              <a:latin typeface="Nunito Sans" pitchFamily="2" charset="77"/>
            </a:endParaRPr>
          </a:p>
          <a:p>
            <a:pPr marL="1143000" indent="-1143000">
              <a:lnSpc>
                <a:spcPct val="120000"/>
              </a:lnSpc>
              <a:buFont typeface="+mj-lt"/>
              <a:buAutoNum type="arabicPeriod"/>
            </a:pPr>
            <a:endParaRPr lang="en-US" sz="7000" dirty="0">
              <a:solidFill>
                <a:schemeClr val="tx2">
                  <a:lumMod val="75000"/>
                </a:schemeClr>
              </a:solidFill>
              <a:latin typeface="Nunito Sans" pitchFamily="2" charset="77"/>
            </a:endParaRPr>
          </a:p>
        </p:txBody>
      </p:sp>
      <p:pic>
        <p:nvPicPr>
          <p:cNvPr id="8" name="Picture 7">
            <a:extLst>
              <a:ext uri="{FF2B5EF4-FFF2-40B4-BE49-F238E27FC236}">
                <a16:creationId xmlns:a16="http://schemas.microsoft.com/office/drawing/2014/main" id="{42E6500D-8C6D-A4FC-D27A-75C6F28947BB}"/>
              </a:ext>
            </a:extLst>
          </p:cNvPr>
          <p:cNvPicPr>
            <a:picLocks noChangeAspect="1"/>
          </p:cNvPicPr>
          <p:nvPr/>
        </p:nvPicPr>
        <p:blipFill>
          <a:blip r:embed="rId3"/>
          <a:stretch>
            <a:fillRect/>
          </a:stretch>
        </p:blipFill>
        <p:spPr>
          <a:xfrm>
            <a:off x="12943369" y="2194295"/>
            <a:ext cx="6729046" cy="4046757"/>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023CFBEE-32AE-3018-4254-9412B1B0F2EB}"/>
              </a:ext>
            </a:extLst>
          </p:cNvPr>
          <p:cNvPicPr>
            <a:picLocks noChangeAspect="1"/>
          </p:cNvPicPr>
          <p:nvPr/>
        </p:nvPicPr>
        <p:blipFill>
          <a:blip r:embed="rId4"/>
          <a:stretch>
            <a:fillRect/>
          </a:stretch>
        </p:blipFill>
        <p:spPr>
          <a:xfrm>
            <a:off x="12892659" y="6814508"/>
            <a:ext cx="7459693" cy="6240093"/>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4CC586F5-BC48-3254-1E98-80C747F35CC2}"/>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5"/>
            <a:stretch>
              <a:fillRect/>
            </a:stretch>
          </a:blipFill>
        </p:spPr>
        <p:txBody>
          <a:bodyPr/>
          <a:lstStyle/>
          <a:p>
            <a:endParaRPr lang="en-US"/>
          </a:p>
        </p:txBody>
      </p:sp>
      <p:pic>
        <p:nvPicPr>
          <p:cNvPr id="6" name="Picture 5">
            <a:extLst>
              <a:ext uri="{FF2B5EF4-FFF2-40B4-BE49-F238E27FC236}">
                <a16:creationId xmlns:a16="http://schemas.microsoft.com/office/drawing/2014/main" id="{B0CFC8F7-04DA-8EF8-A839-ACA24BCD5BCC}"/>
              </a:ext>
            </a:extLst>
          </p:cNvPr>
          <p:cNvPicPr>
            <a:picLocks noChangeAspect="1"/>
          </p:cNvPicPr>
          <p:nvPr/>
        </p:nvPicPr>
        <p:blipFill>
          <a:blip r:embed="rId6"/>
          <a:stretch>
            <a:fillRect/>
          </a:stretch>
        </p:blipFill>
        <p:spPr>
          <a:xfrm>
            <a:off x="1552757" y="11656823"/>
            <a:ext cx="5857143" cy="5142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4990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42529"/>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056035" y="392996"/>
            <a:ext cx="21623079" cy="850668"/>
          </a:xfrm>
        </p:spPr>
        <p:txBody>
          <a:bodyPr anchor="t">
            <a:normAutofit/>
          </a:bodyPr>
          <a:lstStyle/>
          <a:p>
            <a:pPr algn="r"/>
            <a:r>
              <a:rPr lang="en-US" sz="4000" b="1" dirty="0">
                <a:solidFill>
                  <a:schemeClr val="bg1"/>
                </a:solidFill>
                <a:latin typeface="Nunito Sans" pitchFamily="2" charset="77"/>
              </a:rPr>
              <a:t>Build a Scheduling Master Schedule using the SMS Builder:</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2731051" y="2194295"/>
            <a:ext cx="8237934" cy="10564776"/>
          </a:xfrm>
        </p:spPr>
        <p:txBody>
          <a:bodyPr>
            <a:normAutofit fontScale="70000" lnSpcReduction="20000"/>
          </a:bodyPr>
          <a:lstStyle/>
          <a:p>
            <a:pPr marL="0" indent="0">
              <a:lnSpc>
                <a:spcPct val="120000"/>
              </a:lnSpc>
              <a:buNone/>
            </a:pPr>
            <a:r>
              <a:rPr lang="en-US" sz="5800" dirty="0">
                <a:solidFill>
                  <a:schemeClr val="tx2">
                    <a:lumMod val="75000"/>
                  </a:schemeClr>
                </a:solidFill>
                <a:latin typeface="Nunito Sans" pitchFamily="2" charset="77"/>
              </a:rPr>
              <a:t>On the SMS Board, press the </a:t>
            </a:r>
            <a:br>
              <a:rPr lang="en-US" sz="5800" dirty="0">
                <a:solidFill>
                  <a:schemeClr val="tx2">
                    <a:lumMod val="75000"/>
                  </a:schemeClr>
                </a:solidFill>
                <a:latin typeface="Nunito Sans" pitchFamily="2" charset="77"/>
              </a:rPr>
            </a:br>
            <a:r>
              <a:rPr lang="en-US" sz="5800" b="1" dirty="0">
                <a:solidFill>
                  <a:schemeClr val="tx2">
                    <a:lumMod val="75000"/>
                  </a:schemeClr>
                </a:solidFill>
                <a:latin typeface="Nunito Sans" pitchFamily="2" charset="77"/>
              </a:rPr>
              <a:t>SMS Builder </a:t>
            </a:r>
            <a:r>
              <a:rPr lang="en-US" sz="5800" dirty="0">
                <a:solidFill>
                  <a:schemeClr val="tx2">
                    <a:lumMod val="75000"/>
                  </a:schemeClr>
                </a:solidFill>
                <a:latin typeface="Nunito Sans" pitchFamily="2" charset="77"/>
              </a:rPr>
              <a:t>button.</a:t>
            </a:r>
          </a:p>
          <a:p>
            <a:pPr marL="1143000" indent="-1143000">
              <a:lnSpc>
                <a:spcPct val="120000"/>
              </a:lnSpc>
              <a:buFont typeface="+mj-lt"/>
              <a:buAutoNum type="arabicPeriod"/>
            </a:pPr>
            <a:r>
              <a:rPr lang="en-US" sz="5800" dirty="0">
                <a:solidFill>
                  <a:schemeClr val="tx2">
                    <a:lumMod val="75000"/>
                  </a:schemeClr>
                </a:solidFill>
                <a:latin typeface="Nunito Sans" pitchFamily="2" charset="77"/>
              </a:rPr>
              <a:t>Type the Course Number or Course Name.</a:t>
            </a:r>
          </a:p>
          <a:p>
            <a:pPr marL="1143000" indent="-1143000">
              <a:lnSpc>
                <a:spcPct val="120000"/>
              </a:lnSpc>
              <a:buFont typeface="+mj-lt"/>
              <a:buAutoNum type="arabicPeriod"/>
            </a:pPr>
            <a:r>
              <a:rPr lang="en-US" sz="5800" dirty="0">
                <a:solidFill>
                  <a:schemeClr val="tx2">
                    <a:lumMod val="75000"/>
                  </a:schemeClr>
                </a:solidFill>
                <a:latin typeface="Nunito Sans" pitchFamily="2" charset="77"/>
              </a:rPr>
              <a:t>Check the Conflict Matrix for period(s) with fewest conflicts.</a:t>
            </a:r>
          </a:p>
          <a:p>
            <a:pPr marL="1143000" indent="-1143000">
              <a:lnSpc>
                <a:spcPct val="120000"/>
              </a:lnSpc>
              <a:buFont typeface="+mj-lt"/>
              <a:buAutoNum type="arabicPeriod"/>
            </a:pPr>
            <a:r>
              <a:rPr lang="en-US" sz="5800" dirty="0">
                <a:solidFill>
                  <a:schemeClr val="tx2">
                    <a:lumMod val="75000"/>
                  </a:schemeClr>
                </a:solidFill>
                <a:latin typeface="Nunito Sans" pitchFamily="2" charset="77"/>
              </a:rPr>
              <a:t>Add the count of how many sections per period to add. </a:t>
            </a:r>
          </a:p>
          <a:p>
            <a:pPr marL="1143000" indent="-1143000">
              <a:lnSpc>
                <a:spcPct val="120000"/>
              </a:lnSpc>
              <a:buFont typeface="+mj-lt"/>
              <a:buAutoNum type="arabicPeriod"/>
            </a:pPr>
            <a:r>
              <a:rPr lang="en-US" sz="5800" dirty="0">
                <a:solidFill>
                  <a:schemeClr val="tx2">
                    <a:lumMod val="75000"/>
                  </a:schemeClr>
                </a:solidFill>
                <a:latin typeface="Nunito Sans" pitchFamily="2" charset="77"/>
              </a:rPr>
              <a:t>Each section specified in No. 3 will have its own row. Add data for each section.</a:t>
            </a:r>
          </a:p>
          <a:p>
            <a:pPr marL="1143000" indent="-1143000">
              <a:lnSpc>
                <a:spcPct val="120000"/>
              </a:lnSpc>
              <a:buFont typeface="+mj-lt"/>
              <a:buAutoNum type="arabicPeriod"/>
            </a:pPr>
            <a:r>
              <a:rPr lang="en-US" sz="5800" dirty="0">
                <a:solidFill>
                  <a:schemeClr val="tx2">
                    <a:lumMod val="75000"/>
                  </a:schemeClr>
                </a:solidFill>
                <a:latin typeface="Nunito Sans" pitchFamily="2" charset="77"/>
              </a:rPr>
              <a:t>Press </a:t>
            </a:r>
            <a:r>
              <a:rPr lang="en-US" sz="5800" b="1" dirty="0">
                <a:solidFill>
                  <a:schemeClr val="tx2">
                    <a:lumMod val="75000"/>
                  </a:schemeClr>
                </a:solidFill>
                <a:latin typeface="Nunito Sans" pitchFamily="2" charset="77"/>
              </a:rPr>
              <a:t>Add Sections </a:t>
            </a:r>
            <a:r>
              <a:rPr lang="en-US" sz="5800" dirty="0">
                <a:solidFill>
                  <a:schemeClr val="tx2">
                    <a:lumMod val="75000"/>
                  </a:schemeClr>
                </a:solidFill>
                <a:latin typeface="Nunito Sans" pitchFamily="2" charset="77"/>
              </a:rPr>
              <a:t>button.</a:t>
            </a:r>
          </a:p>
        </p:txBody>
      </p:sp>
      <p:pic>
        <p:nvPicPr>
          <p:cNvPr id="3074" name="Picture 2">
            <a:extLst>
              <a:ext uri="{FF2B5EF4-FFF2-40B4-BE49-F238E27FC236}">
                <a16:creationId xmlns:a16="http://schemas.microsoft.com/office/drawing/2014/main" id="{9FA4B395-9E8A-55F8-D9F2-FF90CF138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7575" y="3252687"/>
            <a:ext cx="9679442" cy="952701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B4F2C2-1227-1C12-B63E-56E08BA895B1}"/>
              </a:ext>
            </a:extLst>
          </p:cNvPr>
          <p:cNvPicPr>
            <a:picLocks noChangeAspect="1"/>
          </p:cNvPicPr>
          <p:nvPr/>
        </p:nvPicPr>
        <p:blipFill>
          <a:blip r:embed="rId4"/>
          <a:stretch>
            <a:fillRect/>
          </a:stretch>
        </p:blipFill>
        <p:spPr>
          <a:xfrm>
            <a:off x="12191999" y="2370140"/>
            <a:ext cx="2970551" cy="562841"/>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BD81181F-A12F-0CC8-0E5F-E8C5D6499DF5}"/>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5"/>
            <a:stretch>
              <a:fillRect/>
            </a:stretch>
          </a:blipFill>
        </p:spPr>
        <p:txBody>
          <a:bodyPr/>
          <a:lstStyle/>
          <a:p>
            <a:endParaRPr lang="en-US"/>
          </a:p>
        </p:txBody>
      </p:sp>
      <p:pic>
        <p:nvPicPr>
          <p:cNvPr id="8" name="Picture 7">
            <a:extLst>
              <a:ext uri="{FF2B5EF4-FFF2-40B4-BE49-F238E27FC236}">
                <a16:creationId xmlns:a16="http://schemas.microsoft.com/office/drawing/2014/main" id="{C939ADE3-A8DD-1CCB-4131-3D94F30F453E}"/>
              </a:ext>
            </a:extLst>
          </p:cNvPr>
          <p:cNvPicPr>
            <a:picLocks noChangeAspect="1"/>
          </p:cNvPicPr>
          <p:nvPr/>
        </p:nvPicPr>
        <p:blipFill>
          <a:blip r:embed="rId6"/>
          <a:stretch>
            <a:fillRect/>
          </a:stretch>
        </p:blipFill>
        <p:spPr>
          <a:xfrm>
            <a:off x="2836983" y="12360302"/>
            <a:ext cx="5857143" cy="5142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5579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42529"/>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056035" y="392996"/>
            <a:ext cx="21623079" cy="850668"/>
          </a:xfrm>
        </p:spPr>
        <p:txBody>
          <a:bodyPr anchor="t">
            <a:normAutofit/>
          </a:bodyPr>
          <a:lstStyle/>
          <a:p>
            <a:pPr algn="r"/>
            <a:r>
              <a:rPr lang="en-US" sz="4000" b="1" dirty="0">
                <a:solidFill>
                  <a:schemeClr val="bg1"/>
                </a:solidFill>
                <a:latin typeface="Nunito Sans" pitchFamily="2" charset="77"/>
              </a:rPr>
              <a:t>Build a Scheduling Master Schedule using SMS Board buttons:</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2731051" y="2194295"/>
            <a:ext cx="8237934" cy="9076217"/>
          </a:xfrm>
        </p:spPr>
        <p:txBody>
          <a:bodyPr>
            <a:normAutofit fontScale="47500" lnSpcReduction="20000"/>
          </a:bodyPr>
          <a:lstStyle/>
          <a:p>
            <a:pPr marL="0" indent="0">
              <a:lnSpc>
                <a:spcPct val="120000"/>
              </a:lnSpc>
              <a:buNone/>
            </a:pPr>
            <a:r>
              <a:rPr lang="en-US" sz="5800" dirty="0">
                <a:solidFill>
                  <a:schemeClr val="tx2">
                    <a:lumMod val="75000"/>
                  </a:schemeClr>
                </a:solidFill>
                <a:latin typeface="Nunito Sans" pitchFamily="2" charset="77"/>
              </a:rPr>
              <a:t>Using </a:t>
            </a:r>
            <a:r>
              <a:rPr lang="en-US" sz="5800" b="1" dirty="0">
                <a:solidFill>
                  <a:schemeClr val="tx2">
                    <a:lumMod val="75000"/>
                  </a:schemeClr>
                </a:solidFill>
                <a:latin typeface="Nunito Sans" pitchFamily="2" charset="77"/>
              </a:rPr>
              <a:t>Add Class</a:t>
            </a:r>
            <a:r>
              <a:rPr lang="en-US" sz="5800" dirty="0">
                <a:solidFill>
                  <a:schemeClr val="tx2">
                    <a:lumMod val="75000"/>
                  </a:schemeClr>
                </a:solidFill>
                <a:latin typeface="Nunito Sans" pitchFamily="2" charset="77"/>
              </a:rPr>
              <a:t>:</a:t>
            </a:r>
          </a:p>
          <a:p>
            <a:pPr marL="1143000" indent="-1143000">
              <a:lnSpc>
                <a:spcPct val="120000"/>
              </a:lnSpc>
              <a:buFont typeface="+mj-lt"/>
              <a:buAutoNum type="arabicPeriod"/>
            </a:pPr>
            <a:r>
              <a:rPr lang="en-US" sz="5800" dirty="0">
                <a:solidFill>
                  <a:schemeClr val="tx2">
                    <a:lumMod val="75000"/>
                  </a:schemeClr>
                </a:solidFill>
                <a:latin typeface="Nunito Sans" pitchFamily="2" charset="77"/>
              </a:rPr>
              <a:t>Click on the cell corresponding to the period/teacher.</a:t>
            </a:r>
          </a:p>
          <a:p>
            <a:pPr marL="1143000" indent="-1143000">
              <a:lnSpc>
                <a:spcPct val="120000"/>
              </a:lnSpc>
              <a:buFont typeface="+mj-lt"/>
              <a:buAutoNum type="arabicPeriod"/>
            </a:pPr>
            <a:r>
              <a:rPr lang="en-US" sz="5800" dirty="0">
                <a:solidFill>
                  <a:schemeClr val="tx2">
                    <a:lumMod val="75000"/>
                  </a:schemeClr>
                </a:solidFill>
                <a:latin typeface="Nunito Sans" pitchFamily="2" charset="77"/>
              </a:rPr>
              <a:t>Press the </a:t>
            </a:r>
            <a:r>
              <a:rPr lang="en-US" sz="5800" b="1" dirty="0">
                <a:solidFill>
                  <a:schemeClr val="tx2">
                    <a:lumMod val="75000"/>
                  </a:schemeClr>
                </a:solidFill>
                <a:latin typeface="Nunito Sans" pitchFamily="2" charset="77"/>
              </a:rPr>
              <a:t>Add Class </a:t>
            </a:r>
            <a:r>
              <a:rPr lang="en-US" sz="5800" dirty="0">
                <a:solidFill>
                  <a:schemeClr val="tx2">
                    <a:lumMod val="75000"/>
                  </a:schemeClr>
                </a:solidFill>
                <a:latin typeface="Nunito Sans" pitchFamily="2" charset="77"/>
              </a:rPr>
              <a:t>button.</a:t>
            </a:r>
          </a:p>
          <a:p>
            <a:pPr marL="1143000" indent="-1143000">
              <a:lnSpc>
                <a:spcPct val="120000"/>
              </a:lnSpc>
              <a:buFont typeface="+mj-lt"/>
              <a:buAutoNum type="arabicPeriod"/>
            </a:pPr>
            <a:r>
              <a:rPr lang="en-US" sz="5800" dirty="0">
                <a:solidFill>
                  <a:schemeClr val="tx2">
                    <a:lumMod val="75000"/>
                  </a:schemeClr>
                </a:solidFill>
                <a:latin typeface="Nunito Sans" pitchFamily="2" charset="77"/>
              </a:rPr>
              <a:t>Add the section’s information at the top.</a:t>
            </a:r>
          </a:p>
          <a:p>
            <a:pPr marL="1143000" indent="-1143000">
              <a:lnSpc>
                <a:spcPct val="120000"/>
              </a:lnSpc>
              <a:buFont typeface="+mj-lt"/>
              <a:buAutoNum type="arabicPeriod"/>
            </a:pPr>
            <a:r>
              <a:rPr lang="en-US" sz="5800" dirty="0">
                <a:solidFill>
                  <a:schemeClr val="tx2">
                    <a:lumMod val="75000"/>
                  </a:schemeClr>
                </a:solidFill>
                <a:latin typeface="Nunito Sans" pitchFamily="2" charset="77"/>
              </a:rPr>
              <a:t>Press </a:t>
            </a:r>
            <a:r>
              <a:rPr lang="en-US" sz="5800" b="1" dirty="0">
                <a:solidFill>
                  <a:schemeClr val="tx2">
                    <a:lumMod val="75000"/>
                  </a:schemeClr>
                </a:solidFill>
                <a:latin typeface="Nunito Sans" pitchFamily="2" charset="77"/>
              </a:rPr>
              <a:t>Save</a:t>
            </a:r>
            <a:r>
              <a:rPr lang="en-US" sz="5800" dirty="0">
                <a:solidFill>
                  <a:schemeClr val="tx2">
                    <a:lumMod val="75000"/>
                  </a:schemeClr>
                </a:solidFill>
                <a:latin typeface="Nunito Sans" pitchFamily="2" charset="77"/>
              </a:rPr>
              <a:t>.</a:t>
            </a:r>
          </a:p>
          <a:p>
            <a:pPr marL="1143000" indent="-1143000">
              <a:lnSpc>
                <a:spcPct val="120000"/>
              </a:lnSpc>
              <a:buFont typeface="+mj-lt"/>
              <a:buAutoNum type="arabicPeriod"/>
            </a:pPr>
            <a:endParaRPr lang="en-US" sz="5800" dirty="0">
              <a:solidFill>
                <a:schemeClr val="tx2">
                  <a:lumMod val="75000"/>
                </a:schemeClr>
              </a:solidFill>
              <a:latin typeface="Nunito Sans" pitchFamily="2" charset="77"/>
            </a:endParaRPr>
          </a:p>
          <a:p>
            <a:pPr marL="0" indent="0">
              <a:lnSpc>
                <a:spcPct val="120000"/>
              </a:lnSpc>
              <a:buNone/>
            </a:pPr>
            <a:r>
              <a:rPr lang="en-US" sz="5800" dirty="0">
                <a:solidFill>
                  <a:schemeClr val="tx2">
                    <a:lumMod val="75000"/>
                  </a:schemeClr>
                </a:solidFill>
                <a:latin typeface="Nunito Sans" pitchFamily="2" charset="77"/>
              </a:rPr>
              <a:t>Using </a:t>
            </a:r>
            <a:r>
              <a:rPr lang="en-US" sz="5800" b="1" dirty="0">
                <a:solidFill>
                  <a:schemeClr val="tx2">
                    <a:lumMod val="75000"/>
                  </a:schemeClr>
                </a:solidFill>
                <a:latin typeface="Nunito Sans" pitchFamily="2" charset="77"/>
              </a:rPr>
              <a:t>Copy Class</a:t>
            </a:r>
            <a:r>
              <a:rPr lang="en-US" sz="5800" dirty="0">
                <a:solidFill>
                  <a:schemeClr val="tx2">
                    <a:lumMod val="75000"/>
                  </a:schemeClr>
                </a:solidFill>
                <a:latin typeface="Nunito Sans" pitchFamily="2" charset="77"/>
              </a:rPr>
              <a:t>:</a:t>
            </a:r>
          </a:p>
          <a:p>
            <a:pPr marL="1143000" indent="-1143000">
              <a:lnSpc>
                <a:spcPct val="120000"/>
              </a:lnSpc>
              <a:buFont typeface="+mj-lt"/>
              <a:buAutoNum type="arabicPeriod"/>
            </a:pPr>
            <a:r>
              <a:rPr lang="en-US" sz="5800" dirty="0">
                <a:solidFill>
                  <a:schemeClr val="tx2">
                    <a:lumMod val="75000"/>
                  </a:schemeClr>
                </a:solidFill>
                <a:latin typeface="Nunito Sans" pitchFamily="2" charset="77"/>
              </a:rPr>
              <a:t>Click on the section that should be copied.</a:t>
            </a:r>
          </a:p>
          <a:p>
            <a:pPr marL="1143000" indent="-1143000">
              <a:lnSpc>
                <a:spcPct val="120000"/>
              </a:lnSpc>
              <a:buFont typeface="+mj-lt"/>
              <a:buAutoNum type="arabicPeriod"/>
            </a:pPr>
            <a:r>
              <a:rPr lang="en-US" sz="5800" dirty="0">
                <a:solidFill>
                  <a:schemeClr val="tx2">
                    <a:lumMod val="75000"/>
                  </a:schemeClr>
                </a:solidFill>
                <a:latin typeface="Nunito Sans" pitchFamily="2" charset="77"/>
              </a:rPr>
              <a:t>Click on the </a:t>
            </a:r>
            <a:r>
              <a:rPr lang="en-US" sz="5800" b="1" dirty="0">
                <a:solidFill>
                  <a:schemeClr val="tx2">
                    <a:lumMod val="75000"/>
                  </a:schemeClr>
                </a:solidFill>
                <a:latin typeface="Nunito Sans" pitchFamily="2" charset="77"/>
              </a:rPr>
              <a:t>Copy Class </a:t>
            </a:r>
            <a:r>
              <a:rPr lang="en-US" sz="5800" dirty="0">
                <a:solidFill>
                  <a:schemeClr val="tx2">
                    <a:lumMod val="75000"/>
                  </a:schemeClr>
                </a:solidFill>
                <a:latin typeface="Nunito Sans" pitchFamily="2" charset="77"/>
              </a:rPr>
              <a:t>button; the button will change to </a:t>
            </a:r>
            <a:r>
              <a:rPr lang="en-US" sz="5800" b="1" dirty="0">
                <a:solidFill>
                  <a:schemeClr val="tx2">
                    <a:lumMod val="75000"/>
                  </a:schemeClr>
                </a:solidFill>
                <a:latin typeface="Nunito Sans" pitchFamily="2" charset="77"/>
              </a:rPr>
              <a:t>Cancel Copy.</a:t>
            </a:r>
            <a:endParaRPr lang="en-US" sz="5800" dirty="0">
              <a:solidFill>
                <a:schemeClr val="tx2">
                  <a:lumMod val="75000"/>
                </a:schemeClr>
              </a:solidFill>
              <a:latin typeface="Nunito Sans" pitchFamily="2" charset="77"/>
            </a:endParaRPr>
          </a:p>
          <a:p>
            <a:pPr marL="1143000" indent="-1143000">
              <a:lnSpc>
                <a:spcPct val="120000"/>
              </a:lnSpc>
              <a:buFont typeface="+mj-lt"/>
              <a:buAutoNum type="arabicPeriod"/>
            </a:pPr>
            <a:r>
              <a:rPr lang="en-US" sz="5800" dirty="0">
                <a:solidFill>
                  <a:schemeClr val="tx2">
                    <a:lumMod val="75000"/>
                  </a:schemeClr>
                </a:solidFill>
                <a:latin typeface="Nunito Sans" pitchFamily="2" charset="77"/>
              </a:rPr>
              <a:t>Click on the cell corresponding to the period/teacher where the new section should be copied.</a:t>
            </a:r>
          </a:p>
        </p:txBody>
      </p:sp>
      <p:pic>
        <p:nvPicPr>
          <p:cNvPr id="7" name="Picture 6">
            <a:extLst>
              <a:ext uri="{FF2B5EF4-FFF2-40B4-BE49-F238E27FC236}">
                <a16:creationId xmlns:a16="http://schemas.microsoft.com/office/drawing/2014/main" id="{09DB7DC4-F7E1-FF9E-51C5-B0D81832B1B7}"/>
              </a:ext>
            </a:extLst>
          </p:cNvPr>
          <p:cNvPicPr>
            <a:picLocks noChangeAspect="1"/>
          </p:cNvPicPr>
          <p:nvPr/>
        </p:nvPicPr>
        <p:blipFill>
          <a:blip r:embed="rId3"/>
          <a:stretch>
            <a:fillRect/>
          </a:stretch>
        </p:blipFill>
        <p:spPr>
          <a:xfrm>
            <a:off x="11640612" y="3014909"/>
            <a:ext cx="5276190" cy="162857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31244043-2BF0-9989-274A-F4CEDC4F71F5}"/>
              </a:ext>
            </a:extLst>
          </p:cNvPr>
          <p:cNvPicPr>
            <a:picLocks noChangeAspect="1"/>
          </p:cNvPicPr>
          <p:nvPr/>
        </p:nvPicPr>
        <p:blipFill>
          <a:blip r:embed="rId4"/>
          <a:stretch>
            <a:fillRect/>
          </a:stretch>
        </p:blipFill>
        <p:spPr>
          <a:xfrm>
            <a:off x="11640612" y="7538513"/>
            <a:ext cx="7187848" cy="1956186"/>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2E3FE424-1C06-741D-992D-227C49F693F9}"/>
              </a:ext>
            </a:extLst>
          </p:cNvPr>
          <p:cNvPicPr>
            <a:picLocks noChangeAspect="1"/>
          </p:cNvPicPr>
          <p:nvPr/>
        </p:nvPicPr>
        <p:blipFill>
          <a:blip r:embed="rId5"/>
          <a:stretch>
            <a:fillRect/>
          </a:stretch>
        </p:blipFill>
        <p:spPr>
          <a:xfrm>
            <a:off x="11640612" y="5005103"/>
            <a:ext cx="6085714" cy="1314286"/>
          </a:xfrm>
          <a:prstGeom prst="rect">
            <a:avLst/>
          </a:prstGeom>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336CCA85-9EAF-D2F6-6B13-C2DF0E793B86}"/>
              </a:ext>
            </a:extLst>
          </p:cNvPr>
          <p:cNvSpPr txBox="1"/>
          <p:nvPr/>
        </p:nvSpPr>
        <p:spPr>
          <a:xfrm>
            <a:off x="2086707" y="11792522"/>
            <a:ext cx="20794558" cy="729430"/>
          </a:xfrm>
          <a:prstGeom prst="rect">
            <a:avLst/>
          </a:prstGeom>
          <a:noFill/>
        </p:spPr>
        <p:txBody>
          <a:bodyPr wrap="square">
            <a:spAutoFit/>
          </a:bodyPr>
          <a:lstStyle/>
          <a:p>
            <a:pPr lvl="1">
              <a:lnSpc>
                <a:spcPct val="120000"/>
              </a:lnSpc>
            </a:pPr>
            <a:r>
              <a:rPr lang="en-US" sz="3600" dirty="0">
                <a:solidFill>
                  <a:schemeClr val="tx2">
                    <a:lumMod val="75000"/>
                  </a:schemeClr>
                </a:solidFill>
                <a:latin typeface="Nunito Sans" pitchFamily="2" charset="77"/>
              </a:rPr>
              <a:t>Note:  watch </a:t>
            </a:r>
            <a:r>
              <a:rPr lang="en-US" sz="3600" dirty="0" err="1">
                <a:solidFill>
                  <a:schemeClr val="tx2">
                    <a:lumMod val="75000"/>
                  </a:schemeClr>
                </a:solidFill>
                <a:latin typeface="Nunito Sans" pitchFamily="2" charset="77"/>
              </a:rPr>
              <a:t>AeriesCon</a:t>
            </a:r>
            <a:r>
              <a:rPr lang="en-US" sz="3600" dirty="0">
                <a:solidFill>
                  <a:schemeClr val="tx2">
                    <a:lumMod val="75000"/>
                  </a:schemeClr>
                </a:solidFill>
                <a:latin typeface="Nunito Sans" pitchFamily="2" charset="77"/>
              </a:rPr>
              <a:t> Session 330 to learn more about the Flex SMS Board/SMS Board.</a:t>
            </a:r>
          </a:p>
        </p:txBody>
      </p:sp>
      <p:sp>
        <p:nvSpPr>
          <p:cNvPr id="5" name="Freeform 4">
            <a:extLst>
              <a:ext uri="{FF2B5EF4-FFF2-40B4-BE49-F238E27FC236}">
                <a16:creationId xmlns:a16="http://schemas.microsoft.com/office/drawing/2014/main" id="{30285185-B92F-B457-C965-E5005A19A711}"/>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6"/>
            <a:stretch>
              <a:fillRect/>
            </a:stretch>
          </a:blipFill>
        </p:spPr>
        <p:txBody>
          <a:bodyPr/>
          <a:lstStyle/>
          <a:p>
            <a:endParaRPr lang="en-US"/>
          </a:p>
        </p:txBody>
      </p:sp>
      <p:pic>
        <p:nvPicPr>
          <p:cNvPr id="8" name="Picture 7">
            <a:extLst>
              <a:ext uri="{FF2B5EF4-FFF2-40B4-BE49-F238E27FC236}">
                <a16:creationId xmlns:a16="http://schemas.microsoft.com/office/drawing/2014/main" id="{B8DA69E5-9E0C-F2F3-8975-1885BFA84D07}"/>
              </a:ext>
            </a:extLst>
          </p:cNvPr>
          <p:cNvPicPr>
            <a:picLocks noChangeAspect="1"/>
          </p:cNvPicPr>
          <p:nvPr/>
        </p:nvPicPr>
        <p:blipFill>
          <a:blip r:embed="rId7"/>
          <a:stretch>
            <a:fillRect/>
          </a:stretch>
        </p:blipFill>
        <p:spPr>
          <a:xfrm>
            <a:off x="2862628" y="11007419"/>
            <a:ext cx="5857143" cy="5142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00873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42529"/>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056035" y="392996"/>
            <a:ext cx="21623079" cy="850668"/>
          </a:xfrm>
        </p:spPr>
        <p:txBody>
          <a:bodyPr anchor="t">
            <a:normAutofit/>
          </a:bodyPr>
          <a:lstStyle/>
          <a:p>
            <a:pPr algn="r"/>
            <a:r>
              <a:rPr lang="en-US" sz="4000" b="1" dirty="0">
                <a:solidFill>
                  <a:schemeClr val="bg1"/>
                </a:solidFill>
                <a:latin typeface="Nunito Sans" pitchFamily="2" charset="77"/>
              </a:rPr>
              <a:t>Add a Section on Scheduling Master page:  Flex</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871330" y="2194295"/>
            <a:ext cx="9097655" cy="9076217"/>
          </a:xfrm>
        </p:spPr>
        <p:txBody>
          <a:bodyPr>
            <a:normAutofit fontScale="70000" lnSpcReduction="20000"/>
          </a:bodyPr>
          <a:lstStyle/>
          <a:p>
            <a:pPr>
              <a:lnSpc>
                <a:spcPct val="120000"/>
              </a:lnSpc>
            </a:pPr>
            <a:r>
              <a:rPr lang="en-US" sz="5800" b="1" dirty="0">
                <a:solidFill>
                  <a:schemeClr val="tx2">
                    <a:lumMod val="75000"/>
                  </a:schemeClr>
                </a:solidFill>
                <a:latin typeface="Nunito Sans" pitchFamily="2" charset="77"/>
              </a:rPr>
              <a:t>Add</a:t>
            </a:r>
            <a:r>
              <a:rPr lang="en-US" sz="5800" dirty="0">
                <a:solidFill>
                  <a:schemeClr val="tx2">
                    <a:lumMod val="75000"/>
                  </a:schemeClr>
                </a:solidFill>
                <a:latin typeface="Nunito Sans" pitchFamily="2" charset="77"/>
              </a:rPr>
              <a:t> a new section</a:t>
            </a:r>
          </a:p>
          <a:p>
            <a:pPr>
              <a:lnSpc>
                <a:spcPct val="120000"/>
              </a:lnSpc>
            </a:pPr>
            <a:r>
              <a:rPr lang="en-US" sz="5800" b="1" dirty="0">
                <a:solidFill>
                  <a:schemeClr val="tx2">
                    <a:lumMod val="75000"/>
                  </a:schemeClr>
                </a:solidFill>
                <a:latin typeface="Nunito Sans" pitchFamily="2" charset="77"/>
              </a:rPr>
              <a:t>Change</a:t>
            </a:r>
            <a:r>
              <a:rPr lang="en-US" sz="5800" dirty="0">
                <a:solidFill>
                  <a:schemeClr val="tx2">
                    <a:lumMod val="75000"/>
                  </a:schemeClr>
                </a:solidFill>
                <a:latin typeface="Nunito Sans" pitchFamily="2" charset="77"/>
              </a:rPr>
              <a:t> or </a:t>
            </a:r>
            <a:r>
              <a:rPr lang="en-US" sz="5800" b="1" dirty="0">
                <a:solidFill>
                  <a:schemeClr val="tx2">
                    <a:lumMod val="75000"/>
                  </a:schemeClr>
                </a:solidFill>
                <a:latin typeface="Nunito Sans" pitchFamily="2" charset="77"/>
              </a:rPr>
              <a:t>Delete</a:t>
            </a:r>
            <a:r>
              <a:rPr lang="en-US" sz="5800" dirty="0">
                <a:solidFill>
                  <a:schemeClr val="tx2">
                    <a:lumMod val="75000"/>
                  </a:schemeClr>
                </a:solidFill>
                <a:latin typeface="Nunito Sans" pitchFamily="2" charset="77"/>
              </a:rPr>
              <a:t> an existing section</a:t>
            </a:r>
          </a:p>
          <a:p>
            <a:pPr>
              <a:lnSpc>
                <a:spcPct val="120000"/>
              </a:lnSpc>
            </a:pPr>
            <a:r>
              <a:rPr lang="en-US" sz="5800" b="1" dirty="0">
                <a:solidFill>
                  <a:schemeClr val="tx2">
                    <a:lumMod val="75000"/>
                  </a:schemeClr>
                </a:solidFill>
                <a:latin typeface="Nunito Sans" pitchFamily="2" charset="77"/>
              </a:rPr>
              <a:t>Credit</a:t>
            </a:r>
            <a:r>
              <a:rPr lang="en-US" sz="5800" dirty="0">
                <a:solidFill>
                  <a:schemeClr val="tx2">
                    <a:lumMod val="75000"/>
                  </a:schemeClr>
                </a:solidFill>
                <a:latin typeface="Nunito Sans" pitchFamily="2" charset="77"/>
              </a:rPr>
              <a:t> and </a:t>
            </a:r>
            <a:r>
              <a:rPr lang="en-US" sz="5800" b="1" dirty="0" err="1">
                <a:solidFill>
                  <a:schemeClr val="tx2">
                    <a:lumMod val="75000"/>
                  </a:schemeClr>
                </a:solidFill>
                <a:latin typeface="Nunito Sans" pitchFamily="2" charset="77"/>
              </a:rPr>
              <a:t>Grd</a:t>
            </a:r>
            <a:r>
              <a:rPr lang="en-US" sz="5800" b="1" dirty="0">
                <a:solidFill>
                  <a:schemeClr val="tx2">
                    <a:lumMod val="75000"/>
                  </a:schemeClr>
                </a:solidFill>
                <a:latin typeface="Nunito Sans" pitchFamily="2" charset="77"/>
              </a:rPr>
              <a:t> Range </a:t>
            </a:r>
            <a:r>
              <a:rPr lang="en-US" sz="5800" dirty="0">
                <a:solidFill>
                  <a:schemeClr val="tx2">
                    <a:lumMod val="75000"/>
                  </a:schemeClr>
                </a:solidFill>
                <a:latin typeface="Nunito Sans" pitchFamily="2" charset="77"/>
              </a:rPr>
              <a:t>come from </a:t>
            </a:r>
            <a:r>
              <a:rPr lang="en-US" sz="5800" b="1" dirty="0">
                <a:solidFill>
                  <a:schemeClr val="tx2">
                    <a:lumMod val="75000"/>
                  </a:schemeClr>
                </a:solidFill>
                <a:latin typeface="Nunito Sans" pitchFamily="2" charset="77"/>
              </a:rPr>
              <a:t>Course</a:t>
            </a:r>
          </a:p>
          <a:p>
            <a:pPr lvl="1">
              <a:lnSpc>
                <a:spcPct val="120000"/>
              </a:lnSpc>
            </a:pPr>
            <a:r>
              <a:rPr lang="en-US" sz="5000" b="1" dirty="0" err="1">
                <a:solidFill>
                  <a:schemeClr val="tx2">
                    <a:lumMod val="75000"/>
                  </a:schemeClr>
                </a:solidFill>
                <a:latin typeface="Nunito Sans" pitchFamily="2" charset="77"/>
              </a:rPr>
              <a:t>Grd</a:t>
            </a:r>
            <a:r>
              <a:rPr lang="en-US" sz="5000" b="1" dirty="0">
                <a:solidFill>
                  <a:schemeClr val="tx2">
                    <a:lumMod val="75000"/>
                  </a:schemeClr>
                </a:solidFill>
                <a:latin typeface="Nunito Sans" pitchFamily="2" charset="77"/>
              </a:rPr>
              <a:t> Range</a:t>
            </a:r>
            <a:r>
              <a:rPr lang="en-US" sz="5000" dirty="0">
                <a:solidFill>
                  <a:schemeClr val="tx2">
                    <a:lumMod val="75000"/>
                  </a:schemeClr>
                </a:solidFill>
                <a:latin typeface="Nunito Sans" pitchFamily="2" charset="77"/>
              </a:rPr>
              <a:t> 0-0 is Kindergarten</a:t>
            </a:r>
          </a:p>
          <a:p>
            <a:pPr>
              <a:lnSpc>
                <a:spcPct val="120000"/>
              </a:lnSpc>
            </a:pPr>
            <a:r>
              <a:rPr lang="en-US" sz="5800" b="1" dirty="0">
                <a:solidFill>
                  <a:schemeClr val="tx2">
                    <a:lumMod val="75000"/>
                  </a:schemeClr>
                </a:solidFill>
                <a:latin typeface="Nunito Sans" pitchFamily="2" charset="77"/>
              </a:rPr>
              <a:t>Max</a:t>
            </a:r>
            <a:r>
              <a:rPr lang="en-US" sz="5800" dirty="0">
                <a:solidFill>
                  <a:schemeClr val="tx2">
                    <a:lumMod val="75000"/>
                  </a:schemeClr>
                </a:solidFill>
                <a:latin typeface="Nunito Sans" pitchFamily="2" charset="77"/>
              </a:rPr>
              <a:t> and </a:t>
            </a:r>
            <a:r>
              <a:rPr lang="en-US" sz="5800" b="1" dirty="0">
                <a:solidFill>
                  <a:schemeClr val="tx2">
                    <a:lumMod val="75000"/>
                  </a:schemeClr>
                </a:solidFill>
                <a:latin typeface="Nunito Sans" pitchFamily="2" charset="77"/>
              </a:rPr>
              <a:t>Room</a:t>
            </a:r>
            <a:r>
              <a:rPr lang="en-US" sz="5800" dirty="0">
                <a:solidFill>
                  <a:schemeClr val="tx2">
                    <a:lumMod val="75000"/>
                  </a:schemeClr>
                </a:solidFill>
                <a:latin typeface="Nunito Sans" pitchFamily="2" charset="77"/>
              </a:rPr>
              <a:t> come from </a:t>
            </a:r>
            <a:r>
              <a:rPr lang="en-US" sz="5800" b="1" dirty="0">
                <a:solidFill>
                  <a:schemeClr val="tx2">
                    <a:lumMod val="75000"/>
                  </a:schemeClr>
                </a:solidFill>
                <a:latin typeface="Nunito Sans" pitchFamily="2" charset="77"/>
              </a:rPr>
              <a:t>Scheduling Info</a:t>
            </a:r>
            <a:r>
              <a:rPr lang="en-US" sz="5800" dirty="0">
                <a:solidFill>
                  <a:schemeClr val="tx2">
                    <a:lumMod val="75000"/>
                  </a:schemeClr>
                </a:solidFill>
                <a:latin typeface="Nunito Sans" pitchFamily="2" charset="77"/>
              </a:rPr>
              <a:t> section on </a:t>
            </a:r>
            <a:r>
              <a:rPr lang="en-US" sz="5800" b="1" dirty="0">
                <a:solidFill>
                  <a:schemeClr val="tx2">
                    <a:lumMod val="75000"/>
                  </a:schemeClr>
                </a:solidFill>
                <a:latin typeface="Nunito Sans" pitchFamily="2" charset="77"/>
              </a:rPr>
              <a:t>Staff</a:t>
            </a:r>
            <a:r>
              <a:rPr lang="en-US" sz="5800" dirty="0">
                <a:solidFill>
                  <a:schemeClr val="tx2">
                    <a:lumMod val="75000"/>
                  </a:schemeClr>
                </a:solidFill>
                <a:latin typeface="Nunito Sans" pitchFamily="2" charset="77"/>
              </a:rPr>
              <a:t> page. </a:t>
            </a:r>
          </a:p>
          <a:p>
            <a:pPr lvl="1">
              <a:lnSpc>
                <a:spcPct val="120000"/>
              </a:lnSpc>
            </a:pPr>
            <a:r>
              <a:rPr lang="en-US" sz="5000" b="1" dirty="0">
                <a:solidFill>
                  <a:schemeClr val="tx2">
                    <a:lumMod val="75000"/>
                  </a:schemeClr>
                </a:solidFill>
                <a:latin typeface="Nunito Sans" pitchFamily="2" charset="77"/>
              </a:rPr>
              <a:t>Room</a:t>
            </a:r>
            <a:r>
              <a:rPr lang="en-US" sz="5000" dirty="0">
                <a:solidFill>
                  <a:schemeClr val="tx2">
                    <a:lumMod val="75000"/>
                  </a:schemeClr>
                </a:solidFill>
                <a:latin typeface="Nunito Sans" pitchFamily="2" charset="77"/>
              </a:rPr>
              <a:t> prints on Locator Cards report.</a:t>
            </a:r>
          </a:p>
          <a:p>
            <a:pPr lvl="1">
              <a:lnSpc>
                <a:spcPct val="120000"/>
              </a:lnSpc>
            </a:pPr>
            <a:r>
              <a:rPr lang="en-US" sz="5000" b="1" dirty="0">
                <a:solidFill>
                  <a:schemeClr val="tx2">
                    <a:lumMod val="75000"/>
                  </a:schemeClr>
                </a:solidFill>
                <a:latin typeface="Nunito Sans" pitchFamily="2" charset="77"/>
              </a:rPr>
              <a:t>Max</a:t>
            </a:r>
            <a:r>
              <a:rPr lang="en-US" sz="5000" dirty="0">
                <a:solidFill>
                  <a:schemeClr val="tx2">
                    <a:lumMod val="75000"/>
                  </a:schemeClr>
                </a:solidFill>
                <a:latin typeface="Nunito Sans" pitchFamily="2" charset="77"/>
              </a:rPr>
              <a:t> of 0 means that no students will schedule into it.</a:t>
            </a:r>
          </a:p>
        </p:txBody>
      </p:sp>
      <p:pic>
        <p:nvPicPr>
          <p:cNvPr id="5" name="Picture 4">
            <a:extLst>
              <a:ext uri="{FF2B5EF4-FFF2-40B4-BE49-F238E27FC236}">
                <a16:creationId xmlns:a16="http://schemas.microsoft.com/office/drawing/2014/main" id="{FC3990B8-ED09-98D5-63C5-31462122E2DF}"/>
              </a:ext>
            </a:extLst>
          </p:cNvPr>
          <p:cNvPicPr>
            <a:picLocks noChangeAspect="1"/>
          </p:cNvPicPr>
          <p:nvPr/>
        </p:nvPicPr>
        <p:blipFill>
          <a:blip r:embed="rId3"/>
          <a:stretch>
            <a:fillRect/>
          </a:stretch>
        </p:blipFill>
        <p:spPr>
          <a:xfrm>
            <a:off x="11207645" y="11298768"/>
            <a:ext cx="9685714" cy="1104762"/>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ABC4AE7-982E-D4BB-28EF-F5FFBE9DCF25}"/>
              </a:ext>
            </a:extLst>
          </p:cNvPr>
          <p:cNvPicPr>
            <a:picLocks noChangeAspect="1"/>
          </p:cNvPicPr>
          <p:nvPr/>
        </p:nvPicPr>
        <p:blipFill>
          <a:blip r:embed="rId4"/>
          <a:stretch>
            <a:fillRect/>
          </a:stretch>
        </p:blipFill>
        <p:spPr>
          <a:xfrm>
            <a:off x="11165886" y="2194295"/>
            <a:ext cx="10487063" cy="8492959"/>
          </a:xfrm>
          <a:prstGeom prst="rect">
            <a:avLst/>
          </a:prstGeom>
          <a:effectLst>
            <a:outerShdw blurRad="50800" dist="38100" dir="2700000" algn="tl" rotWithShape="0">
              <a:prstClr val="black">
                <a:alpha val="40000"/>
              </a:prstClr>
            </a:outerShdw>
          </a:effectLst>
        </p:spPr>
      </p:pic>
      <p:sp>
        <p:nvSpPr>
          <p:cNvPr id="7" name="Freeform 4">
            <a:extLst>
              <a:ext uri="{FF2B5EF4-FFF2-40B4-BE49-F238E27FC236}">
                <a16:creationId xmlns:a16="http://schemas.microsoft.com/office/drawing/2014/main" id="{FD852010-EA90-A59A-01E0-78949A8AE7E8}"/>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5"/>
            <a:stretch>
              <a:fillRect/>
            </a:stretch>
          </a:blipFill>
        </p:spPr>
        <p:txBody>
          <a:bodyPr/>
          <a:lstStyle/>
          <a:p>
            <a:endParaRPr lang="en-US"/>
          </a:p>
        </p:txBody>
      </p:sp>
      <p:pic>
        <p:nvPicPr>
          <p:cNvPr id="9" name="Picture 8">
            <a:extLst>
              <a:ext uri="{FF2B5EF4-FFF2-40B4-BE49-F238E27FC236}">
                <a16:creationId xmlns:a16="http://schemas.microsoft.com/office/drawing/2014/main" id="{68D21336-5BE0-B590-8357-7FCFA45B3C90}"/>
              </a:ext>
            </a:extLst>
          </p:cNvPr>
          <p:cNvPicPr>
            <a:picLocks noChangeAspect="1"/>
          </p:cNvPicPr>
          <p:nvPr/>
        </p:nvPicPr>
        <p:blipFill>
          <a:blip r:embed="rId6"/>
          <a:stretch>
            <a:fillRect/>
          </a:stretch>
        </p:blipFill>
        <p:spPr>
          <a:xfrm>
            <a:off x="1889937" y="11513079"/>
            <a:ext cx="5857143" cy="5142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95776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42529"/>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056035" y="392996"/>
            <a:ext cx="21623079" cy="850668"/>
          </a:xfrm>
        </p:spPr>
        <p:txBody>
          <a:bodyPr anchor="t">
            <a:normAutofit/>
          </a:bodyPr>
          <a:lstStyle/>
          <a:p>
            <a:pPr algn="r"/>
            <a:r>
              <a:rPr lang="en-US" sz="4000" b="1" dirty="0">
                <a:solidFill>
                  <a:schemeClr val="bg1"/>
                </a:solidFill>
                <a:latin typeface="Nunito Sans" pitchFamily="2" charset="77"/>
              </a:rPr>
              <a:t>Add a Section on Scheduling Master page: Non-Flex</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642324" y="2874231"/>
            <a:ext cx="7642353" cy="9076217"/>
          </a:xfrm>
        </p:spPr>
        <p:txBody>
          <a:bodyPr>
            <a:noAutofit/>
          </a:bodyPr>
          <a:lstStyle/>
          <a:p>
            <a:pPr>
              <a:lnSpc>
                <a:spcPct val="120000"/>
              </a:lnSpc>
            </a:pPr>
            <a:r>
              <a:rPr lang="en-US" sz="3200" b="1" dirty="0">
                <a:solidFill>
                  <a:schemeClr val="tx2">
                    <a:lumMod val="75000"/>
                  </a:schemeClr>
                </a:solidFill>
                <a:latin typeface="Nunito Sans" pitchFamily="2" charset="77"/>
              </a:rPr>
              <a:t>Add</a:t>
            </a:r>
            <a:r>
              <a:rPr lang="en-US" sz="3200" dirty="0">
                <a:solidFill>
                  <a:schemeClr val="tx2">
                    <a:lumMod val="75000"/>
                  </a:schemeClr>
                </a:solidFill>
                <a:latin typeface="Nunito Sans" pitchFamily="2" charset="77"/>
              </a:rPr>
              <a:t> a new section</a:t>
            </a:r>
          </a:p>
          <a:p>
            <a:pPr>
              <a:lnSpc>
                <a:spcPct val="120000"/>
              </a:lnSpc>
            </a:pPr>
            <a:r>
              <a:rPr lang="en-US" sz="3200" b="1" dirty="0">
                <a:solidFill>
                  <a:schemeClr val="tx2">
                    <a:lumMod val="75000"/>
                  </a:schemeClr>
                </a:solidFill>
                <a:latin typeface="Nunito Sans" pitchFamily="2" charset="77"/>
              </a:rPr>
              <a:t>Change</a:t>
            </a:r>
            <a:r>
              <a:rPr lang="en-US" sz="3200" dirty="0">
                <a:solidFill>
                  <a:schemeClr val="tx2">
                    <a:lumMod val="75000"/>
                  </a:schemeClr>
                </a:solidFill>
                <a:latin typeface="Nunito Sans" pitchFamily="2" charset="77"/>
              </a:rPr>
              <a:t> or </a:t>
            </a:r>
            <a:r>
              <a:rPr lang="en-US" sz="3200" b="1" dirty="0">
                <a:solidFill>
                  <a:schemeClr val="tx2">
                    <a:lumMod val="75000"/>
                  </a:schemeClr>
                </a:solidFill>
                <a:latin typeface="Nunito Sans" pitchFamily="2" charset="77"/>
              </a:rPr>
              <a:t>Delete</a:t>
            </a:r>
            <a:r>
              <a:rPr lang="en-US" sz="3200" dirty="0">
                <a:solidFill>
                  <a:schemeClr val="tx2">
                    <a:lumMod val="75000"/>
                  </a:schemeClr>
                </a:solidFill>
                <a:latin typeface="Nunito Sans" pitchFamily="2" charset="77"/>
              </a:rPr>
              <a:t> an existing section</a:t>
            </a:r>
          </a:p>
          <a:p>
            <a:pPr>
              <a:lnSpc>
                <a:spcPct val="120000"/>
              </a:lnSpc>
            </a:pPr>
            <a:r>
              <a:rPr lang="en-US" sz="3200" b="1" dirty="0">
                <a:solidFill>
                  <a:schemeClr val="tx2">
                    <a:lumMod val="75000"/>
                  </a:schemeClr>
                </a:solidFill>
                <a:latin typeface="Nunito Sans" pitchFamily="2" charset="77"/>
              </a:rPr>
              <a:t>Room</a:t>
            </a:r>
            <a:r>
              <a:rPr lang="en-US" sz="3200" dirty="0">
                <a:solidFill>
                  <a:schemeClr val="tx2">
                    <a:lumMod val="75000"/>
                  </a:schemeClr>
                </a:solidFill>
                <a:latin typeface="Nunito Sans" pitchFamily="2" charset="77"/>
              </a:rPr>
              <a:t> and </a:t>
            </a:r>
            <a:r>
              <a:rPr lang="en-US" sz="3200" b="1" dirty="0">
                <a:solidFill>
                  <a:schemeClr val="tx2">
                    <a:lumMod val="75000"/>
                  </a:schemeClr>
                </a:solidFill>
                <a:latin typeface="Nunito Sans" pitchFamily="2" charset="77"/>
              </a:rPr>
              <a:t>Max</a:t>
            </a:r>
            <a:r>
              <a:rPr lang="en-US" sz="3200" dirty="0">
                <a:solidFill>
                  <a:schemeClr val="tx2">
                    <a:lumMod val="75000"/>
                  </a:schemeClr>
                </a:solidFill>
                <a:latin typeface="Nunito Sans" pitchFamily="2" charset="77"/>
              </a:rPr>
              <a:t> come from Teacher</a:t>
            </a:r>
          </a:p>
          <a:p>
            <a:pPr lvl="1">
              <a:lnSpc>
                <a:spcPct val="120000"/>
              </a:lnSpc>
            </a:pPr>
            <a:r>
              <a:rPr lang="en-US" sz="3200" dirty="0">
                <a:solidFill>
                  <a:schemeClr val="tx2">
                    <a:lumMod val="75000"/>
                  </a:schemeClr>
                </a:solidFill>
                <a:latin typeface="Nunito Sans" pitchFamily="2" charset="77"/>
              </a:rPr>
              <a:t>Put teacher in room most likely and change the exceptions</a:t>
            </a:r>
          </a:p>
          <a:p>
            <a:pPr lvl="1">
              <a:lnSpc>
                <a:spcPct val="120000"/>
              </a:lnSpc>
            </a:pPr>
            <a:r>
              <a:rPr lang="en-US" sz="3200" dirty="0">
                <a:solidFill>
                  <a:schemeClr val="tx2">
                    <a:lumMod val="75000"/>
                  </a:schemeClr>
                </a:solidFill>
                <a:latin typeface="Nunito Sans" pitchFamily="2" charset="77"/>
              </a:rPr>
              <a:t>Consistency (C-2 is not C2)</a:t>
            </a:r>
          </a:p>
          <a:p>
            <a:pPr lvl="1">
              <a:lnSpc>
                <a:spcPct val="120000"/>
              </a:lnSpc>
            </a:pPr>
            <a:r>
              <a:rPr lang="en-US" sz="3200" b="1" dirty="0">
                <a:solidFill>
                  <a:schemeClr val="tx2">
                    <a:lumMod val="75000"/>
                  </a:schemeClr>
                </a:solidFill>
                <a:latin typeface="Nunito Sans" pitchFamily="2" charset="77"/>
              </a:rPr>
              <a:t>Max</a:t>
            </a:r>
            <a:r>
              <a:rPr lang="en-US" sz="3200" dirty="0">
                <a:solidFill>
                  <a:schemeClr val="tx2">
                    <a:lumMod val="75000"/>
                  </a:schemeClr>
                </a:solidFill>
                <a:latin typeface="Nunito Sans" pitchFamily="2" charset="77"/>
              </a:rPr>
              <a:t> of 0 means no seats in section</a:t>
            </a:r>
          </a:p>
          <a:p>
            <a:pPr>
              <a:lnSpc>
                <a:spcPct val="120000"/>
              </a:lnSpc>
            </a:pPr>
            <a:r>
              <a:rPr lang="en-US" sz="3200" b="1" dirty="0">
                <a:solidFill>
                  <a:schemeClr val="tx2">
                    <a:lumMod val="75000"/>
                  </a:schemeClr>
                </a:solidFill>
                <a:latin typeface="Nunito Sans" pitchFamily="2" charset="77"/>
              </a:rPr>
              <a:t>Credit</a:t>
            </a:r>
            <a:r>
              <a:rPr lang="en-US" sz="3200" dirty="0">
                <a:solidFill>
                  <a:schemeClr val="tx2">
                    <a:lumMod val="75000"/>
                  </a:schemeClr>
                </a:solidFill>
                <a:latin typeface="Nunito Sans" pitchFamily="2" charset="77"/>
              </a:rPr>
              <a:t> and </a:t>
            </a:r>
            <a:r>
              <a:rPr lang="en-US" sz="3200" b="1" dirty="0" err="1">
                <a:solidFill>
                  <a:schemeClr val="tx2">
                    <a:lumMod val="75000"/>
                  </a:schemeClr>
                </a:solidFill>
                <a:latin typeface="Nunito Sans" pitchFamily="2" charset="77"/>
              </a:rPr>
              <a:t>Grd</a:t>
            </a:r>
            <a:r>
              <a:rPr lang="en-US" sz="3200" b="1" dirty="0">
                <a:solidFill>
                  <a:schemeClr val="tx2">
                    <a:lumMod val="75000"/>
                  </a:schemeClr>
                </a:solidFill>
                <a:latin typeface="Nunito Sans" pitchFamily="2" charset="77"/>
              </a:rPr>
              <a:t> Range</a:t>
            </a:r>
            <a:r>
              <a:rPr lang="en-US" sz="3200" dirty="0">
                <a:solidFill>
                  <a:schemeClr val="tx2">
                    <a:lumMod val="75000"/>
                  </a:schemeClr>
                </a:solidFill>
                <a:latin typeface="Nunito Sans" pitchFamily="2" charset="77"/>
              </a:rPr>
              <a:t> come from Course</a:t>
            </a:r>
          </a:p>
          <a:p>
            <a:pPr>
              <a:lnSpc>
                <a:spcPct val="120000"/>
              </a:lnSpc>
            </a:pPr>
            <a:r>
              <a:rPr lang="en-US" sz="3200" b="1" dirty="0" err="1">
                <a:solidFill>
                  <a:schemeClr val="tx2">
                    <a:lumMod val="75000"/>
                  </a:schemeClr>
                </a:solidFill>
                <a:latin typeface="Nunito Sans" pitchFamily="2" charset="77"/>
              </a:rPr>
              <a:t>Grd</a:t>
            </a:r>
            <a:r>
              <a:rPr lang="en-US" sz="3200" b="1" dirty="0">
                <a:solidFill>
                  <a:schemeClr val="tx2">
                    <a:lumMod val="75000"/>
                  </a:schemeClr>
                </a:solidFill>
                <a:latin typeface="Nunito Sans" pitchFamily="2" charset="77"/>
              </a:rPr>
              <a:t> Range</a:t>
            </a:r>
            <a:r>
              <a:rPr lang="en-US" sz="3200" dirty="0">
                <a:solidFill>
                  <a:schemeClr val="tx2">
                    <a:lumMod val="75000"/>
                  </a:schemeClr>
                </a:solidFill>
                <a:latin typeface="Nunito Sans" pitchFamily="2" charset="77"/>
              </a:rPr>
              <a:t> 0-0 is Kindergarten</a:t>
            </a:r>
          </a:p>
        </p:txBody>
      </p:sp>
      <p:pic>
        <p:nvPicPr>
          <p:cNvPr id="7" name="Picture 6">
            <a:extLst>
              <a:ext uri="{FF2B5EF4-FFF2-40B4-BE49-F238E27FC236}">
                <a16:creationId xmlns:a16="http://schemas.microsoft.com/office/drawing/2014/main" id="{2AE7550B-936E-E649-3CCA-968F70D04DD0}"/>
              </a:ext>
            </a:extLst>
          </p:cNvPr>
          <p:cNvPicPr>
            <a:picLocks noChangeAspect="1"/>
          </p:cNvPicPr>
          <p:nvPr/>
        </p:nvPicPr>
        <p:blipFill>
          <a:blip r:embed="rId3"/>
          <a:stretch>
            <a:fillRect/>
          </a:stretch>
        </p:blipFill>
        <p:spPr>
          <a:xfrm>
            <a:off x="9577110" y="2883876"/>
            <a:ext cx="13647599" cy="6982209"/>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508577B4-5D91-0EC5-3192-CE95F4ADB092}"/>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pic>
        <p:nvPicPr>
          <p:cNvPr id="8" name="Picture 7">
            <a:extLst>
              <a:ext uri="{FF2B5EF4-FFF2-40B4-BE49-F238E27FC236}">
                <a16:creationId xmlns:a16="http://schemas.microsoft.com/office/drawing/2014/main" id="{F273E695-DA76-EE8B-E3AB-10A917057D7E}"/>
              </a:ext>
            </a:extLst>
          </p:cNvPr>
          <p:cNvPicPr>
            <a:picLocks noChangeAspect="1"/>
          </p:cNvPicPr>
          <p:nvPr/>
        </p:nvPicPr>
        <p:blipFill>
          <a:blip r:embed="rId5"/>
          <a:stretch>
            <a:fillRect/>
          </a:stretch>
        </p:blipFill>
        <p:spPr>
          <a:xfrm>
            <a:off x="1757343" y="11436162"/>
            <a:ext cx="5857143" cy="5142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3963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42529"/>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056035" y="392996"/>
            <a:ext cx="21623079" cy="850668"/>
          </a:xfrm>
        </p:spPr>
        <p:txBody>
          <a:bodyPr anchor="t">
            <a:normAutofit/>
          </a:bodyPr>
          <a:lstStyle/>
          <a:p>
            <a:pPr algn="r"/>
            <a:r>
              <a:rPr lang="en-US" sz="4000" b="1" dirty="0">
                <a:solidFill>
                  <a:schemeClr val="bg1"/>
                </a:solidFill>
                <a:latin typeface="Nunito Sans" pitchFamily="2" charset="77"/>
              </a:rPr>
              <a:t>More fields on the Scheduling Master page</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642324" y="2874231"/>
            <a:ext cx="7642353" cy="9076217"/>
          </a:xfrm>
        </p:spPr>
        <p:txBody>
          <a:bodyPr>
            <a:normAutofit fontScale="47500" lnSpcReduction="20000"/>
          </a:bodyPr>
          <a:lstStyle/>
          <a:p>
            <a:pPr>
              <a:lnSpc>
                <a:spcPct val="120000"/>
              </a:lnSpc>
            </a:pPr>
            <a:r>
              <a:rPr lang="en-US" sz="5800" b="1" dirty="0">
                <a:solidFill>
                  <a:schemeClr val="tx2">
                    <a:lumMod val="75000"/>
                  </a:schemeClr>
                </a:solidFill>
                <a:latin typeface="Nunito Sans" pitchFamily="2" charset="77"/>
              </a:rPr>
              <a:t>Exclude </a:t>
            </a:r>
            <a:r>
              <a:rPr lang="en-US" sz="5800" dirty="0">
                <a:solidFill>
                  <a:schemeClr val="tx2">
                    <a:lumMod val="75000"/>
                  </a:schemeClr>
                </a:solidFill>
                <a:latin typeface="Nunito Sans" pitchFamily="2" charset="77"/>
              </a:rPr>
              <a:t>(don’t show this section on Grades, Attendance or both)</a:t>
            </a:r>
            <a:endParaRPr lang="en-US" sz="5800" b="1" dirty="0">
              <a:solidFill>
                <a:schemeClr val="tx2">
                  <a:lumMod val="75000"/>
                </a:schemeClr>
              </a:solidFill>
              <a:latin typeface="Nunito Sans" pitchFamily="2" charset="77"/>
            </a:endParaRPr>
          </a:p>
          <a:p>
            <a:pPr>
              <a:lnSpc>
                <a:spcPct val="120000"/>
              </a:lnSpc>
            </a:pPr>
            <a:r>
              <a:rPr lang="en-US" sz="5800" b="1" dirty="0" err="1">
                <a:solidFill>
                  <a:schemeClr val="tx2">
                    <a:lumMod val="75000"/>
                  </a:schemeClr>
                </a:solidFill>
                <a:latin typeface="Nunito Sans" pitchFamily="2" charset="77"/>
              </a:rPr>
              <a:t>SemGp</a:t>
            </a:r>
            <a:r>
              <a:rPr lang="en-US" sz="5800" b="1" dirty="0">
                <a:solidFill>
                  <a:schemeClr val="tx2">
                    <a:lumMod val="75000"/>
                  </a:schemeClr>
                </a:solidFill>
                <a:latin typeface="Nunito Sans" pitchFamily="2" charset="77"/>
              </a:rPr>
              <a:t> </a:t>
            </a:r>
            <a:r>
              <a:rPr lang="en-US" sz="5800" dirty="0">
                <a:solidFill>
                  <a:schemeClr val="tx2">
                    <a:lumMod val="75000"/>
                  </a:schemeClr>
                </a:solidFill>
                <a:latin typeface="Nunito Sans" pitchFamily="2" charset="77"/>
              </a:rPr>
              <a:t>(same </a:t>
            </a:r>
            <a:r>
              <a:rPr lang="en-US" sz="5800" b="1" dirty="0" err="1">
                <a:solidFill>
                  <a:schemeClr val="tx2">
                    <a:lumMod val="75000"/>
                  </a:schemeClr>
                </a:solidFill>
                <a:latin typeface="Nunito Sans" pitchFamily="2" charset="77"/>
              </a:rPr>
              <a:t>SemGp</a:t>
            </a:r>
            <a:r>
              <a:rPr lang="en-US" sz="5800" dirty="0">
                <a:solidFill>
                  <a:schemeClr val="tx2">
                    <a:lumMod val="75000"/>
                  </a:schemeClr>
                </a:solidFill>
                <a:latin typeface="Nunito Sans" pitchFamily="2" charset="77"/>
              </a:rPr>
              <a:t> will force two sections for a pair of courses into different terms)</a:t>
            </a:r>
            <a:endParaRPr lang="en-US" sz="5800" b="1" dirty="0">
              <a:solidFill>
                <a:schemeClr val="tx2">
                  <a:lumMod val="75000"/>
                </a:schemeClr>
              </a:solidFill>
              <a:latin typeface="Nunito Sans" pitchFamily="2" charset="77"/>
            </a:endParaRPr>
          </a:p>
          <a:p>
            <a:pPr>
              <a:lnSpc>
                <a:spcPct val="120000"/>
              </a:lnSpc>
            </a:pPr>
            <a:r>
              <a:rPr lang="en-US" sz="5800" dirty="0">
                <a:solidFill>
                  <a:schemeClr val="tx2">
                    <a:lumMod val="75000"/>
                  </a:schemeClr>
                </a:solidFill>
                <a:latin typeface="Nunito Sans" pitchFamily="2" charset="77"/>
              </a:rPr>
              <a:t>Use the </a:t>
            </a:r>
            <a:r>
              <a:rPr lang="en-US" sz="5800" b="1" dirty="0">
                <a:solidFill>
                  <a:schemeClr val="tx2">
                    <a:lumMod val="75000"/>
                  </a:schemeClr>
                </a:solidFill>
                <a:latin typeface="Nunito Sans" pitchFamily="2" charset="77"/>
              </a:rPr>
              <a:t>Copy</a:t>
            </a:r>
            <a:r>
              <a:rPr lang="en-US" sz="5800" dirty="0">
                <a:solidFill>
                  <a:schemeClr val="tx2">
                    <a:lumMod val="75000"/>
                  </a:schemeClr>
                </a:solidFill>
                <a:latin typeface="Nunito Sans" pitchFamily="2" charset="77"/>
              </a:rPr>
              <a:t> button to quickly  create multiple sections:  </a:t>
            </a:r>
          </a:p>
          <a:p>
            <a:pPr lvl="1">
              <a:lnSpc>
                <a:spcPct val="120000"/>
              </a:lnSpc>
            </a:pPr>
            <a:r>
              <a:rPr lang="en-US" sz="5000" b="1" dirty="0">
                <a:solidFill>
                  <a:schemeClr val="tx2">
                    <a:lumMod val="75000"/>
                  </a:schemeClr>
                </a:solidFill>
                <a:latin typeface="Nunito Sans" pitchFamily="2" charset="77"/>
              </a:rPr>
              <a:t>Add</a:t>
            </a:r>
            <a:r>
              <a:rPr lang="en-US" sz="5000" dirty="0">
                <a:solidFill>
                  <a:schemeClr val="tx2">
                    <a:lumMod val="75000"/>
                  </a:schemeClr>
                </a:solidFill>
                <a:latin typeface="Nunito Sans" pitchFamily="2" charset="77"/>
              </a:rPr>
              <a:t> a section</a:t>
            </a:r>
          </a:p>
          <a:p>
            <a:pPr lvl="1">
              <a:lnSpc>
                <a:spcPct val="120000"/>
              </a:lnSpc>
            </a:pPr>
            <a:r>
              <a:rPr lang="en-US" sz="5000" b="1" dirty="0">
                <a:solidFill>
                  <a:schemeClr val="tx2">
                    <a:lumMod val="75000"/>
                  </a:schemeClr>
                </a:solidFill>
                <a:latin typeface="Nunito Sans" pitchFamily="2" charset="77"/>
              </a:rPr>
              <a:t>Copy</a:t>
            </a:r>
            <a:r>
              <a:rPr lang="en-US" sz="5000" dirty="0">
                <a:solidFill>
                  <a:schemeClr val="tx2">
                    <a:lumMod val="75000"/>
                  </a:schemeClr>
                </a:solidFill>
                <a:latin typeface="Nunito Sans" pitchFamily="2" charset="77"/>
              </a:rPr>
              <a:t> the section </a:t>
            </a:r>
          </a:p>
          <a:p>
            <a:pPr lvl="1">
              <a:lnSpc>
                <a:spcPct val="120000"/>
              </a:lnSpc>
            </a:pPr>
            <a:r>
              <a:rPr lang="en-US" sz="5000" dirty="0">
                <a:solidFill>
                  <a:schemeClr val="tx2">
                    <a:lumMod val="75000"/>
                  </a:schemeClr>
                </a:solidFill>
                <a:latin typeface="Nunito Sans" pitchFamily="2" charset="77"/>
              </a:rPr>
              <a:t>Change fields as needed</a:t>
            </a:r>
          </a:p>
          <a:p>
            <a:pPr lvl="1">
              <a:lnSpc>
                <a:spcPct val="120000"/>
              </a:lnSpc>
            </a:pPr>
            <a:r>
              <a:rPr lang="en-US" sz="5000" b="1" dirty="0">
                <a:solidFill>
                  <a:schemeClr val="tx2">
                    <a:lumMod val="75000"/>
                  </a:schemeClr>
                </a:solidFill>
                <a:latin typeface="Nunito Sans" pitchFamily="2" charset="77"/>
              </a:rPr>
              <a:t>Save</a:t>
            </a:r>
            <a:endParaRPr lang="en-US" sz="5000" dirty="0">
              <a:solidFill>
                <a:schemeClr val="tx2">
                  <a:lumMod val="75000"/>
                </a:schemeClr>
              </a:solidFill>
              <a:latin typeface="Nunito Sans" pitchFamily="2" charset="77"/>
            </a:endParaRPr>
          </a:p>
          <a:p>
            <a:pPr lvl="1">
              <a:lnSpc>
                <a:spcPct val="120000"/>
              </a:lnSpc>
            </a:pPr>
            <a:r>
              <a:rPr lang="en-US" sz="5000" dirty="0">
                <a:solidFill>
                  <a:schemeClr val="tx2">
                    <a:lumMod val="75000"/>
                  </a:schemeClr>
                </a:solidFill>
                <a:latin typeface="Nunito Sans" pitchFamily="2" charset="77"/>
              </a:rPr>
              <a:t>Repeat</a:t>
            </a:r>
          </a:p>
          <a:p>
            <a:pPr>
              <a:lnSpc>
                <a:spcPct val="120000"/>
              </a:lnSpc>
            </a:pPr>
            <a:r>
              <a:rPr lang="en-US" sz="5800" b="1" dirty="0">
                <a:solidFill>
                  <a:schemeClr val="tx2">
                    <a:lumMod val="75000"/>
                  </a:schemeClr>
                </a:solidFill>
                <a:latin typeface="Nunito Sans" pitchFamily="2" charset="77"/>
              </a:rPr>
              <a:t>Sch </a:t>
            </a:r>
            <a:r>
              <a:rPr lang="en-US" sz="5800" b="1" dirty="0" err="1">
                <a:solidFill>
                  <a:schemeClr val="tx2">
                    <a:lumMod val="75000"/>
                  </a:schemeClr>
                </a:solidFill>
                <a:latin typeface="Nunito Sans" pitchFamily="2" charset="77"/>
              </a:rPr>
              <a:t>Exc</a:t>
            </a:r>
            <a:r>
              <a:rPr lang="en-US" sz="5800" b="1" dirty="0">
                <a:solidFill>
                  <a:schemeClr val="tx2">
                    <a:lumMod val="75000"/>
                  </a:schemeClr>
                </a:solidFill>
                <a:latin typeface="Nunito Sans" pitchFamily="2" charset="77"/>
              </a:rPr>
              <a:t> </a:t>
            </a:r>
            <a:r>
              <a:rPr lang="en-US" sz="5800" dirty="0">
                <a:solidFill>
                  <a:schemeClr val="tx2">
                    <a:lumMod val="75000"/>
                  </a:schemeClr>
                </a:solidFill>
                <a:latin typeface="Nunito Sans" pitchFamily="2" charset="77"/>
              </a:rPr>
              <a:t>field</a:t>
            </a:r>
          </a:p>
          <a:p>
            <a:pPr lvl="1">
              <a:lnSpc>
                <a:spcPct val="120000"/>
              </a:lnSpc>
            </a:pPr>
            <a:r>
              <a:rPr lang="en-US" sz="5000" dirty="0">
                <a:solidFill>
                  <a:schemeClr val="tx2">
                    <a:lumMod val="75000"/>
                  </a:schemeClr>
                </a:solidFill>
                <a:latin typeface="Nunito Sans" pitchFamily="2" charset="77"/>
              </a:rPr>
              <a:t>Only at a Flex school</a:t>
            </a:r>
          </a:p>
          <a:p>
            <a:pPr lvl="1">
              <a:lnSpc>
                <a:spcPct val="120000"/>
              </a:lnSpc>
            </a:pPr>
            <a:r>
              <a:rPr lang="en-US" sz="5000" dirty="0">
                <a:solidFill>
                  <a:schemeClr val="tx2">
                    <a:lumMod val="75000"/>
                  </a:schemeClr>
                </a:solidFill>
                <a:latin typeface="Nunito Sans" pitchFamily="2" charset="77"/>
              </a:rPr>
              <a:t>If checked, the Scheduler will not put students into this section; students will need to be hand-scheduled into it</a:t>
            </a:r>
            <a:endParaRPr lang="en-US" sz="5800" dirty="0">
              <a:solidFill>
                <a:schemeClr val="tx2">
                  <a:lumMod val="75000"/>
                </a:schemeClr>
              </a:solidFill>
              <a:latin typeface="Nunito Sans" pitchFamily="2" charset="77"/>
            </a:endParaRPr>
          </a:p>
        </p:txBody>
      </p:sp>
      <p:pic>
        <p:nvPicPr>
          <p:cNvPr id="6" name="Picture 5">
            <a:extLst>
              <a:ext uri="{FF2B5EF4-FFF2-40B4-BE49-F238E27FC236}">
                <a16:creationId xmlns:a16="http://schemas.microsoft.com/office/drawing/2014/main" id="{B0FBA6F7-0A3A-6744-BC08-D0EE8DDEE9C4}"/>
              </a:ext>
            </a:extLst>
          </p:cNvPr>
          <p:cNvPicPr>
            <a:picLocks noChangeAspect="1"/>
          </p:cNvPicPr>
          <p:nvPr/>
        </p:nvPicPr>
        <p:blipFill>
          <a:blip r:embed="rId3"/>
          <a:stretch>
            <a:fillRect/>
          </a:stretch>
        </p:blipFill>
        <p:spPr>
          <a:xfrm>
            <a:off x="9710039" y="2874231"/>
            <a:ext cx="12969075" cy="8116802"/>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DBE49BB9-3930-B9E8-AAAB-7ED906B86CF6}"/>
              </a:ext>
            </a:extLst>
          </p:cNvPr>
          <p:cNvSpPr/>
          <p:nvPr/>
        </p:nvSpPr>
        <p:spPr>
          <a:xfrm>
            <a:off x="215063" y="6557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pic>
        <p:nvPicPr>
          <p:cNvPr id="8" name="Picture 7">
            <a:extLst>
              <a:ext uri="{FF2B5EF4-FFF2-40B4-BE49-F238E27FC236}">
                <a16:creationId xmlns:a16="http://schemas.microsoft.com/office/drawing/2014/main" id="{066B8CA1-3815-A273-08DD-8877B599AB65}"/>
              </a:ext>
            </a:extLst>
          </p:cNvPr>
          <p:cNvPicPr>
            <a:picLocks noChangeAspect="1"/>
          </p:cNvPicPr>
          <p:nvPr/>
        </p:nvPicPr>
        <p:blipFill>
          <a:blip r:embed="rId5"/>
          <a:stretch>
            <a:fillRect/>
          </a:stretch>
        </p:blipFill>
        <p:spPr>
          <a:xfrm>
            <a:off x="1642324" y="12156269"/>
            <a:ext cx="5857143" cy="51428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4050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7366000" y="320247"/>
            <a:ext cx="15341600" cy="850668"/>
          </a:xfrm>
        </p:spPr>
        <p:txBody>
          <a:bodyPr anchor="t">
            <a:normAutofit fontScale="90000"/>
          </a:bodyPr>
          <a:lstStyle/>
          <a:p>
            <a:pPr algn="r"/>
            <a:r>
              <a:rPr lang="en-US" sz="5600" b="1" dirty="0">
                <a:solidFill>
                  <a:schemeClr val="bg1"/>
                </a:solidFill>
                <a:latin typeface="Nunito Sans" pitchFamily="2" charset="77"/>
              </a:rPr>
              <a:t>Where to go for more information:</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460204" y="1964588"/>
            <a:ext cx="20868168" cy="7953136"/>
          </a:xfrm>
        </p:spPr>
        <p:txBody>
          <a:bodyPr>
            <a:normAutofit fontScale="62500" lnSpcReduction="20000"/>
          </a:bodyPr>
          <a:lstStyle/>
          <a:p>
            <a:pPr marL="0" indent="0">
              <a:lnSpc>
                <a:spcPct val="100000"/>
              </a:lnSpc>
              <a:buNone/>
            </a:pPr>
            <a:r>
              <a:rPr lang="en-US" sz="3600" dirty="0">
                <a:solidFill>
                  <a:schemeClr val="tx2">
                    <a:lumMod val="75000"/>
                  </a:schemeClr>
                </a:solidFill>
                <a:latin typeface="Nunito Sans" pitchFamily="2" charset="77"/>
              </a:rPr>
              <a:t>Documentation below is all from the Aeries support website:</a:t>
            </a:r>
          </a:p>
          <a:p>
            <a:pPr marL="0" indent="0">
              <a:lnSpc>
                <a:spcPct val="100000"/>
              </a:lnSpc>
              <a:buNone/>
            </a:pPr>
            <a:r>
              <a:rPr lang="en-US" sz="3600" dirty="0">
                <a:solidFill>
                  <a:schemeClr val="tx2">
                    <a:lumMod val="75000"/>
                  </a:schemeClr>
                </a:solidFill>
                <a:latin typeface="Nunito Sans" pitchFamily="2" charset="77"/>
                <a:hlinkClick r:id="rId3"/>
              </a:rPr>
              <a:t>https://support.aeries.com</a:t>
            </a:r>
            <a:endParaRPr lang="en-US" sz="3600" dirty="0">
              <a:solidFill>
                <a:schemeClr val="tx2">
                  <a:lumMod val="75000"/>
                </a:schemeClr>
              </a:solidFill>
              <a:latin typeface="Nunito Sans" pitchFamily="2" charset="77"/>
            </a:endParaRPr>
          </a:p>
          <a:p>
            <a:pPr marL="0" indent="0">
              <a:lnSpc>
                <a:spcPct val="100000"/>
              </a:lnSpc>
              <a:buNone/>
            </a:pPr>
            <a:endParaRPr lang="en-US" sz="3600" dirty="0">
              <a:solidFill>
                <a:schemeClr val="tx2">
                  <a:lumMod val="75000"/>
                </a:schemeClr>
              </a:solidFill>
              <a:latin typeface="Nunito Sans" pitchFamily="2" charset="77"/>
            </a:endParaRPr>
          </a:p>
          <a:p>
            <a:pPr marL="0" indent="0">
              <a:lnSpc>
                <a:spcPct val="100000"/>
              </a:lnSpc>
              <a:buNone/>
            </a:pPr>
            <a:r>
              <a:rPr lang="en-US" sz="3600" dirty="0">
                <a:solidFill>
                  <a:schemeClr val="tx2">
                    <a:lumMod val="75000"/>
                  </a:schemeClr>
                </a:solidFill>
                <a:latin typeface="Nunito Sans" pitchFamily="2" charset="77"/>
              </a:rPr>
              <a:t>Student Scheduling for Next Year category on </a:t>
            </a:r>
            <a:r>
              <a:rPr lang="en-US" sz="3600" dirty="0">
                <a:solidFill>
                  <a:schemeClr val="tx2">
                    <a:lumMod val="75000"/>
                  </a:schemeClr>
                </a:solidFill>
                <a:latin typeface="Nunito Sans" pitchFamily="2" charset="77"/>
                <a:hlinkClick r:id="rId4"/>
              </a:rPr>
              <a:t>support.aeries.com</a:t>
            </a:r>
            <a:r>
              <a:rPr lang="en-US" sz="3600" dirty="0">
                <a:solidFill>
                  <a:schemeClr val="tx2">
                    <a:lumMod val="75000"/>
                  </a:schemeClr>
                </a:solidFill>
                <a:latin typeface="Nunito Sans" pitchFamily="2" charset="77"/>
              </a:rPr>
              <a:t>:</a:t>
            </a:r>
          </a:p>
          <a:p>
            <a:pPr marL="0" indent="0">
              <a:lnSpc>
                <a:spcPct val="100000"/>
              </a:lnSpc>
              <a:buNone/>
            </a:pPr>
            <a:r>
              <a:rPr lang="en-US" sz="3600" dirty="0">
                <a:solidFill>
                  <a:schemeClr val="tx2">
                    <a:lumMod val="75000"/>
                  </a:schemeClr>
                </a:solidFill>
                <a:latin typeface="Nunito Sans" pitchFamily="2" charset="77"/>
                <a:hlinkClick r:id="rId5"/>
              </a:rPr>
              <a:t>https://support.aeries.com/support/solutions/folders/14000116178</a:t>
            </a:r>
            <a:endParaRPr lang="en-US" sz="3600" dirty="0">
              <a:solidFill>
                <a:schemeClr val="tx2">
                  <a:lumMod val="75000"/>
                </a:schemeClr>
              </a:solidFill>
              <a:latin typeface="Nunito Sans" pitchFamily="2" charset="77"/>
            </a:endParaRPr>
          </a:p>
          <a:p>
            <a:pPr marL="0" indent="0">
              <a:lnSpc>
                <a:spcPct val="100000"/>
              </a:lnSpc>
              <a:buNone/>
            </a:pPr>
            <a:endParaRPr lang="en-US" sz="3600" dirty="0">
              <a:solidFill>
                <a:schemeClr val="tx2">
                  <a:lumMod val="75000"/>
                </a:schemeClr>
              </a:solidFill>
              <a:latin typeface="Nunito Sans" pitchFamily="2" charset="77"/>
            </a:endParaRPr>
          </a:p>
          <a:p>
            <a:pPr marL="0" indent="0">
              <a:lnSpc>
                <a:spcPct val="100000"/>
              </a:lnSpc>
              <a:buNone/>
            </a:pPr>
            <a:r>
              <a:rPr lang="en-US" sz="3600" dirty="0">
                <a:solidFill>
                  <a:schemeClr val="tx2">
                    <a:lumMod val="75000"/>
                  </a:schemeClr>
                </a:solidFill>
                <a:latin typeface="Nunito Sans" pitchFamily="2" charset="77"/>
              </a:rPr>
              <a:t>Session 310-1 Student Scheduling for Next Year – Building the Scheduling Master Schedule:</a:t>
            </a:r>
          </a:p>
          <a:p>
            <a:pPr marL="0" indent="0">
              <a:lnSpc>
                <a:spcPct val="100000"/>
              </a:lnSpc>
              <a:buNone/>
            </a:pPr>
            <a:r>
              <a:rPr lang="en-US" sz="3600" dirty="0">
                <a:solidFill>
                  <a:schemeClr val="tx2">
                    <a:lumMod val="75000"/>
                  </a:schemeClr>
                </a:solidFill>
                <a:latin typeface="Nunito Sans" pitchFamily="2" charset="77"/>
                <a:hlinkClick r:id="rId6"/>
              </a:rPr>
              <a:t>https://support.aeries.com/support/solutions/articles/14000079378-session-310-1-student-scheduling-for-next-year-building-the-scheduling-master-schedule</a:t>
            </a:r>
            <a:endParaRPr lang="en-US" sz="3600" dirty="0">
              <a:solidFill>
                <a:schemeClr val="tx2">
                  <a:lumMod val="75000"/>
                </a:schemeClr>
              </a:solidFill>
              <a:latin typeface="Nunito Sans" pitchFamily="2" charset="77"/>
            </a:endParaRPr>
          </a:p>
          <a:p>
            <a:pPr marL="0" indent="0">
              <a:lnSpc>
                <a:spcPct val="100000"/>
              </a:lnSpc>
              <a:buNone/>
            </a:pPr>
            <a:endParaRPr lang="en-US" sz="3600" dirty="0">
              <a:solidFill>
                <a:schemeClr val="tx2">
                  <a:lumMod val="75000"/>
                </a:schemeClr>
              </a:solidFill>
              <a:latin typeface="Nunito Sans" pitchFamily="2" charset="77"/>
            </a:endParaRPr>
          </a:p>
          <a:p>
            <a:pPr marL="0" indent="0">
              <a:lnSpc>
                <a:spcPct val="100000"/>
              </a:lnSpc>
              <a:buNone/>
            </a:pPr>
            <a:r>
              <a:rPr lang="en-US" sz="3600" dirty="0">
                <a:solidFill>
                  <a:schemeClr val="tx2">
                    <a:lumMod val="75000"/>
                  </a:schemeClr>
                </a:solidFill>
                <a:latin typeface="Nunito Sans" pitchFamily="2" charset="77"/>
              </a:rPr>
              <a:t>Session 310-2 Student Scheduling for Next Year – Scheduling Students:</a:t>
            </a:r>
          </a:p>
          <a:p>
            <a:pPr marL="0" indent="0">
              <a:lnSpc>
                <a:spcPct val="100000"/>
              </a:lnSpc>
              <a:buNone/>
            </a:pPr>
            <a:r>
              <a:rPr lang="en-US" sz="3600" dirty="0">
                <a:solidFill>
                  <a:schemeClr val="tx2">
                    <a:lumMod val="75000"/>
                  </a:schemeClr>
                </a:solidFill>
                <a:latin typeface="Nunito Sans" pitchFamily="2" charset="77"/>
                <a:hlinkClick r:id="rId7"/>
              </a:rPr>
              <a:t>https://support.aeries.com/support/solutions/articles/14000121287-session-310-2-student-scheduling-for-next-year-scheduling-students</a:t>
            </a:r>
            <a:br>
              <a:rPr lang="en-US" sz="3600" dirty="0">
                <a:solidFill>
                  <a:schemeClr val="tx2">
                    <a:lumMod val="75000"/>
                  </a:schemeClr>
                </a:solidFill>
                <a:latin typeface="Nunito Sans" pitchFamily="2" charset="77"/>
              </a:rPr>
            </a:br>
            <a:br>
              <a:rPr lang="en-US" sz="3600" dirty="0">
                <a:solidFill>
                  <a:schemeClr val="tx2">
                    <a:lumMod val="75000"/>
                  </a:schemeClr>
                </a:solidFill>
                <a:latin typeface="Nunito Sans" pitchFamily="2" charset="77"/>
              </a:rPr>
            </a:br>
            <a:endParaRPr lang="en-US" sz="3600" dirty="0">
              <a:solidFill>
                <a:schemeClr val="tx2">
                  <a:lumMod val="75000"/>
                </a:schemeClr>
              </a:solidFill>
              <a:latin typeface="Nunito Sans" pitchFamily="2" charset="77"/>
            </a:endParaRPr>
          </a:p>
          <a:p>
            <a:pPr marL="0" indent="0">
              <a:lnSpc>
                <a:spcPct val="100000"/>
              </a:lnSpc>
              <a:buNone/>
            </a:pPr>
            <a:r>
              <a:rPr lang="en-US" sz="3600" dirty="0">
                <a:solidFill>
                  <a:schemeClr val="tx2">
                    <a:lumMod val="75000"/>
                  </a:schemeClr>
                </a:solidFill>
                <a:latin typeface="Nunito Sans" pitchFamily="2" charset="77"/>
              </a:rPr>
              <a:t>Secondary Scheduling Videos (Flex and Non-Flex):</a:t>
            </a:r>
          </a:p>
          <a:p>
            <a:pPr marL="0" indent="0">
              <a:lnSpc>
                <a:spcPct val="100000"/>
              </a:lnSpc>
              <a:buNone/>
            </a:pPr>
            <a:r>
              <a:rPr lang="en-US" sz="3600" dirty="0">
                <a:solidFill>
                  <a:schemeClr val="tx2">
                    <a:lumMod val="75000"/>
                  </a:schemeClr>
                </a:solidFill>
                <a:latin typeface="Nunito Sans" pitchFamily="2" charset="77"/>
                <a:hlinkClick r:id="rId8"/>
              </a:rPr>
              <a:t>https://support.aeries.com/support/solutions/folders/14000128208</a:t>
            </a:r>
            <a:endParaRPr lang="en-US" sz="3600" dirty="0">
              <a:solidFill>
                <a:schemeClr val="tx2">
                  <a:lumMod val="75000"/>
                </a:schemeClr>
              </a:solidFill>
              <a:latin typeface="Nunito Sans" pitchFamily="2" charset="77"/>
            </a:endParaRPr>
          </a:p>
          <a:p>
            <a:pPr marL="0" indent="0">
              <a:lnSpc>
                <a:spcPct val="100000"/>
              </a:lnSpc>
              <a:buNone/>
            </a:pPr>
            <a:endParaRPr lang="en-US" sz="3600" dirty="0">
              <a:solidFill>
                <a:schemeClr val="tx2">
                  <a:lumMod val="75000"/>
                </a:schemeClr>
              </a:solidFill>
              <a:latin typeface="Nunito Sans" pitchFamily="2" charset="77"/>
            </a:endParaRPr>
          </a:p>
          <a:p>
            <a:endParaRPr lang="en-US" dirty="0">
              <a:solidFill>
                <a:schemeClr val="tx2">
                  <a:lumMod val="75000"/>
                </a:schemeClr>
              </a:solidFill>
              <a:latin typeface="Nunito Sans" pitchFamily="2" charset="77"/>
            </a:endParaRPr>
          </a:p>
        </p:txBody>
      </p:sp>
      <p:cxnSp>
        <p:nvCxnSpPr>
          <p:cNvPr id="23" name="Straight Arrow Connector 22">
            <a:extLst>
              <a:ext uri="{FF2B5EF4-FFF2-40B4-BE49-F238E27FC236}">
                <a16:creationId xmlns:a16="http://schemas.microsoft.com/office/drawing/2014/main" id="{623CE51D-C355-AA42-0B60-D844CC088586}"/>
              </a:ext>
            </a:extLst>
          </p:cNvPr>
          <p:cNvCxnSpPr/>
          <p:nvPr/>
        </p:nvCxnSpPr>
        <p:spPr>
          <a:xfrm>
            <a:off x="18840893" y="10079665"/>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EB7BE9A-1409-1BCC-2011-F74BF9E23C02}"/>
              </a:ext>
            </a:extLst>
          </p:cNvPr>
          <p:cNvPicPr>
            <a:picLocks noChangeAspect="1"/>
          </p:cNvPicPr>
          <p:nvPr/>
        </p:nvPicPr>
        <p:blipFill>
          <a:blip r:embed="rId9"/>
          <a:stretch>
            <a:fillRect/>
          </a:stretch>
        </p:blipFill>
        <p:spPr>
          <a:xfrm>
            <a:off x="8794812" y="10175632"/>
            <a:ext cx="13533560" cy="2683489"/>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CAD58535-E7A8-F1DA-2EAF-5D0C12CC5024}"/>
              </a:ext>
            </a:extLst>
          </p:cNvPr>
          <p:cNvSpPr/>
          <p:nvPr/>
        </p:nvSpPr>
        <p:spPr>
          <a:xfrm>
            <a:off x="215063" y="6557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10"/>
            <a:stretch>
              <a:fillRect/>
            </a:stretch>
          </a:blipFill>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26">
            <a:extLst>
              <a:ext uri="{FF2B5EF4-FFF2-40B4-BE49-F238E27FC236}">
                <a16:creationId xmlns:a16="http://schemas.microsoft.com/office/drawing/2014/main" id="{1B957AB7-4F6D-2166-CDDF-95DA9B3C4D15}"/>
              </a:ext>
            </a:extLst>
          </p:cNvPr>
          <p:cNvSpPr/>
          <p:nvPr/>
        </p:nvSpPr>
        <p:spPr>
          <a:xfrm>
            <a:off x="16672913" y="2203303"/>
            <a:ext cx="1136318" cy="1133463"/>
          </a:xfrm>
          <a:custGeom>
            <a:avLst/>
            <a:gdLst/>
            <a:ahLst/>
            <a:cxnLst/>
            <a:rect l="l" t="t" r="r" b="b"/>
            <a:pathLst>
              <a:path w="1136318" h="1133463">
                <a:moveTo>
                  <a:pt x="0" y="0"/>
                </a:moveTo>
                <a:lnTo>
                  <a:pt x="1136318" y="0"/>
                </a:lnTo>
                <a:lnTo>
                  <a:pt x="1136318" y="1133463"/>
                </a:lnTo>
                <a:lnTo>
                  <a:pt x="0" y="1133463"/>
                </a:lnTo>
                <a:lnTo>
                  <a:pt x="0" y="0"/>
                </a:lnTo>
                <a:close/>
              </a:path>
            </a:pathLst>
          </a:custGeom>
          <a:blipFill>
            <a:blip r:embed="rId11"/>
            <a:stretch>
              <a:fillRect/>
            </a:stretch>
          </a:blipFill>
          <a:effectLst>
            <a:outerShdw blurRad="50800" dist="38100" dir="2700000" algn="tl" rotWithShape="0">
              <a:prstClr val="black">
                <a:alpha val="40000"/>
              </a:prstClr>
            </a:outerShdw>
          </a:effectLst>
        </p:spPr>
        <p:txBody>
          <a:bodyPr/>
          <a:lstStyle/>
          <a:p>
            <a:endParaRPr lang="en-US"/>
          </a:p>
        </p:txBody>
      </p:sp>
      <p:sp>
        <p:nvSpPr>
          <p:cNvPr id="7" name="TextBox 6">
            <a:extLst>
              <a:ext uri="{FF2B5EF4-FFF2-40B4-BE49-F238E27FC236}">
                <a16:creationId xmlns:a16="http://schemas.microsoft.com/office/drawing/2014/main" id="{A3ED7AA2-E2A5-1C49-53D8-41E321129E08}"/>
              </a:ext>
            </a:extLst>
          </p:cNvPr>
          <p:cNvSpPr txBox="1"/>
          <p:nvPr/>
        </p:nvSpPr>
        <p:spPr>
          <a:xfrm>
            <a:off x="17984226" y="2203303"/>
            <a:ext cx="5137776" cy="1200329"/>
          </a:xfrm>
          <a:prstGeom prst="rect">
            <a:avLst/>
          </a:prstGeom>
          <a:noFill/>
        </p:spPr>
        <p:txBody>
          <a:bodyPr wrap="square" rtlCol="0">
            <a:spAutoFit/>
          </a:bodyPr>
          <a:lstStyle/>
          <a:p>
            <a:r>
              <a:rPr lang="en-US" b="1" dirty="0">
                <a:latin typeface="Nunito Sans" panose="00000500000000000000" pitchFamily="2" charset="0"/>
              </a:rPr>
              <a:t>Got questions? Bring them to Open Forum!</a:t>
            </a:r>
          </a:p>
        </p:txBody>
      </p:sp>
    </p:spTree>
    <p:extLst>
      <p:ext uri="{BB962C8B-B14F-4D97-AF65-F5344CB8AC3E}">
        <p14:creationId xmlns:p14="http://schemas.microsoft.com/office/powerpoint/2010/main" val="1450907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2" y="8409"/>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3761117" y="414128"/>
            <a:ext cx="18840091" cy="850668"/>
          </a:xfrm>
        </p:spPr>
        <p:txBody>
          <a:bodyPr anchor="t">
            <a:normAutofit fontScale="90000"/>
          </a:bodyPr>
          <a:lstStyle/>
          <a:p>
            <a:pPr algn="r"/>
            <a:r>
              <a:rPr lang="en-US" sz="5600" b="1" dirty="0">
                <a:solidFill>
                  <a:schemeClr val="bg1"/>
                </a:solidFill>
                <a:latin typeface="Nunito Sans" pitchFamily="2" charset="77"/>
              </a:rPr>
              <a:t>Quick start for traditional elementaries with Master Schedules</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357423" y="1935126"/>
            <a:ext cx="21669153" cy="11206715"/>
          </a:xfrm>
        </p:spPr>
        <p:txBody>
          <a:bodyPr>
            <a:normAutofit lnSpcReduction="10000"/>
          </a:bodyPr>
          <a:lstStyle/>
          <a:p>
            <a:pPr marL="0" indent="0">
              <a:buNone/>
            </a:pPr>
            <a:r>
              <a:rPr lang="en-US" sz="3200" dirty="0">
                <a:solidFill>
                  <a:schemeClr val="tx2">
                    <a:lumMod val="75000"/>
                  </a:schemeClr>
                </a:solidFill>
                <a:latin typeface="Nunito Sans" pitchFamily="2" charset="77"/>
              </a:rPr>
              <a:t>Traditional elementary schools that use a Master Schedule typically do only part of the process.</a:t>
            </a: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r>
              <a:rPr lang="en-US" sz="3200" b="1" dirty="0">
                <a:solidFill>
                  <a:schemeClr val="tx2">
                    <a:lumMod val="75000"/>
                  </a:schemeClr>
                </a:solidFill>
                <a:latin typeface="Nunito Sans" pitchFamily="2" charset="77"/>
              </a:rPr>
              <a:t>Next steps to get started:</a:t>
            </a:r>
          </a:p>
          <a:p>
            <a:pPr marL="0" indent="0">
              <a:buNone/>
            </a:pPr>
            <a:r>
              <a:rPr lang="en-US" sz="3200" dirty="0">
                <a:solidFill>
                  <a:schemeClr val="tx2">
                    <a:lumMod val="75000"/>
                  </a:schemeClr>
                </a:solidFill>
                <a:latin typeface="Nunito Sans" pitchFamily="2" charset="77"/>
              </a:rPr>
              <a:t>Assess enrollment for next year using Next Grade (STU.NG) with a Query or a report (for example, the Summary of Students report).</a:t>
            </a:r>
          </a:p>
          <a:p>
            <a:pPr marL="0" indent="0">
              <a:buNone/>
            </a:pPr>
            <a:r>
              <a:rPr lang="en-US" sz="3200" dirty="0">
                <a:solidFill>
                  <a:schemeClr val="tx2">
                    <a:lumMod val="75000"/>
                  </a:schemeClr>
                </a:solidFill>
                <a:latin typeface="Nunito Sans" pitchFamily="2" charset="77"/>
              </a:rPr>
              <a:t>Create the class lists for next year.</a:t>
            </a:r>
          </a:p>
          <a:p>
            <a:pPr marL="0" indent="0">
              <a:buNone/>
            </a:pPr>
            <a:r>
              <a:rPr lang="en-US" sz="3200" dirty="0">
                <a:solidFill>
                  <a:schemeClr val="tx2">
                    <a:lumMod val="75000"/>
                  </a:schemeClr>
                </a:solidFill>
                <a:latin typeface="Nunito Sans" pitchFamily="2" charset="77"/>
              </a:rPr>
              <a:t>Create the Master Schedule (two options – see next three slides).</a:t>
            </a:r>
          </a:p>
          <a:p>
            <a:pPr marL="0" indent="0">
              <a:buNone/>
            </a:pPr>
            <a:r>
              <a:rPr lang="en-US" sz="3200" dirty="0">
                <a:solidFill>
                  <a:schemeClr val="tx2">
                    <a:lumMod val="75000"/>
                  </a:schemeClr>
                </a:solidFill>
                <a:latin typeface="Nunito Sans" pitchFamily="2" charset="77"/>
              </a:rPr>
              <a:t>Assign the students to sections using the class lists.</a:t>
            </a: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dirty="0">
              <a:solidFill>
                <a:schemeClr val="tx2">
                  <a:lumMod val="75000"/>
                </a:schemeClr>
              </a:solidFill>
              <a:latin typeface="Nunito Sans" pitchFamily="2" charset="77"/>
            </a:endParaRPr>
          </a:p>
          <a:p>
            <a:pPr marL="0" indent="0">
              <a:buNone/>
            </a:pPr>
            <a:endParaRPr lang="en-US" dirty="0">
              <a:solidFill>
                <a:schemeClr val="tx2">
                  <a:lumMod val="75000"/>
                </a:schemeClr>
              </a:solidFill>
              <a:latin typeface="Nunito Sans" pitchFamily="2" charset="77"/>
            </a:endParaRPr>
          </a:p>
        </p:txBody>
      </p:sp>
      <p:graphicFrame>
        <p:nvGraphicFramePr>
          <p:cNvPr id="5" name="Table 5">
            <a:extLst>
              <a:ext uri="{FF2B5EF4-FFF2-40B4-BE49-F238E27FC236}">
                <a16:creationId xmlns:a16="http://schemas.microsoft.com/office/drawing/2014/main" id="{366D5160-7A63-4C28-10D1-3F3E1F9CF63E}"/>
              </a:ext>
            </a:extLst>
          </p:cNvPr>
          <p:cNvGraphicFramePr>
            <a:graphicFrameLocks noGrp="1"/>
          </p:cNvGraphicFramePr>
          <p:nvPr>
            <p:extLst>
              <p:ext uri="{D42A27DB-BD31-4B8C-83A1-F6EECF244321}">
                <p14:modId xmlns:p14="http://schemas.microsoft.com/office/powerpoint/2010/main" val="2671557890"/>
              </p:ext>
            </p:extLst>
          </p:nvPr>
        </p:nvGraphicFramePr>
        <p:xfrm>
          <a:off x="1357423" y="2764262"/>
          <a:ext cx="20561008" cy="6614160"/>
        </p:xfrm>
        <a:graphic>
          <a:graphicData uri="http://schemas.openxmlformats.org/drawingml/2006/table">
            <a:tbl>
              <a:tblPr firstRow="1" bandRow="1">
                <a:tableStyleId>{5940675A-B579-460E-94D1-54222C63F5DA}</a:tableStyleId>
              </a:tblPr>
              <a:tblGrid>
                <a:gridCol w="3283588">
                  <a:extLst>
                    <a:ext uri="{9D8B030D-6E8A-4147-A177-3AD203B41FA5}">
                      <a16:colId xmlns:a16="http://schemas.microsoft.com/office/drawing/2014/main" val="1940152029"/>
                    </a:ext>
                  </a:extLst>
                </a:gridCol>
                <a:gridCol w="6504317">
                  <a:extLst>
                    <a:ext uri="{9D8B030D-6E8A-4147-A177-3AD203B41FA5}">
                      <a16:colId xmlns:a16="http://schemas.microsoft.com/office/drawing/2014/main" val="2250866192"/>
                    </a:ext>
                  </a:extLst>
                </a:gridCol>
                <a:gridCol w="2035834">
                  <a:extLst>
                    <a:ext uri="{9D8B030D-6E8A-4147-A177-3AD203B41FA5}">
                      <a16:colId xmlns:a16="http://schemas.microsoft.com/office/drawing/2014/main" val="3243091697"/>
                    </a:ext>
                  </a:extLst>
                </a:gridCol>
                <a:gridCol w="8737269">
                  <a:extLst>
                    <a:ext uri="{9D8B030D-6E8A-4147-A177-3AD203B41FA5}">
                      <a16:colId xmlns:a16="http://schemas.microsoft.com/office/drawing/2014/main" val="1836326619"/>
                    </a:ext>
                  </a:extLst>
                </a:gridCol>
              </a:tblGrid>
              <a:tr h="2021106">
                <a:tc>
                  <a:txBody>
                    <a:bodyPr/>
                    <a:lstStyle/>
                    <a:p>
                      <a:r>
                        <a:rPr lang="en-US" sz="3200" dirty="0"/>
                        <a:t>1. Gather Course Requests</a:t>
                      </a: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dirty="0"/>
                        <a:t>Find out what courses next year’s students will take. Recorded in the SSS table (Course Requests). </a:t>
                      </a:r>
                    </a:p>
                    <a:p>
                      <a:endParaRPr lang="en-US" sz="3200" dirty="0"/>
                    </a:p>
                  </a:txBody>
                  <a:tcPr/>
                </a:tc>
                <a:tc>
                  <a:txBody>
                    <a:bodyPr/>
                    <a:lstStyle/>
                    <a:p>
                      <a:r>
                        <a:rPr lang="en-US" sz="3200" dirty="0"/>
                        <a:t>Sessions 305-1 and 305-2 </a:t>
                      </a:r>
                    </a:p>
                  </a:txBody>
                  <a:tcPr/>
                </a:tc>
                <a:tc>
                  <a:txBody>
                    <a:bodyPr/>
                    <a:lstStyle/>
                    <a:p>
                      <a:r>
                        <a:rPr lang="en-US" sz="3200" dirty="0"/>
                        <a:t>Elementary schools typically don’t gather Course Requests. </a:t>
                      </a:r>
                    </a:p>
                  </a:txBody>
                  <a:tcPr/>
                </a:tc>
                <a:extLst>
                  <a:ext uri="{0D108BD9-81ED-4DB2-BD59-A6C34878D82A}">
                    <a16:rowId xmlns:a16="http://schemas.microsoft.com/office/drawing/2014/main" val="1880727592"/>
                  </a:ext>
                </a:extLst>
              </a:tr>
              <a:tr h="2246982">
                <a:tc>
                  <a:txBody>
                    <a:bodyPr/>
                    <a:lstStyle/>
                    <a:p>
                      <a:r>
                        <a:rPr lang="en-US" sz="3200" dirty="0"/>
                        <a:t>2. Build the Scheduling Master Schedule</a:t>
                      </a:r>
                    </a:p>
                  </a:txBody>
                  <a:tcPr/>
                </a:tc>
                <a:tc>
                  <a:txBody>
                    <a:bodyPr/>
                    <a:lstStyle/>
                    <a:p>
                      <a:r>
                        <a:rPr lang="en-US" sz="3200" dirty="0"/>
                        <a:t>Create a planning schedule (the Scheduling Master Schedule or SMS), which contains all the sections for the Courses that students will take next year. Recorded in the SMS table.</a:t>
                      </a:r>
                    </a:p>
                  </a:txBody>
                  <a:tcPr/>
                </a:tc>
                <a:tc>
                  <a:txBody>
                    <a:bodyPr/>
                    <a:lstStyle/>
                    <a:p>
                      <a:r>
                        <a:rPr lang="en-US" sz="3200" dirty="0"/>
                        <a:t>Sessions 310-1</a:t>
                      </a:r>
                    </a:p>
                  </a:txBody>
                  <a:tcPr/>
                </a:tc>
                <a:tc>
                  <a:txBody>
                    <a:bodyPr/>
                    <a:lstStyle/>
                    <a:p>
                      <a:r>
                        <a:rPr lang="en-US" sz="3200" dirty="0"/>
                        <a:t>Elementary schools that use a Master Schedule will build a Master Schedule.</a:t>
                      </a:r>
                    </a:p>
                  </a:txBody>
                  <a:tcPr/>
                </a:tc>
                <a:extLst>
                  <a:ext uri="{0D108BD9-81ED-4DB2-BD59-A6C34878D82A}">
                    <a16:rowId xmlns:a16="http://schemas.microsoft.com/office/drawing/2014/main" val="1370323707"/>
                  </a:ext>
                </a:extLst>
              </a:tr>
              <a:tr h="1707706">
                <a:tc>
                  <a:txBody>
                    <a:bodyPr/>
                    <a:lstStyle/>
                    <a:p>
                      <a:r>
                        <a:rPr lang="en-US" sz="3200" dirty="0"/>
                        <a:t>3. Schedule Students</a:t>
                      </a:r>
                    </a:p>
                  </a:txBody>
                  <a:tcPr/>
                </a:tc>
                <a:tc>
                  <a:txBody>
                    <a:bodyPr/>
                    <a:lstStyle/>
                    <a:p>
                      <a:r>
                        <a:rPr lang="en-US" sz="3200" dirty="0"/>
                        <a:t>Let Aeries schedule the students into the sections (run the Scheduler) and/or hand schedule students into sections.</a:t>
                      </a:r>
                    </a:p>
                  </a:txBody>
                  <a:tcPr/>
                </a:tc>
                <a:tc>
                  <a:txBody>
                    <a:bodyPr/>
                    <a:lstStyle/>
                    <a:p>
                      <a:r>
                        <a:rPr lang="en-US" sz="3200" dirty="0"/>
                        <a:t>Session 310-2</a:t>
                      </a:r>
                    </a:p>
                  </a:txBody>
                  <a:tcPr/>
                </a:tc>
                <a:tc>
                  <a:txBody>
                    <a:bodyPr/>
                    <a:lstStyle/>
                    <a:p>
                      <a:r>
                        <a:rPr lang="en-US" sz="3200" dirty="0"/>
                        <a:t>Elementary schools typically do not run the Scheduler to randomly assign students to sections. Instead, students are assigned to sections using pre-planned class lists.</a:t>
                      </a:r>
                    </a:p>
                  </a:txBody>
                  <a:tcPr/>
                </a:tc>
                <a:extLst>
                  <a:ext uri="{0D108BD9-81ED-4DB2-BD59-A6C34878D82A}">
                    <a16:rowId xmlns:a16="http://schemas.microsoft.com/office/drawing/2014/main" val="2520405471"/>
                  </a:ext>
                </a:extLst>
              </a:tr>
            </a:tbl>
          </a:graphicData>
        </a:graphic>
      </p:graphicFrame>
      <p:sp>
        <p:nvSpPr>
          <p:cNvPr id="6" name="Freeform 4">
            <a:extLst>
              <a:ext uri="{FF2B5EF4-FFF2-40B4-BE49-F238E27FC236}">
                <a16:creationId xmlns:a16="http://schemas.microsoft.com/office/drawing/2014/main" id="{B9C44F08-16A3-F981-8366-C5BA420E8944}"/>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1A83BE81-5B11-2286-9104-7D1D01A5C828}"/>
              </a:ext>
            </a:extLst>
          </p:cNvPr>
          <p:cNvCxnSpPr/>
          <p:nvPr/>
        </p:nvCxnSpPr>
        <p:spPr>
          <a:xfrm>
            <a:off x="1357423" y="2773016"/>
            <a:ext cx="3231830" cy="19802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C56AB00-8797-694C-F50D-8D26B5FF47F4}"/>
              </a:ext>
            </a:extLst>
          </p:cNvPr>
          <p:cNvCxnSpPr/>
          <p:nvPr/>
        </p:nvCxnSpPr>
        <p:spPr>
          <a:xfrm flipV="1">
            <a:off x="1357423" y="2764262"/>
            <a:ext cx="3300841" cy="20147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3E0E8C8-703F-7DE0-496F-021A0D75B60C}"/>
              </a:ext>
            </a:extLst>
          </p:cNvPr>
          <p:cNvCxnSpPr/>
          <p:nvPr/>
        </p:nvCxnSpPr>
        <p:spPr>
          <a:xfrm>
            <a:off x="1357423" y="7363651"/>
            <a:ext cx="3231830" cy="19802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295475-0696-B21C-2429-040A5D24E572}"/>
              </a:ext>
            </a:extLst>
          </p:cNvPr>
          <p:cNvCxnSpPr/>
          <p:nvPr/>
        </p:nvCxnSpPr>
        <p:spPr>
          <a:xfrm flipV="1">
            <a:off x="1357423" y="7363651"/>
            <a:ext cx="3300841" cy="20147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0625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85059"/>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1056035" y="392996"/>
            <a:ext cx="21623079" cy="850668"/>
          </a:xfrm>
        </p:spPr>
        <p:txBody>
          <a:bodyPr anchor="t">
            <a:normAutofit/>
          </a:bodyPr>
          <a:lstStyle/>
          <a:p>
            <a:pPr algn="r"/>
            <a:r>
              <a:rPr lang="en-US" sz="4000" b="1" dirty="0">
                <a:solidFill>
                  <a:schemeClr val="bg1"/>
                </a:solidFill>
                <a:latin typeface="Nunito Sans" pitchFamily="2" charset="77"/>
              </a:rPr>
              <a:t>Two options for an elementary creating a Master Schedule</a:t>
            </a:r>
          </a:p>
        </p:txBody>
      </p:sp>
      <p:sp>
        <p:nvSpPr>
          <p:cNvPr id="9" name="Content Placeholder 2">
            <a:extLst>
              <a:ext uri="{FF2B5EF4-FFF2-40B4-BE49-F238E27FC236}">
                <a16:creationId xmlns:a16="http://schemas.microsoft.com/office/drawing/2014/main" id="{5C16632F-7CB3-4F8C-7753-E7A7F66F089E}"/>
              </a:ext>
            </a:extLst>
          </p:cNvPr>
          <p:cNvSpPr txBox="1">
            <a:spLocks/>
          </p:cNvSpPr>
          <p:nvPr/>
        </p:nvSpPr>
        <p:spPr>
          <a:xfrm>
            <a:off x="1403498" y="1966823"/>
            <a:ext cx="21945600" cy="10813512"/>
          </a:xfrm>
          <a:prstGeom prst="rect">
            <a:avLst/>
          </a:prstGeom>
        </p:spPr>
        <p:txBody>
          <a:bodyPr vert="horz" lIns="91440" tIns="45720" rIns="91440" bIns="45720" rtlCol="0">
            <a:normAutofit fontScale="92500" lnSpcReduction="1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110000"/>
              </a:lnSpc>
              <a:spcBef>
                <a:spcPts val="2000"/>
              </a:spcBef>
              <a:spcAft>
                <a:spcPts val="0"/>
              </a:spcAft>
              <a:buClrTx/>
              <a:buSzTx/>
              <a:buFont typeface="Arial" panose="020B0604020202020204" pitchFamily="34" charset="0"/>
              <a:buNone/>
              <a:tabLst/>
              <a:defRPr/>
            </a:pPr>
            <a:r>
              <a:rPr kumimoji="0" lang="en-US" sz="40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Elementary schools that use a Master Schedule typically don’t gather Course Requests or mass schedule students. But they still need to put students into sections. How is this accomplished?</a:t>
            </a: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000" b="1"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Option 1:</a:t>
            </a:r>
            <a:r>
              <a:rPr kumimoji="0" lang="en-US" sz="40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  </a:t>
            </a:r>
            <a:r>
              <a:rPr kumimoji="0" lang="en-US" sz="4000" b="1"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Create an SMS, then copy it to the MST after the New Year Rollover.</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Use scheduling pages and reports</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Start during the current school year, before the New Year Rollover</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Create SMS</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Assign students to SMS sections</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After New Year Rollover, copy SMS to MST</a:t>
            </a:r>
            <a:br>
              <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br>
            <a:endPar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endParaRPr>
          </a:p>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US" sz="4000" b="1"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Option 2:  Wait for next year, then create an MST</a:t>
            </a:r>
            <a:r>
              <a:rPr kumimoji="0" lang="en-US" sz="40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a:t>
            </a:r>
            <a:endPar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Wait until after the New Year Rollover</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Create MST</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Assign students to MST sections</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Do not use scheduling pages and reports</a:t>
            </a:r>
          </a:p>
          <a:p>
            <a:pPr marL="0" marR="0" lvl="0" indent="0" algn="l" defTabSz="1828800" rtl="0" eaLnBrk="1" fontAlgn="auto" latinLnBrk="0" hangingPunct="1">
              <a:lnSpc>
                <a:spcPct val="110000"/>
              </a:lnSpc>
              <a:spcBef>
                <a:spcPts val="2000"/>
              </a:spcBef>
              <a:spcAft>
                <a:spcPts val="0"/>
              </a:spcAft>
              <a:buClrTx/>
              <a:buSzTx/>
              <a:buFont typeface="Arial" panose="020B0604020202020204" pitchFamily="34" charset="0"/>
              <a:buNone/>
              <a:tabLst/>
              <a:defRPr/>
            </a:pPr>
            <a:endPar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endParaRPr>
          </a:p>
          <a:p>
            <a:pPr marL="0" marR="0" lvl="0" indent="0" algn="l" defTabSz="1828800" rtl="0" eaLnBrk="1" fontAlgn="auto" latinLnBrk="0" hangingPunct="1">
              <a:lnSpc>
                <a:spcPct val="110000"/>
              </a:lnSpc>
              <a:spcBef>
                <a:spcPts val="2000"/>
              </a:spcBef>
              <a:spcAft>
                <a:spcPts val="0"/>
              </a:spcAft>
              <a:buClrTx/>
              <a:buSzTx/>
              <a:buFont typeface="Arial" panose="020B0604020202020204" pitchFamily="34" charset="0"/>
              <a:buNone/>
              <a:tabLst/>
              <a:defRPr/>
            </a:pPr>
            <a:r>
              <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Quick Start guides for Option1 and Option 2 are on the next two slides. For more details, see the </a:t>
            </a:r>
            <a:br>
              <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br>
            <a:r>
              <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hlinkClick r:id="rId3"/>
              </a:rPr>
              <a:t>Aeries Academy </a:t>
            </a:r>
            <a:r>
              <a:rPr kumimoji="0" lang="en-US" sz="31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module:  Elementary School Management &gt; Elementary Primary Class Scheduling.</a:t>
            </a:r>
          </a:p>
          <a:p>
            <a:pPr marL="457200" marR="0" lvl="0" indent="-457200" algn="l" defTabSz="1828800" rtl="0" eaLnBrk="1" fontAlgn="auto" latinLnBrk="0" hangingPunct="1">
              <a:lnSpc>
                <a:spcPct val="120000"/>
              </a:lnSpc>
              <a:spcBef>
                <a:spcPts val="2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44546A">
                  <a:lumMod val="75000"/>
                </a:srgbClr>
              </a:solidFill>
              <a:effectLst/>
              <a:uLnTx/>
              <a:uFillTx/>
              <a:latin typeface="Nunito Sans" pitchFamily="2" charset="0"/>
              <a:ea typeface="+mn-ea"/>
              <a:cs typeface="+mn-cs"/>
            </a:endParaRPr>
          </a:p>
          <a:p>
            <a:pPr marL="914400" marR="0" lvl="1" indent="0" algn="l" defTabSz="18288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5000" b="1" i="0" u="none" strike="noStrike" kern="1200" cap="none" spc="0" normalizeH="0" baseline="0" noProof="0" dirty="0">
              <a:ln>
                <a:noFill/>
              </a:ln>
              <a:solidFill>
                <a:srgbClr val="44546A">
                  <a:lumMod val="75000"/>
                </a:srgbClr>
              </a:solidFill>
              <a:effectLst/>
              <a:uLnTx/>
              <a:uFillTx/>
              <a:latin typeface="Nunito Sans" pitchFamily="2" charset="77"/>
              <a:ea typeface="+mn-ea"/>
              <a:cs typeface="+mn-cs"/>
            </a:endParaRPr>
          </a:p>
        </p:txBody>
      </p:sp>
      <p:sp>
        <p:nvSpPr>
          <p:cNvPr id="3" name="Freeform 4">
            <a:extLst>
              <a:ext uri="{FF2B5EF4-FFF2-40B4-BE49-F238E27FC236}">
                <a16:creationId xmlns:a16="http://schemas.microsoft.com/office/drawing/2014/main" id="{742CFF4B-7562-D07F-98AF-83DC3DE48F1E}"/>
              </a:ext>
            </a:extLst>
          </p:cNvPr>
          <p:cNvSpPr/>
          <p:nvPr/>
        </p:nvSpPr>
        <p:spPr>
          <a:xfrm>
            <a:off x="215063" y="6557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5460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6209414" y="321723"/>
            <a:ext cx="16498186" cy="850668"/>
          </a:xfrm>
        </p:spPr>
        <p:txBody>
          <a:bodyPr anchor="t">
            <a:normAutofit fontScale="90000"/>
          </a:bodyPr>
          <a:lstStyle/>
          <a:p>
            <a:pPr algn="r"/>
            <a:r>
              <a:rPr lang="en-US" sz="5600" b="1" dirty="0">
                <a:solidFill>
                  <a:schemeClr val="bg1"/>
                </a:solidFill>
                <a:latin typeface="Nunito Sans" pitchFamily="2" charset="77"/>
              </a:rPr>
              <a:t> Key Topics</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2832932" y="2209801"/>
            <a:ext cx="21669153" cy="10144126"/>
          </a:xfrm>
        </p:spPr>
        <p:txBody>
          <a:bodyPr>
            <a:normAutofit fontScale="55000" lnSpcReduction="20000"/>
          </a:bodyPr>
          <a:lstStyle/>
          <a:p>
            <a:pPr>
              <a:lnSpc>
                <a:spcPct val="120000"/>
              </a:lnSpc>
              <a:spcBef>
                <a:spcPts val="0"/>
              </a:spcBef>
            </a:pPr>
            <a:r>
              <a:rPr lang="en-US" dirty="0">
                <a:solidFill>
                  <a:schemeClr val="tx2">
                    <a:lumMod val="75000"/>
                  </a:schemeClr>
                </a:solidFill>
                <a:latin typeface="Nunito Sans" pitchFamily="2" charset="77"/>
              </a:rPr>
              <a:t>Overview of Student Scheduling for Next Year</a:t>
            </a:r>
          </a:p>
          <a:p>
            <a:pPr marL="0" indent="0">
              <a:lnSpc>
                <a:spcPct val="120000"/>
              </a:lnSpc>
              <a:spcBef>
                <a:spcPts val="0"/>
              </a:spcBef>
              <a:buNone/>
            </a:pPr>
            <a:endParaRPr lang="en-US" dirty="0">
              <a:solidFill>
                <a:schemeClr val="tx2">
                  <a:lumMod val="75000"/>
                </a:schemeClr>
              </a:solidFill>
              <a:latin typeface="Nunito Sans" pitchFamily="2" charset="77"/>
            </a:endParaRPr>
          </a:p>
          <a:p>
            <a:pPr>
              <a:lnSpc>
                <a:spcPct val="120000"/>
              </a:lnSpc>
              <a:spcBef>
                <a:spcPts val="0"/>
              </a:spcBef>
            </a:pPr>
            <a:r>
              <a:rPr lang="en-US" dirty="0">
                <a:solidFill>
                  <a:schemeClr val="tx2">
                    <a:lumMod val="75000"/>
                  </a:schemeClr>
                </a:solidFill>
                <a:latin typeface="Nunito Sans" pitchFamily="2" charset="77"/>
              </a:rPr>
              <a:t>Terminology</a:t>
            </a:r>
          </a:p>
          <a:p>
            <a:pPr>
              <a:lnSpc>
                <a:spcPct val="120000"/>
              </a:lnSpc>
              <a:spcBef>
                <a:spcPts val="0"/>
              </a:spcBef>
            </a:pPr>
            <a:endParaRPr lang="en-US" dirty="0">
              <a:solidFill>
                <a:schemeClr val="tx2">
                  <a:lumMod val="75000"/>
                </a:schemeClr>
              </a:solidFill>
              <a:latin typeface="Nunito Sans" pitchFamily="2" charset="77"/>
            </a:endParaRPr>
          </a:p>
          <a:p>
            <a:pPr>
              <a:lnSpc>
                <a:spcPct val="120000"/>
              </a:lnSpc>
              <a:spcBef>
                <a:spcPts val="0"/>
              </a:spcBef>
            </a:pPr>
            <a:r>
              <a:rPr lang="en-US" dirty="0">
                <a:solidFill>
                  <a:schemeClr val="tx2">
                    <a:lumMod val="75000"/>
                  </a:schemeClr>
                </a:solidFill>
                <a:latin typeface="Nunito Sans" pitchFamily="2" charset="77"/>
              </a:rPr>
              <a:t>Timeline</a:t>
            </a:r>
            <a:br>
              <a:rPr lang="en-US" dirty="0">
                <a:solidFill>
                  <a:schemeClr val="tx2">
                    <a:lumMod val="75000"/>
                  </a:schemeClr>
                </a:solidFill>
                <a:latin typeface="Nunito Sans" pitchFamily="2" charset="77"/>
              </a:rPr>
            </a:br>
            <a:br>
              <a:rPr lang="en-US" dirty="0">
                <a:solidFill>
                  <a:schemeClr val="tx2">
                    <a:lumMod val="75000"/>
                  </a:schemeClr>
                </a:solidFill>
                <a:latin typeface="Nunito Sans" pitchFamily="2" charset="77"/>
              </a:rPr>
            </a:br>
            <a:endParaRPr lang="en-US" dirty="0">
              <a:solidFill>
                <a:schemeClr val="tx2">
                  <a:lumMod val="75000"/>
                </a:schemeClr>
              </a:solidFill>
              <a:latin typeface="Nunito Sans" pitchFamily="2" charset="77"/>
            </a:endParaRPr>
          </a:p>
          <a:p>
            <a:pPr>
              <a:lnSpc>
                <a:spcPct val="120000"/>
              </a:lnSpc>
              <a:spcBef>
                <a:spcPts val="0"/>
              </a:spcBef>
            </a:pPr>
            <a:endParaRPr lang="en-US" dirty="0">
              <a:solidFill>
                <a:schemeClr val="tx2">
                  <a:lumMod val="75000"/>
                </a:schemeClr>
              </a:solidFill>
              <a:latin typeface="Nunito Sans" pitchFamily="2" charset="77"/>
            </a:endParaRPr>
          </a:p>
          <a:p>
            <a:pPr>
              <a:lnSpc>
                <a:spcPct val="120000"/>
              </a:lnSpc>
              <a:spcBef>
                <a:spcPts val="0"/>
              </a:spcBef>
            </a:pPr>
            <a:r>
              <a:rPr lang="en-US" dirty="0">
                <a:solidFill>
                  <a:schemeClr val="tx2">
                    <a:lumMod val="75000"/>
                  </a:schemeClr>
                </a:solidFill>
                <a:latin typeface="Nunito Sans" pitchFamily="2" charset="77"/>
              </a:rPr>
              <a:t>Scheduling Process Dashboard</a:t>
            </a:r>
          </a:p>
          <a:p>
            <a:pPr>
              <a:lnSpc>
                <a:spcPct val="120000"/>
              </a:lnSpc>
              <a:spcBef>
                <a:spcPts val="0"/>
              </a:spcBef>
            </a:pPr>
            <a:endParaRPr lang="en-US" dirty="0">
              <a:solidFill>
                <a:schemeClr val="tx2">
                  <a:lumMod val="75000"/>
                </a:schemeClr>
              </a:solidFill>
              <a:latin typeface="Nunito Sans" pitchFamily="2" charset="77"/>
            </a:endParaRPr>
          </a:p>
          <a:p>
            <a:pPr>
              <a:lnSpc>
                <a:spcPct val="120000"/>
              </a:lnSpc>
              <a:spcBef>
                <a:spcPts val="0"/>
              </a:spcBef>
            </a:pPr>
            <a:r>
              <a:rPr lang="en-US" dirty="0">
                <a:solidFill>
                  <a:schemeClr val="tx2">
                    <a:lumMod val="75000"/>
                  </a:schemeClr>
                </a:solidFill>
                <a:latin typeface="Nunito Sans" pitchFamily="2" charset="77"/>
              </a:rPr>
              <a:t>Scheduling Setup page</a:t>
            </a:r>
          </a:p>
          <a:p>
            <a:pPr>
              <a:lnSpc>
                <a:spcPct val="120000"/>
              </a:lnSpc>
              <a:spcBef>
                <a:spcPts val="0"/>
              </a:spcBef>
            </a:pPr>
            <a:endParaRPr lang="en-US" dirty="0">
              <a:solidFill>
                <a:schemeClr val="tx2">
                  <a:lumMod val="75000"/>
                </a:schemeClr>
              </a:solidFill>
              <a:latin typeface="Nunito Sans" pitchFamily="2" charset="77"/>
            </a:endParaRPr>
          </a:p>
          <a:p>
            <a:pPr>
              <a:lnSpc>
                <a:spcPct val="120000"/>
              </a:lnSpc>
              <a:spcBef>
                <a:spcPts val="0"/>
              </a:spcBef>
            </a:pPr>
            <a:r>
              <a:rPr lang="en-US" dirty="0">
                <a:solidFill>
                  <a:schemeClr val="tx2">
                    <a:lumMod val="75000"/>
                  </a:schemeClr>
                </a:solidFill>
                <a:latin typeface="Nunito Sans" pitchFamily="2" charset="77"/>
              </a:rPr>
              <a:t>Reports:</a:t>
            </a:r>
          </a:p>
          <a:p>
            <a:pPr lvl="1"/>
            <a:r>
              <a:rPr lang="en-US" dirty="0">
                <a:solidFill>
                  <a:schemeClr val="tx2">
                    <a:lumMod val="75000"/>
                  </a:schemeClr>
                </a:solidFill>
                <a:latin typeface="Nunito Sans" pitchFamily="2" charset="77"/>
              </a:rPr>
              <a:t>Scheduling Course Request Tally</a:t>
            </a:r>
          </a:p>
          <a:p>
            <a:pPr lvl="1"/>
            <a:r>
              <a:rPr lang="en-US" dirty="0">
                <a:solidFill>
                  <a:schemeClr val="tx2">
                    <a:lumMod val="75000"/>
                  </a:schemeClr>
                </a:solidFill>
                <a:latin typeface="Nunito Sans" pitchFamily="2" charset="77"/>
              </a:rPr>
              <a:t>Scheduling Conflict Matrix</a:t>
            </a:r>
          </a:p>
          <a:p>
            <a:endParaRPr lang="en-US" dirty="0">
              <a:solidFill>
                <a:schemeClr val="tx2">
                  <a:lumMod val="75000"/>
                </a:schemeClr>
              </a:solidFill>
              <a:latin typeface="Nunito Sans" pitchFamily="2" charset="77"/>
            </a:endParaRPr>
          </a:p>
          <a:p>
            <a:r>
              <a:rPr lang="en-US" dirty="0">
                <a:solidFill>
                  <a:schemeClr val="tx2">
                    <a:lumMod val="75000"/>
                  </a:schemeClr>
                </a:solidFill>
                <a:latin typeface="Nunito Sans" pitchFamily="2" charset="77"/>
              </a:rPr>
              <a:t>Build a Scheduling Master Schedule (SMS):</a:t>
            </a:r>
          </a:p>
          <a:p>
            <a:pPr lvl="1"/>
            <a:r>
              <a:rPr lang="en-US" dirty="0">
                <a:solidFill>
                  <a:schemeClr val="tx2">
                    <a:lumMod val="75000"/>
                  </a:schemeClr>
                </a:solidFill>
                <a:latin typeface="Nunito Sans" pitchFamily="2" charset="77"/>
              </a:rPr>
              <a:t>Scheduling Setup page: copy current MST to SMS</a:t>
            </a:r>
          </a:p>
          <a:p>
            <a:pPr lvl="1"/>
            <a:r>
              <a:rPr lang="en-US" dirty="0">
                <a:solidFill>
                  <a:schemeClr val="tx2">
                    <a:lumMod val="75000"/>
                  </a:schemeClr>
                </a:solidFill>
                <a:latin typeface="Nunito Sans" pitchFamily="2" charset="77"/>
              </a:rPr>
              <a:t>SMS Board &gt; SMS Builder</a:t>
            </a:r>
          </a:p>
          <a:p>
            <a:pPr lvl="1"/>
            <a:r>
              <a:rPr lang="en-US" dirty="0">
                <a:solidFill>
                  <a:schemeClr val="tx2">
                    <a:lumMod val="75000"/>
                  </a:schemeClr>
                </a:solidFill>
                <a:latin typeface="Nunito Sans" pitchFamily="2" charset="77"/>
              </a:rPr>
              <a:t>Scheduling Master page</a:t>
            </a:r>
          </a:p>
          <a:p>
            <a:pPr lvl="1"/>
            <a:endParaRPr lang="en-US" dirty="0">
              <a:solidFill>
                <a:schemeClr val="tx2">
                  <a:lumMod val="75000"/>
                </a:schemeClr>
              </a:solidFill>
              <a:latin typeface="Nunito Sans" pitchFamily="2" charset="77"/>
            </a:endParaRPr>
          </a:p>
          <a:p>
            <a:pPr marL="0" indent="0">
              <a:buNone/>
            </a:pPr>
            <a:endParaRPr lang="en-US" dirty="0">
              <a:solidFill>
                <a:schemeClr val="tx2">
                  <a:lumMod val="75000"/>
                </a:schemeClr>
              </a:solidFill>
              <a:latin typeface="Nunito Sans" pitchFamily="2" charset="77"/>
            </a:endParaRPr>
          </a:p>
          <a:p>
            <a:endParaRPr lang="en-US" b="1" dirty="0">
              <a:solidFill>
                <a:schemeClr val="tx2">
                  <a:lumMod val="75000"/>
                </a:schemeClr>
              </a:solidFill>
              <a:latin typeface="Nunito Sans" pitchFamily="2" charset="77"/>
            </a:endParaRPr>
          </a:p>
          <a:p>
            <a:pPr marL="0" indent="0">
              <a:buNone/>
            </a:pPr>
            <a:endParaRPr lang="en-US" dirty="0">
              <a:solidFill>
                <a:schemeClr val="tx2">
                  <a:lumMod val="75000"/>
                </a:schemeClr>
              </a:solidFill>
              <a:latin typeface="Nunito Sans" pitchFamily="2" charset="77"/>
            </a:endParaRPr>
          </a:p>
          <a:p>
            <a:pPr marL="0" indent="0">
              <a:buNone/>
            </a:pPr>
            <a:endParaRPr lang="en-US" dirty="0">
              <a:solidFill>
                <a:schemeClr val="tx2">
                  <a:lumMod val="75000"/>
                </a:schemeClr>
              </a:solidFill>
              <a:latin typeface="Nunito Sans" pitchFamily="2" charset="77"/>
            </a:endParaRPr>
          </a:p>
        </p:txBody>
      </p:sp>
      <p:sp>
        <p:nvSpPr>
          <p:cNvPr id="5" name="Rectangle 4">
            <a:extLst>
              <a:ext uri="{FF2B5EF4-FFF2-40B4-BE49-F238E27FC236}">
                <a16:creationId xmlns:a16="http://schemas.microsoft.com/office/drawing/2014/main" id="{3A268F53-03AB-9C01-3EB3-A056B2F62CEA}"/>
              </a:ext>
            </a:extLst>
          </p:cNvPr>
          <p:cNvSpPr/>
          <p:nvPr/>
        </p:nvSpPr>
        <p:spPr>
          <a:xfrm>
            <a:off x="2616739" y="1871332"/>
            <a:ext cx="9956262" cy="32812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7A2C0CE-6371-F87E-1034-31C89B1127CE}"/>
              </a:ext>
            </a:extLst>
          </p:cNvPr>
          <p:cNvSpPr txBox="1"/>
          <p:nvPr/>
        </p:nvSpPr>
        <p:spPr>
          <a:xfrm>
            <a:off x="15057796" y="2534235"/>
            <a:ext cx="5720316" cy="1200329"/>
          </a:xfrm>
          <a:prstGeom prst="rect">
            <a:avLst/>
          </a:prstGeom>
          <a:noFill/>
        </p:spPr>
        <p:txBody>
          <a:bodyPr wrap="square" rtlCol="0">
            <a:spAutoFit/>
          </a:bodyPr>
          <a:lstStyle/>
          <a:p>
            <a:r>
              <a:rPr lang="en-US" dirty="0">
                <a:solidFill>
                  <a:srgbClr val="FF0000"/>
                </a:solidFill>
                <a:latin typeface="Aharoni" panose="02010803020104030203" pitchFamily="2" charset="-79"/>
                <a:cs typeface="Aharoni" panose="02010803020104030203" pitchFamily="2" charset="-79"/>
              </a:rPr>
              <a:t>Student Scheduling for Next Year:  Background</a:t>
            </a:r>
          </a:p>
        </p:txBody>
      </p:sp>
      <p:cxnSp>
        <p:nvCxnSpPr>
          <p:cNvPr id="8" name="Straight Arrow Connector 7">
            <a:extLst>
              <a:ext uri="{FF2B5EF4-FFF2-40B4-BE49-F238E27FC236}">
                <a16:creationId xmlns:a16="http://schemas.microsoft.com/office/drawing/2014/main" id="{BC28D8B3-D506-E3FC-7FD2-892BC604F237}"/>
              </a:ext>
            </a:extLst>
          </p:cNvPr>
          <p:cNvCxnSpPr>
            <a:cxnSpLocks/>
          </p:cNvCxnSpPr>
          <p:nvPr/>
        </p:nvCxnSpPr>
        <p:spPr>
          <a:xfrm flipH="1">
            <a:off x="12863945" y="3156218"/>
            <a:ext cx="19670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CC9295A-A715-0A91-8C63-D1AE17E744AA}"/>
              </a:ext>
            </a:extLst>
          </p:cNvPr>
          <p:cNvSpPr/>
          <p:nvPr/>
        </p:nvSpPr>
        <p:spPr>
          <a:xfrm>
            <a:off x="2655722" y="5661817"/>
            <a:ext cx="9917280" cy="641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5519FF7-34F7-73B4-1E1C-2B14869D0F84}"/>
              </a:ext>
            </a:extLst>
          </p:cNvPr>
          <p:cNvSpPr txBox="1"/>
          <p:nvPr/>
        </p:nvSpPr>
        <p:spPr>
          <a:xfrm>
            <a:off x="15057795" y="8301176"/>
            <a:ext cx="6248399" cy="1200329"/>
          </a:xfrm>
          <a:prstGeom prst="rect">
            <a:avLst/>
          </a:prstGeom>
          <a:noFill/>
        </p:spPr>
        <p:txBody>
          <a:bodyPr wrap="square" rtlCol="0">
            <a:spAutoFit/>
          </a:bodyPr>
          <a:lstStyle/>
          <a:p>
            <a:r>
              <a:rPr lang="en-US" dirty="0">
                <a:solidFill>
                  <a:srgbClr val="FF0000"/>
                </a:solidFill>
                <a:latin typeface="Aharoni" panose="02010803020104030203" pitchFamily="2" charset="-79"/>
                <a:cs typeface="Aharoni" panose="02010803020104030203" pitchFamily="2" charset="-79"/>
              </a:rPr>
              <a:t>Building the</a:t>
            </a:r>
            <a:br>
              <a:rPr lang="en-US" dirty="0">
                <a:solidFill>
                  <a:srgbClr val="FF0000"/>
                </a:solidFill>
                <a:latin typeface="Aharoni" panose="02010803020104030203" pitchFamily="2" charset="-79"/>
                <a:cs typeface="Aharoni" panose="02010803020104030203" pitchFamily="2" charset="-79"/>
              </a:rPr>
            </a:br>
            <a:r>
              <a:rPr lang="en-US" dirty="0">
                <a:solidFill>
                  <a:srgbClr val="FF0000"/>
                </a:solidFill>
                <a:latin typeface="Aharoni" panose="02010803020104030203" pitchFamily="2" charset="-79"/>
                <a:cs typeface="Aharoni" panose="02010803020104030203" pitchFamily="2" charset="-79"/>
              </a:rPr>
              <a:t>Scheduling Master Schedule</a:t>
            </a:r>
          </a:p>
        </p:txBody>
      </p:sp>
      <p:cxnSp>
        <p:nvCxnSpPr>
          <p:cNvPr id="11" name="Straight Arrow Connector 10">
            <a:extLst>
              <a:ext uri="{FF2B5EF4-FFF2-40B4-BE49-F238E27FC236}">
                <a16:creationId xmlns:a16="http://schemas.microsoft.com/office/drawing/2014/main" id="{AD23BD55-DFFC-3178-625E-78DBF229D3A0}"/>
              </a:ext>
            </a:extLst>
          </p:cNvPr>
          <p:cNvCxnSpPr>
            <a:cxnSpLocks/>
          </p:cNvCxnSpPr>
          <p:nvPr/>
        </p:nvCxnSpPr>
        <p:spPr>
          <a:xfrm flipH="1">
            <a:off x="12910020" y="8901341"/>
            <a:ext cx="196702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4">
            <a:extLst>
              <a:ext uri="{FF2B5EF4-FFF2-40B4-BE49-F238E27FC236}">
                <a16:creationId xmlns:a16="http://schemas.microsoft.com/office/drawing/2014/main" id="{7FF55E08-16A2-09BE-9E45-7C3B31EF6EA1}"/>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215954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85059"/>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467832" y="350466"/>
            <a:ext cx="23434157" cy="850668"/>
          </a:xfrm>
        </p:spPr>
        <p:txBody>
          <a:bodyPr anchor="t">
            <a:normAutofit/>
          </a:bodyPr>
          <a:lstStyle/>
          <a:p>
            <a:pPr algn="r"/>
            <a:r>
              <a:rPr lang="en-US" sz="4000" b="1" dirty="0">
                <a:solidFill>
                  <a:schemeClr val="bg1"/>
                </a:solidFill>
                <a:latin typeface="Nunito Sans" pitchFamily="2" charset="77"/>
              </a:rPr>
              <a:t>Option 1: assign students to SMS sections, then copy to MST next year</a:t>
            </a:r>
          </a:p>
        </p:txBody>
      </p:sp>
      <p:sp>
        <p:nvSpPr>
          <p:cNvPr id="9" name="Content Placeholder 2">
            <a:extLst>
              <a:ext uri="{FF2B5EF4-FFF2-40B4-BE49-F238E27FC236}">
                <a16:creationId xmlns:a16="http://schemas.microsoft.com/office/drawing/2014/main" id="{5C16632F-7CB3-4F8C-7753-E7A7F66F089E}"/>
              </a:ext>
            </a:extLst>
          </p:cNvPr>
          <p:cNvSpPr txBox="1">
            <a:spLocks/>
          </p:cNvSpPr>
          <p:nvPr/>
        </p:nvSpPr>
        <p:spPr>
          <a:xfrm>
            <a:off x="748648" y="1936217"/>
            <a:ext cx="7316832" cy="11313042"/>
          </a:xfrm>
          <a:prstGeom prst="rect">
            <a:avLst/>
          </a:prstGeom>
        </p:spPr>
        <p:txBody>
          <a:bodyPr vert="horz" lIns="91440" tIns="45720" rIns="91440" bIns="45720" rtlCol="0">
            <a:normAutofit fontScale="70000" lnSpcReduction="2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742950" marR="0" lvl="0" indent="-742950" algn="l" defTabSz="1828800" rtl="0" eaLnBrk="1" fontAlgn="auto" latinLnBrk="0" hangingPunct="1">
              <a:lnSpc>
                <a:spcPct val="110000"/>
              </a:lnSpc>
              <a:spcBef>
                <a:spcPts val="2000"/>
              </a:spcBef>
              <a:spcAft>
                <a:spcPts val="0"/>
              </a:spcAft>
              <a:buClrTx/>
              <a:buSzTx/>
              <a:buFont typeface="+mj-lt"/>
              <a:buAutoNum type="arabicPeriod"/>
              <a:tabLst/>
              <a:defRPr/>
            </a:pP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On </a:t>
            </a:r>
            <a:r>
              <a:rPr kumimoji="0" lang="en-US" sz="3500" b="1"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Scheduling Setup </a:t>
            </a: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page, set to Flex or Student Scheduling for Next Year.</a:t>
            </a:r>
          </a:p>
          <a:p>
            <a:pPr marL="742950" marR="0" lvl="0" indent="-742950" algn="l" defTabSz="1828800" rtl="0" eaLnBrk="1" fontAlgn="auto" latinLnBrk="0" hangingPunct="1">
              <a:lnSpc>
                <a:spcPct val="110000"/>
              </a:lnSpc>
              <a:spcBef>
                <a:spcPts val="2000"/>
              </a:spcBef>
              <a:spcAft>
                <a:spcPts val="0"/>
              </a:spcAft>
              <a:buClrTx/>
              <a:buSzTx/>
              <a:buFont typeface="+mj-lt"/>
              <a:buAutoNum type="arabicPeriod"/>
              <a:tabLst/>
              <a:defRPr/>
            </a:pP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Create an SMS using method of </a:t>
            </a:r>
            <a:r>
              <a:rPr lang="en-US" sz="3500" kern="1700" dirty="0">
                <a:solidFill>
                  <a:srgbClr val="E7E6E6">
                    <a:lumMod val="25000"/>
                  </a:srgbClr>
                </a:solidFill>
                <a:latin typeface="Nunito Sans" pitchFamily="2" charset="0"/>
                <a:cs typeface="Arial" panose="020B0604020202020204" pitchFamily="34" charset="0"/>
              </a:rPr>
              <a:t>your choice.</a:t>
            </a:r>
            <a:endPar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endParaRPr>
          </a:p>
          <a:p>
            <a:pPr marL="742950" marR="0" lvl="0" indent="-742950" algn="l" defTabSz="1828800" rtl="0" eaLnBrk="1" fontAlgn="auto" latinLnBrk="0" hangingPunct="1">
              <a:lnSpc>
                <a:spcPct val="110000"/>
              </a:lnSpc>
              <a:spcBef>
                <a:spcPts val="2000"/>
              </a:spcBef>
              <a:spcAft>
                <a:spcPts val="0"/>
              </a:spcAft>
              <a:buClrTx/>
              <a:buSzTx/>
              <a:buFont typeface="+mj-lt"/>
              <a:buAutoNum type="arabicPeriod"/>
              <a:tabLst/>
              <a:defRPr/>
            </a:pP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Print the </a:t>
            </a:r>
            <a:r>
              <a:rPr kumimoji="0" lang="en-US" sz="3500" b="1"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Scheduling Master Schedule </a:t>
            </a: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report, sorted by Course and Period.</a:t>
            </a:r>
          </a:p>
          <a:p>
            <a:pPr marL="742950" marR="0" lvl="0" indent="-742950" algn="l" defTabSz="1828800" rtl="0" eaLnBrk="1" fontAlgn="auto" latinLnBrk="0" hangingPunct="1">
              <a:lnSpc>
                <a:spcPct val="110000"/>
              </a:lnSpc>
              <a:spcBef>
                <a:spcPts val="2000"/>
              </a:spcBef>
              <a:spcAft>
                <a:spcPts val="0"/>
              </a:spcAft>
              <a:buClrTx/>
              <a:buSzTx/>
              <a:buFont typeface="+mj-lt"/>
              <a:buAutoNum type="arabicPeriod"/>
              <a:tabLst/>
              <a:defRPr/>
            </a:pP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Use </a:t>
            </a:r>
            <a:r>
              <a:rPr kumimoji="0" lang="en-US" sz="3500" b="1"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Scheduling Mass Change Section Numbers </a:t>
            </a: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page to assign students to a placeholder section (the first section for each Course listed on the </a:t>
            </a:r>
            <a:r>
              <a:rPr kumimoji="0" lang="en-US" sz="3500" b="1"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Scheduling Master Schedule </a:t>
            </a: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report). </a:t>
            </a:r>
          </a:p>
          <a:p>
            <a:pPr marL="1371600" marR="0" lvl="1" indent="-457200" algn="l" defTabSz="18288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Can assign students By Grade Level</a:t>
            </a:r>
          </a:p>
          <a:p>
            <a:pPr marL="1371600" marR="0" lvl="1" indent="-457200" algn="l" defTabSz="18288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Can assign students using KEEP/SKIP to select groups of students</a:t>
            </a:r>
          </a:p>
          <a:p>
            <a:pPr marL="1371600" marR="0" lvl="1" indent="-457200" algn="l" defTabSz="18288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Note:  this process will add a Course Request (and section); be aware that duplicate Course Requests could be created</a:t>
            </a:r>
          </a:p>
          <a:p>
            <a:pPr marL="742950" marR="0" lvl="0" indent="-742950" algn="l" defTabSz="1828800" rtl="0" eaLnBrk="1" fontAlgn="auto" latinLnBrk="0" hangingPunct="1">
              <a:lnSpc>
                <a:spcPct val="110000"/>
              </a:lnSpc>
              <a:spcBef>
                <a:spcPts val="2000"/>
              </a:spcBef>
              <a:spcAft>
                <a:spcPts val="0"/>
              </a:spcAft>
              <a:buClrTx/>
              <a:buSzTx/>
              <a:buFont typeface="+mj-lt"/>
              <a:buAutoNum type="arabicPeriod"/>
              <a:tabLst/>
              <a:defRPr/>
            </a:pP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Use </a:t>
            </a:r>
            <a:r>
              <a:rPr kumimoji="0" lang="en-US" sz="3500" b="1"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Scheduling Master </a:t>
            </a: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page to tag students and move them from the </a:t>
            </a:r>
            <a:r>
              <a:rPr lang="en-US" sz="3500" kern="1700" dirty="0">
                <a:solidFill>
                  <a:srgbClr val="E7E6E6">
                    <a:lumMod val="25000"/>
                  </a:srgbClr>
                </a:solidFill>
                <a:latin typeface="Nunito Sans" pitchFamily="2" charset="0"/>
                <a:cs typeface="Arial" panose="020B0604020202020204" pitchFamily="34" charset="0"/>
              </a:rPr>
              <a:t>placeholder </a:t>
            </a: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section to other sections of each Course until each student is properly scheduled.</a:t>
            </a:r>
          </a:p>
          <a:p>
            <a:pPr marL="742950" marR="0" lvl="0" indent="-742950" algn="l" defTabSz="1828800" rtl="0" eaLnBrk="1" fontAlgn="auto" latinLnBrk="0" hangingPunct="1">
              <a:lnSpc>
                <a:spcPct val="110000"/>
              </a:lnSpc>
              <a:spcBef>
                <a:spcPts val="2000"/>
              </a:spcBef>
              <a:spcAft>
                <a:spcPts val="0"/>
              </a:spcAft>
              <a:buClrTx/>
              <a:buSzTx/>
              <a:buFont typeface="+mj-lt"/>
              <a:buAutoNum type="arabicPeriod"/>
              <a:tabLst/>
              <a:defRPr/>
            </a:pP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After the New Year Rollover, </a:t>
            </a:r>
            <a:r>
              <a:rPr kumimoji="0" lang="en-US" sz="3500" b="1"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Copy Scheduling Results to SEC &amp; MST</a:t>
            </a: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a:t>
            </a:r>
          </a:p>
          <a:p>
            <a:pPr marL="742950" marR="0" lvl="0" indent="-742950" algn="l" defTabSz="1828800" rtl="0" eaLnBrk="1" fontAlgn="auto" latinLnBrk="0" hangingPunct="1">
              <a:lnSpc>
                <a:spcPct val="110000"/>
              </a:lnSpc>
              <a:spcBef>
                <a:spcPts val="2000"/>
              </a:spcBef>
              <a:spcAft>
                <a:spcPts val="0"/>
              </a:spcAft>
              <a:buClrTx/>
              <a:buSzTx/>
              <a:buFont typeface="+mj-lt"/>
              <a:buAutoNum type="arabicPeriod"/>
              <a:tabLst/>
              <a:defRPr/>
            </a:pP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From now on:</a:t>
            </a:r>
          </a:p>
          <a:p>
            <a:pPr marL="1379538" marR="0" lvl="1" indent="-465138" algn="l" defTabSz="1828800" rtl="0" eaLnBrk="1" fontAlgn="auto" latinLnBrk="0" hangingPunct="1">
              <a:lnSpc>
                <a:spcPct val="110000"/>
              </a:lnSpc>
              <a:spcBef>
                <a:spcPts val="2000"/>
              </a:spcBef>
              <a:spcAft>
                <a:spcPts val="0"/>
              </a:spcAft>
              <a:buClrTx/>
              <a:buSzTx/>
              <a:buFont typeface="Arial" panose="020B0604020202020204" pitchFamily="34" charset="0"/>
              <a:buChar char="•"/>
              <a:tabLst/>
              <a:defRPr/>
            </a:pPr>
            <a:r>
              <a:rPr kumimoji="0" lang="en-US" sz="27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Use the </a:t>
            </a:r>
            <a:r>
              <a:rPr kumimoji="0" lang="en-US" sz="2700" b="1"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Master Schedule </a:t>
            </a:r>
            <a:r>
              <a:rPr kumimoji="0" lang="en-US" sz="27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page to modify sections</a:t>
            </a:r>
          </a:p>
          <a:p>
            <a:pPr marL="1379538" marR="0" lvl="1" indent="-465138" algn="l" defTabSz="1828800" rtl="0" eaLnBrk="1" fontAlgn="auto" latinLnBrk="0" hangingPunct="1">
              <a:lnSpc>
                <a:spcPct val="110000"/>
              </a:lnSpc>
              <a:spcBef>
                <a:spcPts val="2000"/>
              </a:spcBef>
              <a:spcAft>
                <a:spcPts val="0"/>
              </a:spcAft>
              <a:buClrTx/>
              <a:buSzTx/>
              <a:buFont typeface="Arial" panose="020B0604020202020204" pitchFamily="34" charset="0"/>
              <a:buChar char="•"/>
              <a:tabLst/>
              <a:defRPr/>
            </a:pPr>
            <a:r>
              <a:rPr kumimoji="0" lang="en-US" sz="27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Use the </a:t>
            </a:r>
            <a:r>
              <a:rPr kumimoji="0" lang="en-US" sz="2700" b="1"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Classes </a:t>
            </a:r>
            <a:r>
              <a:rPr kumimoji="0" lang="en-US" sz="27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page to modify student schedules</a:t>
            </a:r>
          </a:p>
        </p:txBody>
      </p:sp>
      <p:pic>
        <p:nvPicPr>
          <p:cNvPr id="5" name="Picture 4">
            <a:extLst>
              <a:ext uri="{FF2B5EF4-FFF2-40B4-BE49-F238E27FC236}">
                <a16:creationId xmlns:a16="http://schemas.microsoft.com/office/drawing/2014/main" id="{B04E7EF2-5251-2BFD-E048-8AE462715301}"/>
              </a:ext>
            </a:extLst>
          </p:cNvPr>
          <p:cNvPicPr>
            <a:picLocks noChangeAspect="1"/>
          </p:cNvPicPr>
          <p:nvPr/>
        </p:nvPicPr>
        <p:blipFill>
          <a:blip r:embed="rId3"/>
          <a:stretch>
            <a:fillRect/>
          </a:stretch>
        </p:blipFill>
        <p:spPr>
          <a:xfrm>
            <a:off x="14677292" y="1636659"/>
            <a:ext cx="8915006" cy="761935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2EB66F52-A9FA-CB44-94BC-57020B8AC9FA}"/>
              </a:ext>
            </a:extLst>
          </p:cNvPr>
          <p:cNvPicPr>
            <a:picLocks noChangeAspect="1"/>
          </p:cNvPicPr>
          <p:nvPr/>
        </p:nvPicPr>
        <p:blipFill>
          <a:blip r:embed="rId4"/>
          <a:stretch>
            <a:fillRect/>
          </a:stretch>
        </p:blipFill>
        <p:spPr>
          <a:xfrm>
            <a:off x="7999196" y="1936217"/>
            <a:ext cx="7654084" cy="242476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2BDE6E9D-684F-410D-6287-DAB7EC01674C}"/>
              </a:ext>
            </a:extLst>
          </p:cNvPr>
          <p:cNvPicPr>
            <a:picLocks noChangeAspect="1"/>
          </p:cNvPicPr>
          <p:nvPr/>
        </p:nvPicPr>
        <p:blipFill>
          <a:blip r:embed="rId5"/>
          <a:stretch>
            <a:fillRect/>
          </a:stretch>
        </p:blipFill>
        <p:spPr>
          <a:xfrm>
            <a:off x="11103902" y="9355016"/>
            <a:ext cx="8915006" cy="3610628"/>
          </a:xfrm>
          <a:prstGeom prst="rect">
            <a:avLst/>
          </a:prstGeom>
          <a:effectLst>
            <a:outerShdw blurRad="50800" dist="38100" dir="2700000" algn="tl" rotWithShape="0">
              <a:prstClr val="black">
                <a:alpha val="40000"/>
              </a:prstClr>
            </a:outerShdw>
          </a:effectLst>
        </p:spPr>
      </p:pic>
      <p:sp>
        <p:nvSpPr>
          <p:cNvPr id="3" name="Freeform 4">
            <a:extLst>
              <a:ext uri="{FF2B5EF4-FFF2-40B4-BE49-F238E27FC236}">
                <a16:creationId xmlns:a16="http://schemas.microsoft.com/office/drawing/2014/main" id="{06F99BEF-FB07-577E-B338-9167AE40FB28}"/>
              </a:ext>
            </a:extLst>
          </p:cNvPr>
          <p:cNvSpPr/>
          <p:nvPr/>
        </p:nvSpPr>
        <p:spPr>
          <a:xfrm>
            <a:off x="215063" y="6557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6"/>
            <a:stretch>
              <a:fillRect/>
            </a:stretch>
          </a:blipFill>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9389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2C2304A-C4D3-B639-79EA-6ED6DE09F4E2}"/>
              </a:ext>
            </a:extLst>
          </p:cNvPr>
          <p:cNvPicPr>
            <a:picLocks noChangeAspect="1"/>
          </p:cNvPicPr>
          <p:nvPr/>
        </p:nvPicPr>
        <p:blipFill>
          <a:blip r:embed="rId2"/>
          <a:stretch>
            <a:fillRect/>
          </a:stretch>
        </p:blipFill>
        <p:spPr>
          <a:xfrm>
            <a:off x="11437639" y="9386126"/>
            <a:ext cx="9151900" cy="380979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6885ED0-DAEE-4DBA-E86D-E264525BE6BE}"/>
              </a:ext>
            </a:extLst>
          </p:cNvPr>
          <p:cNvPicPr>
            <a:picLocks noChangeAspect="1"/>
          </p:cNvPicPr>
          <p:nvPr/>
        </p:nvPicPr>
        <p:blipFill>
          <a:blip r:embed="rId3"/>
          <a:stretch>
            <a:fillRect/>
          </a:stretch>
        </p:blipFill>
        <p:spPr>
          <a:xfrm>
            <a:off x="15556562" y="1994506"/>
            <a:ext cx="8324116" cy="7314804"/>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4"/>
          <a:stretch>
            <a:fillRect/>
          </a:stretch>
        </p:blipFill>
        <p:spPr>
          <a:xfrm>
            <a:off x="3" y="-85059"/>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467832" y="350466"/>
            <a:ext cx="23434157" cy="850668"/>
          </a:xfrm>
        </p:spPr>
        <p:txBody>
          <a:bodyPr anchor="t">
            <a:normAutofit/>
          </a:bodyPr>
          <a:lstStyle/>
          <a:p>
            <a:pPr algn="r"/>
            <a:r>
              <a:rPr lang="en-US" sz="4000" b="1" dirty="0">
                <a:solidFill>
                  <a:schemeClr val="bg1"/>
                </a:solidFill>
                <a:latin typeface="Nunito Sans" pitchFamily="2" charset="77"/>
              </a:rPr>
              <a:t>Option 2:  create MST and assign students to MST sections</a:t>
            </a:r>
          </a:p>
        </p:txBody>
      </p:sp>
      <p:sp>
        <p:nvSpPr>
          <p:cNvPr id="9" name="Content Placeholder 2">
            <a:extLst>
              <a:ext uri="{FF2B5EF4-FFF2-40B4-BE49-F238E27FC236}">
                <a16:creationId xmlns:a16="http://schemas.microsoft.com/office/drawing/2014/main" id="{5C16632F-7CB3-4F8C-7753-E7A7F66F089E}"/>
              </a:ext>
            </a:extLst>
          </p:cNvPr>
          <p:cNvSpPr txBox="1">
            <a:spLocks/>
          </p:cNvSpPr>
          <p:nvPr/>
        </p:nvSpPr>
        <p:spPr>
          <a:xfrm>
            <a:off x="1076891" y="2248652"/>
            <a:ext cx="8250864" cy="10388824"/>
          </a:xfrm>
          <a:prstGeom prst="rect">
            <a:avLst/>
          </a:prstGeom>
        </p:spPr>
        <p:txBody>
          <a:bodyPr vert="horz" lIns="91440" tIns="45720" rIns="91440" bIns="45720" rtlCol="0">
            <a:normAutofit fontScale="85000" lnSpcReduction="20000"/>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742950" marR="0" lvl="0" indent="-742950" algn="l" defTabSz="1828800" rtl="0" eaLnBrk="1" fontAlgn="auto" latinLnBrk="0" hangingPunct="1">
              <a:lnSpc>
                <a:spcPct val="110000"/>
              </a:lnSpc>
              <a:spcBef>
                <a:spcPts val="2000"/>
              </a:spcBef>
              <a:spcAft>
                <a:spcPts val="0"/>
              </a:spcAft>
              <a:buClrTx/>
              <a:buSzTx/>
              <a:buFont typeface="+mj-lt"/>
              <a:buAutoNum type="arabicPeriod"/>
              <a:tabLst/>
              <a:defRPr/>
            </a:pPr>
            <a:r>
              <a:rPr kumimoji="0" lang="en-US" sz="3500" b="0" i="0" u="none" strike="noStrike" kern="1700" cap="none"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After the New Year Rollover, create a Master Schedule (MST) or modify an existing MST using the </a:t>
            </a:r>
            <a:r>
              <a:rPr kumimoji="0" lang="en-US" sz="3500" b="1" i="0" u="none" strike="noStrike" kern="1700" cap="none"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Master Schedule </a:t>
            </a:r>
            <a:r>
              <a:rPr kumimoji="0" lang="en-US" sz="3500" b="0" i="0" u="none" strike="noStrike" kern="1700" cap="none"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page.</a:t>
            </a:r>
          </a:p>
          <a:p>
            <a:pPr marL="742950" marR="0" lvl="0" indent="-742950" algn="l" defTabSz="1828800" rtl="0" eaLnBrk="1" fontAlgn="auto" latinLnBrk="0" hangingPunct="1">
              <a:lnSpc>
                <a:spcPct val="110000"/>
              </a:lnSpc>
              <a:spcBef>
                <a:spcPts val="2000"/>
              </a:spcBef>
              <a:spcAft>
                <a:spcPts val="0"/>
              </a:spcAft>
              <a:buClrTx/>
              <a:buSzTx/>
              <a:buFont typeface="+mj-lt"/>
              <a:buAutoNum type="arabicPeriod"/>
              <a:tabLst/>
              <a:defRPr/>
            </a:pPr>
            <a:r>
              <a:rPr kumimoji="0" lang="en-US" sz="3500" b="0" i="0" u="none" strike="noStrike" kern="1700" cap="none"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Print </a:t>
            </a:r>
            <a:r>
              <a:rPr kumimoji="0" lang="en-US" sz="3500" b="1" i="0" u="none" strike="noStrike" kern="1700" cap="none"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Master Schedule </a:t>
            </a:r>
            <a:r>
              <a:rPr kumimoji="0" lang="en-US" sz="3500" b="0" i="0" u="none" strike="noStrike" kern="1700" cap="none"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report sorted by Course and Period.</a:t>
            </a:r>
          </a:p>
          <a:p>
            <a:pPr marL="742950" marR="0" lvl="0" indent="-742950" algn="l" defTabSz="1828800" rtl="0" eaLnBrk="1" fontAlgn="auto" latinLnBrk="0" hangingPunct="1">
              <a:lnSpc>
                <a:spcPct val="110000"/>
              </a:lnSpc>
              <a:spcBef>
                <a:spcPts val="2000"/>
              </a:spcBef>
              <a:spcAft>
                <a:spcPts val="0"/>
              </a:spcAft>
              <a:buClrTx/>
              <a:buSzTx/>
              <a:buFont typeface="+mj-lt"/>
              <a:buAutoNum type="arabicPeriod"/>
              <a:tabLst/>
              <a:defRPr/>
            </a:pPr>
            <a:r>
              <a:rPr kumimoji="0" lang="en-US" sz="3500" b="0" i="0" u="none" strike="noStrike" kern="1700" cap="none"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Use </a:t>
            </a:r>
            <a:r>
              <a:rPr kumimoji="0" lang="en-US" sz="3500" b="1" i="0" u="none" strike="noStrike" kern="1700" cap="none"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Mass Change Section Numbers </a:t>
            </a:r>
            <a:r>
              <a:rPr kumimoji="0" lang="en-US" sz="3500" b="0" i="0" u="none" strike="noStrike" kern="1700" cap="none"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page to add students to the first section for each Course listed on the Master Schedule report</a:t>
            </a:r>
            <a:r>
              <a:rPr lang="en-US" sz="3500" kern="1700" dirty="0">
                <a:solidFill>
                  <a:srgbClr val="E7E6E6">
                    <a:lumMod val="25000"/>
                  </a:srgbClr>
                </a:solidFill>
                <a:latin typeface="Nunito Sans" pitchFamily="2" charset="0"/>
                <a:cs typeface="Arial" panose="020B0604020202020204" pitchFamily="34" charset="0"/>
              </a:rPr>
              <a:t> (using it as a placeholder)</a:t>
            </a:r>
            <a:endParaRPr kumimoji="0" lang="en-US" sz="3500" b="0" i="0" u="none" strike="noStrike" kern="1700" cap="none"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endParaRPr>
          </a:p>
          <a:p>
            <a:pPr marL="1371600" marR="0" lvl="1" indent="-457200" algn="l" defTabSz="18288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3500" b="0" i="0" u="none" strike="noStrike" kern="1700" cap="none"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Can </a:t>
            </a:r>
            <a:r>
              <a:rPr kumimoji="0" lang="en-US" sz="3500" b="0" i="0" u="none" strike="noStrike" kern="1700" cap="none" normalizeH="0" baseline="0" noProof="0" dirty="0" err="1">
                <a:ln>
                  <a:noFill/>
                </a:ln>
                <a:solidFill>
                  <a:srgbClr val="E7E6E6">
                    <a:lumMod val="25000"/>
                  </a:srgbClr>
                </a:solidFill>
                <a:effectLst/>
                <a:uLnTx/>
                <a:uFillTx/>
                <a:latin typeface="Nunito Sans" pitchFamily="2" charset="0"/>
                <a:ea typeface="+mn-ea"/>
                <a:cs typeface="Arial" panose="020B0604020202020204" pitchFamily="34" charset="0"/>
              </a:rPr>
              <a:t>assi</a:t>
            </a:r>
            <a:r>
              <a:rPr lang="en-US" sz="3500" kern="1700" dirty="0" err="1">
                <a:solidFill>
                  <a:srgbClr val="E7E6E6">
                    <a:lumMod val="25000"/>
                  </a:srgbClr>
                </a:solidFill>
                <a:latin typeface="Nunito Sans" pitchFamily="2" charset="0"/>
                <a:cs typeface="Arial" panose="020B0604020202020204" pitchFamily="34" charset="0"/>
              </a:rPr>
              <a:t>gn</a:t>
            </a:r>
            <a:r>
              <a:rPr lang="en-US" sz="3500" kern="1700" dirty="0">
                <a:solidFill>
                  <a:srgbClr val="E7E6E6">
                    <a:lumMod val="25000"/>
                  </a:srgbClr>
                </a:solidFill>
                <a:latin typeface="Nunito Sans" pitchFamily="2" charset="0"/>
                <a:cs typeface="Arial" panose="020B0604020202020204" pitchFamily="34" charset="0"/>
              </a:rPr>
              <a:t> b</a:t>
            </a:r>
            <a:r>
              <a:rPr kumimoji="0" lang="en-US" sz="3500" b="0" i="0" u="none" strike="noStrike" kern="1700" cap="none"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y Grade Level</a:t>
            </a:r>
          </a:p>
          <a:p>
            <a:pPr marL="1371600" marR="0" lvl="1" indent="-457200" algn="l" defTabSz="18288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3500" b="0" i="0" u="none" strike="noStrike" kern="1700" cap="none"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Can use KEEP/SKIP to select groups of students</a:t>
            </a:r>
          </a:p>
          <a:p>
            <a:pPr marL="742950" marR="0" lvl="0" indent="-742950" algn="l" defTabSz="1828800" rtl="0" eaLnBrk="1" fontAlgn="auto" latinLnBrk="0" hangingPunct="1">
              <a:lnSpc>
                <a:spcPct val="110000"/>
              </a:lnSpc>
              <a:spcBef>
                <a:spcPts val="2000"/>
              </a:spcBef>
              <a:spcAft>
                <a:spcPts val="0"/>
              </a:spcAft>
              <a:buClrTx/>
              <a:buSzTx/>
              <a:buFont typeface="+mj-lt"/>
              <a:buAutoNum type="arabicPeriod"/>
              <a:tabLst/>
              <a:defRPr/>
            </a:pPr>
            <a:r>
              <a:rPr kumimoji="0" lang="en-US" sz="3500" b="0" i="0" u="none" strike="noStrike" kern="1700" cap="none"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Use </a:t>
            </a:r>
            <a:r>
              <a:rPr kumimoji="0" lang="en-US" sz="3500" b="1" i="0" u="none" strike="noStrike" kern="1700" cap="none"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Master Schedule </a:t>
            </a:r>
            <a:r>
              <a:rPr kumimoji="0" lang="en-US" sz="3500" b="0" i="0" u="none" strike="noStrike" kern="1700" cap="none"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page to tag students and move them from each placeholder section to the other sections of each Course until each student is scheduled into all the sections they need.</a:t>
            </a:r>
          </a:p>
          <a:p>
            <a:pPr marL="742950" marR="0" lvl="0" indent="-742950" algn="l" defTabSz="1828800" rtl="0" eaLnBrk="1" fontAlgn="auto" latinLnBrk="0" hangingPunct="1">
              <a:lnSpc>
                <a:spcPct val="110000"/>
              </a:lnSpc>
              <a:spcBef>
                <a:spcPts val="2000"/>
              </a:spcBef>
              <a:spcAft>
                <a:spcPts val="0"/>
              </a:spcAft>
              <a:buClrTx/>
              <a:buSzTx/>
              <a:buFont typeface="+mj-lt"/>
              <a:buAutoNum type="arabicPeriod"/>
              <a:tabLst/>
              <a:defRPr/>
            </a:pP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Use the </a:t>
            </a:r>
            <a:r>
              <a:rPr kumimoji="0" lang="en-US" sz="3500" b="1"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Master Schedule </a:t>
            </a: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page to modify sections. Use the </a:t>
            </a:r>
            <a:r>
              <a:rPr kumimoji="0" lang="en-US" sz="3500" b="1"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Classes </a:t>
            </a:r>
            <a:r>
              <a:rPr kumimoji="0" lang="en-US" sz="3500" b="0" i="0" u="none" strike="noStrike" kern="1700" cap="none" spc="0" normalizeH="0" baseline="0" noProof="0" dirty="0">
                <a:ln>
                  <a:noFill/>
                </a:ln>
                <a:solidFill>
                  <a:srgbClr val="E7E6E6">
                    <a:lumMod val="25000"/>
                  </a:srgbClr>
                </a:solidFill>
                <a:effectLst/>
                <a:uLnTx/>
                <a:uFillTx/>
                <a:latin typeface="Nunito Sans" pitchFamily="2" charset="0"/>
                <a:ea typeface="+mn-ea"/>
                <a:cs typeface="Arial" panose="020B0604020202020204" pitchFamily="34" charset="0"/>
              </a:rPr>
              <a:t>page to modify student schedules.</a:t>
            </a:r>
          </a:p>
          <a:p>
            <a:pPr marL="0" marR="0" lvl="0" indent="0" algn="l" defTabSz="1828800" rtl="0" eaLnBrk="1" fontAlgn="auto" latinLnBrk="0" hangingPunct="1">
              <a:lnSpc>
                <a:spcPct val="120000"/>
              </a:lnSpc>
              <a:spcBef>
                <a:spcPts val="2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44546A">
                  <a:lumMod val="75000"/>
                </a:srgbClr>
              </a:solidFill>
              <a:effectLst/>
              <a:uLnTx/>
              <a:uFillTx/>
              <a:latin typeface="Nunito Sans" pitchFamily="2" charset="0"/>
              <a:ea typeface="+mn-ea"/>
              <a:cs typeface="+mn-cs"/>
            </a:endParaRPr>
          </a:p>
          <a:p>
            <a:pPr marL="914400" marR="0" lvl="1" indent="0" algn="l" defTabSz="18288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5000" b="1" i="0" u="none" strike="noStrike" kern="1200" cap="none" spc="0" normalizeH="0" baseline="0" noProof="0" dirty="0">
              <a:ln>
                <a:noFill/>
              </a:ln>
              <a:solidFill>
                <a:srgbClr val="44546A">
                  <a:lumMod val="75000"/>
                </a:srgbClr>
              </a:solidFill>
              <a:effectLst/>
              <a:uLnTx/>
              <a:uFillTx/>
              <a:latin typeface="Nunito Sans" pitchFamily="2" charset="77"/>
              <a:ea typeface="+mn-ea"/>
              <a:cs typeface="+mn-cs"/>
            </a:endParaRPr>
          </a:p>
        </p:txBody>
      </p:sp>
      <p:pic>
        <p:nvPicPr>
          <p:cNvPr id="5" name="Picture 4">
            <a:extLst>
              <a:ext uri="{FF2B5EF4-FFF2-40B4-BE49-F238E27FC236}">
                <a16:creationId xmlns:a16="http://schemas.microsoft.com/office/drawing/2014/main" id="{BE347CDC-3FD5-428E-B5FD-7B010F02EDE7}"/>
              </a:ext>
            </a:extLst>
          </p:cNvPr>
          <p:cNvPicPr>
            <a:picLocks noChangeAspect="1"/>
          </p:cNvPicPr>
          <p:nvPr/>
        </p:nvPicPr>
        <p:blipFill>
          <a:blip r:embed="rId5"/>
          <a:stretch>
            <a:fillRect/>
          </a:stretch>
        </p:blipFill>
        <p:spPr>
          <a:xfrm>
            <a:off x="8909583" y="2812211"/>
            <a:ext cx="7164294" cy="1518598"/>
          </a:xfrm>
          <a:prstGeom prst="rect">
            <a:avLst/>
          </a:prstGeom>
          <a:effectLst>
            <a:outerShdw blurRad="50800" dist="38100" dir="2700000" algn="tl" rotWithShape="0">
              <a:prstClr val="black">
                <a:alpha val="40000"/>
              </a:prstClr>
            </a:outerShdw>
          </a:effectLst>
        </p:spPr>
      </p:pic>
      <p:sp>
        <p:nvSpPr>
          <p:cNvPr id="3" name="Freeform 4">
            <a:extLst>
              <a:ext uri="{FF2B5EF4-FFF2-40B4-BE49-F238E27FC236}">
                <a16:creationId xmlns:a16="http://schemas.microsoft.com/office/drawing/2014/main" id="{757049A5-25E8-A0E9-5DF4-F1671516A75C}"/>
              </a:ext>
            </a:extLst>
          </p:cNvPr>
          <p:cNvSpPr/>
          <p:nvPr/>
        </p:nvSpPr>
        <p:spPr>
          <a:xfrm>
            <a:off x="215063" y="6557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6"/>
            <a:stretch>
              <a:fillRect/>
            </a:stretch>
          </a:blipFill>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1502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defTabSz="1219170"/>
            <a:endParaRPr lang="en-US" sz="2400">
              <a:solidFill>
                <a:prstClr val="black"/>
              </a:solidFill>
              <a:latin typeface="Calibri"/>
            </a:endParaRPr>
          </a:p>
        </p:txBody>
      </p:sp>
      <p:sp>
        <p:nvSpPr>
          <p:cNvPr id="7" name="TextBox 7"/>
          <p:cNvSpPr txBox="1"/>
          <p:nvPr/>
        </p:nvSpPr>
        <p:spPr>
          <a:xfrm>
            <a:off x="4819532" y="2201131"/>
            <a:ext cx="14744936" cy="1744580"/>
          </a:xfrm>
          <a:prstGeom prst="rect">
            <a:avLst/>
          </a:prstGeom>
        </p:spPr>
        <p:txBody>
          <a:bodyPr lIns="0" tIns="0" rIns="0" bIns="0" rtlCol="0" anchor="t">
            <a:spAutoFit/>
          </a:bodyPr>
          <a:lstStyle/>
          <a:p>
            <a:pPr algn="ctr" defTabSz="1219170">
              <a:lnSpc>
                <a:spcPts val="14933"/>
              </a:lnSpc>
            </a:pPr>
            <a:r>
              <a:rPr lang="en-US" sz="10666" dirty="0">
                <a:solidFill>
                  <a:srgbClr val="FFFFFF"/>
                </a:solidFill>
                <a:latin typeface="Aeries Sans Ultra-Bold"/>
              </a:rPr>
              <a:t>Key Takeaways</a:t>
            </a:r>
          </a:p>
        </p:txBody>
      </p:sp>
      <p:sp>
        <p:nvSpPr>
          <p:cNvPr id="8" name="Freeform 8"/>
          <p:cNvSpPr/>
          <p:nvPr/>
        </p:nvSpPr>
        <p:spPr>
          <a:xfrm>
            <a:off x="21895818" y="11949014"/>
            <a:ext cx="2233165"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pPr defTabSz="1219170"/>
            <a:endParaRPr lang="en-US" sz="2400">
              <a:solidFill>
                <a:prstClr val="black"/>
              </a:solidFill>
              <a:latin typeface="Calibri"/>
            </a:endParaRPr>
          </a:p>
        </p:txBody>
      </p:sp>
      <p:sp>
        <p:nvSpPr>
          <p:cNvPr id="9" name="Content Placeholder 2">
            <a:extLst>
              <a:ext uri="{FF2B5EF4-FFF2-40B4-BE49-F238E27FC236}">
                <a16:creationId xmlns:a16="http://schemas.microsoft.com/office/drawing/2014/main" id="{DC638973-7FBB-5B4C-3713-AD553096CB37}"/>
              </a:ext>
            </a:extLst>
          </p:cNvPr>
          <p:cNvSpPr txBox="1">
            <a:spLocks/>
          </p:cNvSpPr>
          <p:nvPr/>
        </p:nvSpPr>
        <p:spPr>
          <a:xfrm>
            <a:off x="4538526" y="4458931"/>
            <a:ext cx="16091229" cy="8295305"/>
          </a:xfrm>
          <a:prstGeom prst="rect">
            <a:avLst/>
          </a:prstGeom>
        </p:spPr>
        <p:txBody>
          <a:bodyPr>
            <a:normAutofit/>
          </a:bodyPr>
          <a:lst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US" sz="4400" dirty="0">
                <a:solidFill>
                  <a:schemeClr val="bg1"/>
                </a:solidFill>
                <a:latin typeface="Nunito Sans" panose="00000500000000000000" pitchFamily="2" charset="0"/>
              </a:rPr>
              <a:t>Refer to the Scheduling Process Dashboard to find all scheduling-related pages and reports, in order</a:t>
            </a:r>
            <a:br>
              <a:rPr lang="en-US" sz="4400" dirty="0">
                <a:solidFill>
                  <a:schemeClr val="bg1"/>
                </a:solidFill>
                <a:latin typeface="Nunito Sans" panose="00000500000000000000" pitchFamily="2" charset="0"/>
              </a:rPr>
            </a:br>
            <a:r>
              <a:rPr lang="en-US" sz="4400" dirty="0">
                <a:solidFill>
                  <a:schemeClr val="bg1"/>
                </a:solidFill>
                <a:latin typeface="Nunito Sans" panose="00000500000000000000" pitchFamily="2" charset="0"/>
              </a:rPr>
              <a:t>  </a:t>
            </a:r>
          </a:p>
          <a:p>
            <a:r>
              <a:rPr lang="en-US" sz="4400" dirty="0">
                <a:solidFill>
                  <a:schemeClr val="bg1"/>
                </a:solidFill>
                <a:latin typeface="Nunito Sans" panose="00000500000000000000" pitchFamily="2" charset="0"/>
              </a:rPr>
              <a:t>Use the Scheduling Setup page to set scheduling options</a:t>
            </a:r>
            <a:br>
              <a:rPr lang="en-US" sz="4400" dirty="0">
                <a:solidFill>
                  <a:schemeClr val="bg1"/>
                </a:solidFill>
                <a:latin typeface="Nunito Sans" panose="00000500000000000000" pitchFamily="2" charset="0"/>
              </a:rPr>
            </a:br>
            <a:endParaRPr lang="en-US" sz="4400" dirty="0">
              <a:solidFill>
                <a:schemeClr val="bg1"/>
              </a:solidFill>
              <a:latin typeface="Nunito Sans" panose="00000500000000000000" pitchFamily="2" charset="0"/>
            </a:endParaRPr>
          </a:p>
          <a:p>
            <a:r>
              <a:rPr lang="en-US" sz="4400" dirty="0">
                <a:solidFill>
                  <a:schemeClr val="bg1"/>
                </a:solidFill>
                <a:latin typeface="Nunito Sans" panose="00000500000000000000" pitchFamily="2" charset="0"/>
              </a:rPr>
              <a:t>Options for building the Scheduling Master Schedule:</a:t>
            </a:r>
          </a:p>
          <a:p>
            <a:pPr lvl="1">
              <a:buFont typeface="Arial" panose="020B0604020202020204" pitchFamily="34" charset="0"/>
              <a:buChar char="•"/>
            </a:pPr>
            <a:r>
              <a:rPr lang="en-US" sz="4400" dirty="0">
                <a:solidFill>
                  <a:schemeClr val="bg1"/>
                </a:solidFill>
                <a:latin typeface="Nunito Sans" panose="00000500000000000000" pitchFamily="2" charset="0"/>
              </a:rPr>
              <a:t>Copy the current MST to the SMS on Scheduling Setup</a:t>
            </a:r>
          </a:p>
          <a:p>
            <a:pPr lvl="1">
              <a:buFont typeface="Arial" panose="020B0604020202020204" pitchFamily="34" charset="0"/>
              <a:buChar char="•"/>
            </a:pPr>
            <a:r>
              <a:rPr lang="en-US" sz="4400" dirty="0">
                <a:solidFill>
                  <a:schemeClr val="bg1"/>
                </a:solidFill>
                <a:latin typeface="Nunito Sans" panose="00000500000000000000" pitchFamily="2" charset="0"/>
              </a:rPr>
              <a:t>Use the SMS Builder or other SMS Board tools</a:t>
            </a:r>
          </a:p>
          <a:p>
            <a:pPr lvl="1">
              <a:buFont typeface="Arial" panose="020B0604020202020204" pitchFamily="34" charset="0"/>
              <a:buChar char="•"/>
            </a:pPr>
            <a:r>
              <a:rPr lang="en-US" sz="4400" dirty="0">
                <a:solidFill>
                  <a:schemeClr val="bg1"/>
                </a:solidFill>
                <a:latin typeface="Nunito Sans" panose="00000500000000000000" pitchFamily="2" charset="0"/>
              </a:rPr>
              <a:t>Use the Scheduling Master page to add and </a:t>
            </a:r>
            <a:r>
              <a:rPr lang="en-US" sz="4400">
                <a:solidFill>
                  <a:schemeClr val="bg1"/>
                </a:solidFill>
                <a:latin typeface="Nunito Sans" panose="00000500000000000000" pitchFamily="2" charset="0"/>
              </a:rPr>
              <a:t>copy sections</a:t>
            </a:r>
            <a:endParaRPr lang="en-US" sz="4400" dirty="0">
              <a:solidFill>
                <a:schemeClr val="bg1"/>
              </a:solidFill>
              <a:latin typeface="Nunito Sans" panose="00000500000000000000" pitchFamily="2"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4384000" cy="13716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3"/>
          <p:cNvSpPr/>
          <p:nvPr/>
        </p:nvSpPr>
        <p:spPr>
          <a:xfrm>
            <a:off x="21895819" y="11949014"/>
            <a:ext cx="2233166" cy="1480020"/>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10874510-056D-4B5F-B44C-9A835E3DD268}"/>
              </a:ext>
            </a:extLst>
          </p:cNvPr>
          <p:cNvPicPr>
            <a:picLocks noChangeAspect="1"/>
          </p:cNvPicPr>
          <p:nvPr/>
        </p:nvPicPr>
        <p:blipFill>
          <a:blip r:embed="rId4"/>
          <a:stretch>
            <a:fillRect/>
          </a:stretch>
        </p:blipFill>
        <p:spPr>
          <a:xfrm>
            <a:off x="12700001" y="5718293"/>
            <a:ext cx="5781146" cy="5708274"/>
          </a:xfrm>
          <a:prstGeom prst="rect">
            <a:avLst/>
          </a:prstGeom>
        </p:spPr>
      </p:pic>
      <p:sp>
        <p:nvSpPr>
          <p:cNvPr id="4" name="TextBox 5">
            <a:extLst>
              <a:ext uri="{FF2B5EF4-FFF2-40B4-BE49-F238E27FC236}">
                <a16:creationId xmlns:a16="http://schemas.microsoft.com/office/drawing/2014/main" id="{FDABB801-63DD-CEB7-14D5-9CC92699A8AF}"/>
              </a:ext>
            </a:extLst>
          </p:cNvPr>
          <p:cNvSpPr txBox="1"/>
          <p:nvPr/>
        </p:nvSpPr>
        <p:spPr>
          <a:xfrm>
            <a:off x="7088607" y="1043001"/>
            <a:ext cx="16518178" cy="4062651"/>
          </a:xfrm>
          <a:prstGeom prst="rect">
            <a:avLst/>
          </a:prstGeom>
        </p:spPr>
        <p:txBody>
          <a:bodyPr wrap="square" lIns="0" tIns="0" rIns="0" bIns="0" rtlCol="0" anchor="t">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EFEFE"/>
                </a:solidFill>
                <a:effectLst/>
                <a:uLnTx/>
                <a:uFillTx/>
                <a:latin typeface="Aeries Sans Ultra-Bold"/>
                <a:ea typeface="+mn-ea"/>
                <a:cs typeface="+mn-cs"/>
              </a:rPr>
              <a:t>We want your feedback! </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EFEFE"/>
                </a:solidFill>
                <a:effectLst/>
                <a:uLnTx/>
                <a:uFillTx/>
                <a:latin typeface="Aeries Sans Ultra-Bold"/>
                <a:ea typeface="+mn-ea"/>
                <a:cs typeface="+mn-cs"/>
              </a:rPr>
              <a:t>Scan the QR code below, or visit the survey link at the bottom,</a:t>
            </a:r>
            <a:br>
              <a:rPr kumimoji="0" lang="en-US" sz="4400" b="0" i="0" u="none" strike="noStrike" kern="1200" cap="none" spc="0" normalizeH="0" baseline="0" noProof="0" dirty="0">
                <a:ln>
                  <a:noFill/>
                </a:ln>
                <a:solidFill>
                  <a:srgbClr val="FEFEFE"/>
                </a:solidFill>
                <a:effectLst/>
                <a:uLnTx/>
                <a:uFillTx/>
                <a:latin typeface="Aeries Sans Ultra-Bold"/>
                <a:ea typeface="+mn-ea"/>
                <a:cs typeface="+mn-cs"/>
              </a:rPr>
            </a:br>
            <a:r>
              <a:rPr kumimoji="0" lang="en-US" sz="4400" b="0" i="0" u="none" strike="noStrike" kern="1200" cap="none" spc="0" normalizeH="0" baseline="0" noProof="0" dirty="0">
                <a:ln>
                  <a:noFill/>
                </a:ln>
                <a:solidFill>
                  <a:srgbClr val="FEFEFE"/>
                </a:solidFill>
                <a:effectLst/>
                <a:uLnTx/>
                <a:uFillTx/>
                <a:latin typeface="Aeries Sans Ultra-Bold"/>
                <a:ea typeface="+mn-ea"/>
                <a:cs typeface="+mn-cs"/>
              </a:rPr>
              <a:t>to provide feedback on this session:</a:t>
            </a:r>
          </a:p>
          <a:p>
            <a:pPr marL="0" marR="0" lvl="0" indent="0" algn="ctr" defTabSz="1219170" rtl="0" eaLnBrk="1" fontAlgn="auto" latinLnBrk="0" hangingPunct="1">
              <a:lnSpc>
                <a:spcPct val="100000"/>
              </a:lnSpc>
              <a:spcBef>
                <a:spcPts val="0"/>
              </a:spcBef>
              <a:spcAft>
                <a:spcPts val="0"/>
              </a:spcAft>
              <a:buClrTx/>
              <a:buSzTx/>
              <a:buFontTx/>
              <a:buNone/>
              <a:tabLst/>
              <a:defRPr/>
            </a:pPr>
            <a:br>
              <a:rPr kumimoji="0" lang="en-US" sz="4400" b="0" i="0" u="none" strike="noStrike" kern="1200" cap="none" spc="0" normalizeH="0" baseline="0" noProof="0" dirty="0">
                <a:ln>
                  <a:noFill/>
                </a:ln>
                <a:solidFill>
                  <a:srgbClr val="FEFEFE"/>
                </a:solidFill>
                <a:effectLst/>
                <a:uLnTx/>
                <a:uFillTx/>
                <a:latin typeface="Aeries Sans Ultra-Bold"/>
                <a:ea typeface="+mn-ea"/>
                <a:cs typeface="+mn-cs"/>
              </a:rPr>
            </a:br>
            <a:r>
              <a:rPr lang="en-US" sz="4400" dirty="0">
                <a:solidFill>
                  <a:srgbClr val="FEFEFE"/>
                </a:solidFill>
                <a:latin typeface="Aeries Sans Ultra-Bold"/>
              </a:rPr>
              <a:t>310-1 Student Scheduling for Next Year --</a:t>
            </a:r>
            <a:br>
              <a:rPr lang="en-US" sz="4400" dirty="0">
                <a:solidFill>
                  <a:srgbClr val="FEFEFE"/>
                </a:solidFill>
                <a:latin typeface="Aeries Sans Ultra-Bold"/>
              </a:rPr>
            </a:br>
            <a:r>
              <a:rPr lang="en-US" sz="4400" dirty="0">
                <a:solidFill>
                  <a:srgbClr val="FEFEFE"/>
                </a:solidFill>
                <a:latin typeface="Aeries Sans Ultra-Bold"/>
              </a:rPr>
              <a:t>Building the Scheduling Master Schedule</a:t>
            </a:r>
            <a:r>
              <a:rPr kumimoji="0" lang="en-US" sz="4400" b="0" i="0" u="none" strike="noStrike" kern="1200" cap="none" spc="0" normalizeH="0" baseline="0" noProof="0" dirty="0">
                <a:ln>
                  <a:noFill/>
                </a:ln>
                <a:solidFill>
                  <a:srgbClr val="FEFEFE"/>
                </a:solidFill>
                <a:effectLst/>
                <a:uLnTx/>
                <a:uFillTx/>
                <a:latin typeface="Aeries Sans Ultra-Bold"/>
                <a:ea typeface="+mn-ea"/>
                <a:cs typeface="+mn-cs"/>
              </a:rPr>
              <a:t>.</a:t>
            </a:r>
          </a:p>
        </p:txBody>
      </p:sp>
      <p:sp>
        <p:nvSpPr>
          <p:cNvPr id="6" name="TextBox 5">
            <a:extLst>
              <a:ext uri="{FF2B5EF4-FFF2-40B4-BE49-F238E27FC236}">
                <a16:creationId xmlns:a16="http://schemas.microsoft.com/office/drawing/2014/main" id="{0F8644BC-BBCF-0A1B-9937-AD17A8C26F76}"/>
              </a:ext>
            </a:extLst>
          </p:cNvPr>
          <p:cNvSpPr txBox="1"/>
          <p:nvPr/>
        </p:nvSpPr>
        <p:spPr>
          <a:xfrm>
            <a:off x="6874255" y="12236982"/>
            <a:ext cx="16102583" cy="470000"/>
          </a:xfrm>
          <a:prstGeom prst="rect">
            <a:avLst/>
          </a:prstGeom>
          <a:noFill/>
        </p:spPr>
        <p:txBody>
          <a:bodyPr wrap="square" rtlCol="0">
            <a:spAutoFit/>
          </a:bodyPr>
          <a:lstStyle/>
          <a:p>
            <a:pPr marL="0" marR="0" lvl="0" indent="0" algn="ctr" defTabSz="1828800" rtl="0" eaLnBrk="1" fontAlgn="auto" latinLnBrk="0" hangingPunct="1">
              <a:lnSpc>
                <a:spcPts val="28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Nunito Sans Italics"/>
                <a:ea typeface="+mn-ea"/>
                <a:cs typeface="+mn-cs"/>
                <a:hlinkClick r:id="rId5"/>
              </a:rPr>
              <a:t>http://surveys.aeries.com/s3/AeriesCon-Session-Feedback-Survey-Spring-2024</a:t>
            </a:r>
            <a:endParaRPr kumimoji="0" lang="en-US" sz="3200" b="1" i="0" u="none" strike="noStrike" kern="1200" cap="none" spc="0" normalizeH="0" baseline="0" noProof="0" dirty="0">
              <a:ln>
                <a:noFill/>
              </a:ln>
              <a:solidFill>
                <a:srgbClr val="FFFFFF"/>
              </a:solidFill>
              <a:effectLst/>
              <a:uLnTx/>
              <a:uFillTx/>
              <a:latin typeface="Nunito Sans Italics"/>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7366000" y="321723"/>
            <a:ext cx="15341600" cy="850668"/>
          </a:xfrm>
        </p:spPr>
        <p:txBody>
          <a:bodyPr anchor="t">
            <a:normAutofit fontScale="90000"/>
          </a:bodyPr>
          <a:lstStyle/>
          <a:p>
            <a:pPr algn="r"/>
            <a:r>
              <a:rPr lang="en-US" sz="5600" b="1" dirty="0">
                <a:solidFill>
                  <a:schemeClr val="bg1"/>
                </a:solidFill>
                <a:latin typeface="Nunito Sans" pitchFamily="2" charset="77"/>
              </a:rPr>
              <a:t>Student Scheduling for Next Year:  Overview</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357423" y="1935126"/>
            <a:ext cx="21669153" cy="8054263"/>
          </a:xfrm>
        </p:spPr>
        <p:txBody>
          <a:bodyPr>
            <a:normAutofit/>
          </a:bodyPr>
          <a:lstStyle/>
          <a:p>
            <a:pPr marL="0" indent="0">
              <a:buNone/>
            </a:pPr>
            <a:r>
              <a:rPr lang="en-US" sz="3200" dirty="0">
                <a:solidFill>
                  <a:schemeClr val="tx2">
                    <a:lumMod val="75000"/>
                  </a:schemeClr>
                </a:solidFill>
                <a:latin typeface="Nunito Sans" pitchFamily="2" charset="77"/>
              </a:rPr>
              <a:t>What is “scheduling for next year”?</a:t>
            </a:r>
          </a:p>
          <a:p>
            <a:pPr marL="0" indent="0">
              <a:buNone/>
            </a:pPr>
            <a:r>
              <a:rPr lang="en-US" sz="3200" dirty="0">
                <a:solidFill>
                  <a:schemeClr val="tx2">
                    <a:lumMod val="75000"/>
                  </a:schemeClr>
                </a:solidFill>
                <a:latin typeface="Nunito Sans" pitchFamily="2" charset="77"/>
              </a:rPr>
              <a:t>The planning process for, and the creation of, the Master Schedule for the next school year.  </a:t>
            </a:r>
          </a:p>
          <a:p>
            <a:pPr marL="0" indent="0">
              <a:buNone/>
            </a:pPr>
            <a:r>
              <a:rPr lang="en-US" sz="3200" dirty="0">
                <a:solidFill>
                  <a:schemeClr val="tx2">
                    <a:lumMod val="75000"/>
                  </a:schemeClr>
                </a:solidFill>
                <a:latin typeface="Nunito Sans" pitchFamily="2" charset="77"/>
              </a:rPr>
              <a:t>There are three major steps in the process:</a:t>
            </a: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lnSpc>
                <a:spcPct val="100000"/>
              </a:lnSpc>
              <a:buNone/>
            </a:pPr>
            <a:endParaRPr lang="en-US" sz="3200" b="1"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dirty="0">
              <a:solidFill>
                <a:schemeClr val="tx2">
                  <a:lumMod val="75000"/>
                </a:schemeClr>
              </a:solidFill>
              <a:latin typeface="Nunito Sans" pitchFamily="2" charset="77"/>
            </a:endParaRPr>
          </a:p>
          <a:p>
            <a:pPr marL="0" indent="0">
              <a:buNone/>
            </a:pPr>
            <a:endParaRPr lang="en-US" dirty="0">
              <a:solidFill>
                <a:schemeClr val="tx2">
                  <a:lumMod val="75000"/>
                </a:schemeClr>
              </a:solidFill>
              <a:latin typeface="Nunito Sans" pitchFamily="2" charset="77"/>
            </a:endParaRPr>
          </a:p>
        </p:txBody>
      </p:sp>
      <p:graphicFrame>
        <p:nvGraphicFramePr>
          <p:cNvPr id="5" name="Table 5">
            <a:extLst>
              <a:ext uri="{FF2B5EF4-FFF2-40B4-BE49-F238E27FC236}">
                <a16:creationId xmlns:a16="http://schemas.microsoft.com/office/drawing/2014/main" id="{366D5160-7A63-4C28-10D1-3F3E1F9CF63E}"/>
              </a:ext>
            </a:extLst>
          </p:cNvPr>
          <p:cNvGraphicFramePr>
            <a:graphicFrameLocks noGrp="1"/>
          </p:cNvGraphicFramePr>
          <p:nvPr>
            <p:extLst>
              <p:ext uri="{D42A27DB-BD31-4B8C-83A1-F6EECF244321}">
                <p14:modId xmlns:p14="http://schemas.microsoft.com/office/powerpoint/2010/main" val="1769665554"/>
              </p:ext>
            </p:extLst>
          </p:nvPr>
        </p:nvGraphicFramePr>
        <p:xfrm>
          <a:off x="1495446" y="4224624"/>
          <a:ext cx="20561007" cy="5996848"/>
        </p:xfrm>
        <a:graphic>
          <a:graphicData uri="http://schemas.openxmlformats.org/drawingml/2006/table">
            <a:tbl>
              <a:tblPr firstRow="1" bandRow="1">
                <a:tableStyleId>{5940675A-B579-460E-94D1-54222C63F5DA}</a:tableStyleId>
              </a:tblPr>
              <a:tblGrid>
                <a:gridCol w="6853669">
                  <a:extLst>
                    <a:ext uri="{9D8B030D-6E8A-4147-A177-3AD203B41FA5}">
                      <a16:colId xmlns:a16="http://schemas.microsoft.com/office/drawing/2014/main" val="1940152029"/>
                    </a:ext>
                  </a:extLst>
                </a:gridCol>
                <a:gridCol w="7774369">
                  <a:extLst>
                    <a:ext uri="{9D8B030D-6E8A-4147-A177-3AD203B41FA5}">
                      <a16:colId xmlns:a16="http://schemas.microsoft.com/office/drawing/2014/main" val="2250866192"/>
                    </a:ext>
                  </a:extLst>
                </a:gridCol>
                <a:gridCol w="5932969">
                  <a:extLst>
                    <a:ext uri="{9D8B030D-6E8A-4147-A177-3AD203B41FA5}">
                      <a16:colId xmlns:a16="http://schemas.microsoft.com/office/drawing/2014/main" val="3243091697"/>
                    </a:ext>
                  </a:extLst>
                </a:gridCol>
              </a:tblGrid>
              <a:tr h="2021106">
                <a:tc>
                  <a:txBody>
                    <a:bodyPr/>
                    <a:lstStyle/>
                    <a:p>
                      <a:r>
                        <a:rPr lang="en-US" sz="3200" dirty="0"/>
                        <a:t>1. Gather Course Requests</a:t>
                      </a: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sz="3200" dirty="0"/>
                        <a:t>Find out what courses next year’s students will take. Recorded in the SSS table (Course Requests). </a:t>
                      </a:r>
                    </a:p>
                    <a:p>
                      <a:endParaRPr lang="en-US" sz="3200" dirty="0"/>
                    </a:p>
                  </a:txBody>
                  <a:tcPr/>
                </a:tc>
                <a:tc>
                  <a:txBody>
                    <a:bodyPr/>
                    <a:lstStyle/>
                    <a:p>
                      <a:r>
                        <a:rPr lang="en-US" sz="3200" dirty="0"/>
                        <a:t>Sessions 305-1 and 305-2 </a:t>
                      </a:r>
                    </a:p>
                  </a:txBody>
                  <a:tcPr/>
                </a:tc>
                <a:extLst>
                  <a:ext uri="{0D108BD9-81ED-4DB2-BD59-A6C34878D82A}">
                    <a16:rowId xmlns:a16="http://schemas.microsoft.com/office/drawing/2014/main" val="1880727592"/>
                  </a:ext>
                </a:extLst>
              </a:tr>
              <a:tr h="2246982">
                <a:tc>
                  <a:txBody>
                    <a:bodyPr/>
                    <a:lstStyle/>
                    <a:p>
                      <a:r>
                        <a:rPr lang="en-US" sz="3200" dirty="0"/>
                        <a:t>2. Build the Scheduling Master Schedule</a:t>
                      </a:r>
                    </a:p>
                  </a:txBody>
                  <a:tcPr/>
                </a:tc>
                <a:tc>
                  <a:txBody>
                    <a:bodyPr/>
                    <a:lstStyle/>
                    <a:p>
                      <a:r>
                        <a:rPr lang="en-US" sz="3200" dirty="0"/>
                        <a:t>Create a planning schedule (the Scheduling Master Schedule or SMS), which contains all the sections for the Courses that students will take next year. Recorded in the SMS table.</a:t>
                      </a:r>
                    </a:p>
                  </a:txBody>
                  <a:tcPr/>
                </a:tc>
                <a:tc>
                  <a:txBody>
                    <a:bodyPr/>
                    <a:lstStyle/>
                    <a:p>
                      <a:r>
                        <a:rPr lang="en-US" sz="3200" dirty="0"/>
                        <a:t>Sessions 310-1</a:t>
                      </a:r>
                    </a:p>
                  </a:txBody>
                  <a:tcPr/>
                </a:tc>
                <a:extLst>
                  <a:ext uri="{0D108BD9-81ED-4DB2-BD59-A6C34878D82A}">
                    <a16:rowId xmlns:a16="http://schemas.microsoft.com/office/drawing/2014/main" val="1370323707"/>
                  </a:ext>
                </a:extLst>
              </a:tr>
              <a:tr h="1707706">
                <a:tc>
                  <a:txBody>
                    <a:bodyPr/>
                    <a:lstStyle/>
                    <a:p>
                      <a:r>
                        <a:rPr lang="en-US" sz="3200" dirty="0"/>
                        <a:t>3. Schedule Students</a:t>
                      </a:r>
                    </a:p>
                  </a:txBody>
                  <a:tcPr/>
                </a:tc>
                <a:tc>
                  <a:txBody>
                    <a:bodyPr/>
                    <a:lstStyle/>
                    <a:p>
                      <a:r>
                        <a:rPr lang="en-US" sz="3200" dirty="0"/>
                        <a:t>Let Aeries schedule the students into the sections (run the Scheduler) and/or hand schedule students into sections.</a:t>
                      </a:r>
                    </a:p>
                  </a:txBody>
                  <a:tcPr/>
                </a:tc>
                <a:tc>
                  <a:txBody>
                    <a:bodyPr/>
                    <a:lstStyle/>
                    <a:p>
                      <a:r>
                        <a:rPr lang="en-US" sz="3200" dirty="0"/>
                        <a:t>Session 310-2</a:t>
                      </a:r>
                    </a:p>
                  </a:txBody>
                  <a:tcPr/>
                </a:tc>
                <a:extLst>
                  <a:ext uri="{0D108BD9-81ED-4DB2-BD59-A6C34878D82A}">
                    <a16:rowId xmlns:a16="http://schemas.microsoft.com/office/drawing/2014/main" val="2520405471"/>
                  </a:ext>
                </a:extLst>
              </a:tr>
            </a:tbl>
          </a:graphicData>
        </a:graphic>
      </p:graphicFrame>
      <p:sp>
        <p:nvSpPr>
          <p:cNvPr id="6" name="Freeform 4">
            <a:extLst>
              <a:ext uri="{FF2B5EF4-FFF2-40B4-BE49-F238E27FC236}">
                <a16:creationId xmlns:a16="http://schemas.microsoft.com/office/drawing/2014/main" id="{B9C44F08-16A3-F981-8366-C5BA420E8944}"/>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7" name="Freeform 9">
            <a:extLst>
              <a:ext uri="{FF2B5EF4-FFF2-40B4-BE49-F238E27FC236}">
                <a16:creationId xmlns:a16="http://schemas.microsoft.com/office/drawing/2014/main" id="{5CFF2C0F-9512-F9CB-8D90-F36FB30F395D}"/>
              </a:ext>
            </a:extLst>
          </p:cNvPr>
          <p:cNvSpPr/>
          <p:nvPr/>
        </p:nvSpPr>
        <p:spPr>
          <a:xfrm>
            <a:off x="1495446" y="11572304"/>
            <a:ext cx="1241576" cy="1159644"/>
          </a:xfrm>
          <a:custGeom>
            <a:avLst/>
            <a:gdLst/>
            <a:ahLst/>
            <a:cxnLst/>
            <a:rect l="l" t="t" r="r" b="b"/>
            <a:pathLst>
              <a:path w="1241576" h="1159644">
                <a:moveTo>
                  <a:pt x="0" y="0"/>
                </a:moveTo>
                <a:lnTo>
                  <a:pt x="1241576" y="0"/>
                </a:lnTo>
                <a:lnTo>
                  <a:pt x="1241576" y="1159644"/>
                </a:lnTo>
                <a:lnTo>
                  <a:pt x="0" y="1159644"/>
                </a:lnTo>
                <a:lnTo>
                  <a:pt x="0" y="0"/>
                </a:lnTo>
                <a:close/>
              </a:path>
            </a:pathLst>
          </a:custGeom>
          <a:blipFill>
            <a:blip r:embed="rId4"/>
            <a:stretch>
              <a:fillRect/>
            </a:stretch>
          </a:blipFill>
          <a:effectLst>
            <a:outerShdw blurRad="50800" dist="38100" dir="2700000" algn="tl" rotWithShape="0">
              <a:prstClr val="black">
                <a:alpha val="40000"/>
              </a:prstClr>
            </a:outerShdw>
          </a:effectLst>
        </p:spPr>
        <p:txBody>
          <a:bodyPr/>
          <a:lstStyle/>
          <a:p>
            <a:endParaRPr lang="en-US"/>
          </a:p>
        </p:txBody>
      </p:sp>
      <p:sp>
        <p:nvSpPr>
          <p:cNvPr id="8" name="TextBox 7">
            <a:extLst>
              <a:ext uri="{FF2B5EF4-FFF2-40B4-BE49-F238E27FC236}">
                <a16:creationId xmlns:a16="http://schemas.microsoft.com/office/drawing/2014/main" id="{9BA709B6-9D2B-C9A0-461D-1EC7612087D8}"/>
              </a:ext>
            </a:extLst>
          </p:cNvPr>
          <p:cNvSpPr txBox="1"/>
          <p:nvPr/>
        </p:nvSpPr>
        <p:spPr>
          <a:xfrm>
            <a:off x="3071004" y="11270619"/>
            <a:ext cx="18564046" cy="2123658"/>
          </a:xfrm>
          <a:prstGeom prst="rect">
            <a:avLst/>
          </a:prstGeom>
          <a:noFill/>
        </p:spPr>
        <p:txBody>
          <a:bodyPr wrap="square" rtlCol="0">
            <a:spAutoFit/>
          </a:bodyPr>
          <a:lstStyle/>
          <a:p>
            <a:pPr marL="0" indent="0">
              <a:lnSpc>
                <a:spcPct val="100000"/>
              </a:lnSpc>
              <a:buNone/>
            </a:pPr>
            <a:r>
              <a:rPr lang="en-US" sz="2400" b="1" dirty="0">
                <a:solidFill>
                  <a:schemeClr val="tx2">
                    <a:lumMod val="75000"/>
                  </a:schemeClr>
                </a:solidFill>
                <a:latin typeface="Nunito Sans" pitchFamily="2" charset="77"/>
              </a:rPr>
              <a:t>Are you scheduling for an elementary school that uses (mostly) self-contained classes? </a:t>
            </a:r>
          </a:p>
          <a:p>
            <a:pPr marL="0" indent="0">
              <a:lnSpc>
                <a:spcPct val="100000"/>
              </a:lnSpc>
              <a:buNone/>
            </a:pPr>
            <a:r>
              <a:rPr lang="en-US" sz="2400" dirty="0">
                <a:solidFill>
                  <a:schemeClr val="tx2">
                    <a:lumMod val="75000"/>
                  </a:schemeClr>
                </a:solidFill>
                <a:latin typeface="Nunito Sans" pitchFamily="2" charset="77"/>
              </a:rPr>
              <a:t>Typically, traditional elementaries create a Master Schedule and assign the students to sections using class lists (instead of gathering Course Requests and mass scheduling students). For more information, see slides 28-31, starting with “Quick start for traditional elementaries with Master Schedules.” </a:t>
            </a:r>
          </a:p>
          <a:p>
            <a:endParaRPr lang="en-US" dirty="0"/>
          </a:p>
        </p:txBody>
      </p:sp>
    </p:spTree>
    <p:extLst>
      <p:ext uri="{BB962C8B-B14F-4D97-AF65-F5344CB8AC3E}">
        <p14:creationId xmlns:p14="http://schemas.microsoft.com/office/powerpoint/2010/main" val="139842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2"/>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7366000" y="321723"/>
            <a:ext cx="15341600" cy="850668"/>
          </a:xfrm>
        </p:spPr>
        <p:txBody>
          <a:bodyPr anchor="t">
            <a:normAutofit fontScale="90000"/>
          </a:bodyPr>
          <a:lstStyle/>
          <a:p>
            <a:pPr algn="r"/>
            <a:r>
              <a:rPr lang="en-US" sz="5600" b="1" dirty="0">
                <a:solidFill>
                  <a:schemeClr val="bg1"/>
                </a:solidFill>
                <a:latin typeface="Nunito Sans" pitchFamily="2" charset="77"/>
              </a:rPr>
              <a:t>Student Scheduling for Next Year:  Terminology</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357423" y="1935126"/>
            <a:ext cx="21669153" cy="11206715"/>
          </a:xfrm>
        </p:spPr>
        <p:txBody>
          <a:bodyPr>
            <a:normAutofit/>
          </a:bodyPr>
          <a:lstStyle/>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sz="3200" dirty="0">
              <a:solidFill>
                <a:schemeClr val="tx2">
                  <a:lumMod val="75000"/>
                </a:schemeClr>
              </a:solidFill>
              <a:latin typeface="Nunito Sans" pitchFamily="2" charset="77"/>
            </a:endParaRPr>
          </a:p>
          <a:p>
            <a:pPr marL="0" indent="0">
              <a:buNone/>
            </a:pPr>
            <a:endParaRPr lang="en-US" dirty="0">
              <a:solidFill>
                <a:schemeClr val="tx2">
                  <a:lumMod val="75000"/>
                </a:schemeClr>
              </a:solidFill>
              <a:latin typeface="Nunito Sans" pitchFamily="2" charset="77"/>
            </a:endParaRPr>
          </a:p>
          <a:p>
            <a:pPr marL="0" indent="0">
              <a:buNone/>
            </a:pPr>
            <a:endParaRPr lang="en-US" dirty="0">
              <a:solidFill>
                <a:schemeClr val="tx2">
                  <a:lumMod val="75000"/>
                </a:schemeClr>
              </a:solidFill>
              <a:latin typeface="Nunito Sans" pitchFamily="2" charset="77"/>
            </a:endParaRPr>
          </a:p>
        </p:txBody>
      </p:sp>
      <p:sp>
        <p:nvSpPr>
          <p:cNvPr id="6" name="Freeform 4">
            <a:extLst>
              <a:ext uri="{FF2B5EF4-FFF2-40B4-BE49-F238E27FC236}">
                <a16:creationId xmlns:a16="http://schemas.microsoft.com/office/drawing/2014/main" id="{B9C44F08-16A3-F981-8366-C5BA420E8944}"/>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graphicFrame>
        <p:nvGraphicFramePr>
          <p:cNvPr id="21" name="Table 20">
            <a:extLst>
              <a:ext uri="{FF2B5EF4-FFF2-40B4-BE49-F238E27FC236}">
                <a16:creationId xmlns:a16="http://schemas.microsoft.com/office/drawing/2014/main" id="{2034D7C2-80DD-677A-DBB4-3837CC188315}"/>
              </a:ext>
            </a:extLst>
          </p:cNvPr>
          <p:cNvGraphicFramePr>
            <a:graphicFrameLocks noGrp="1"/>
          </p:cNvGraphicFramePr>
          <p:nvPr>
            <p:extLst>
              <p:ext uri="{D42A27DB-BD31-4B8C-83A1-F6EECF244321}">
                <p14:modId xmlns:p14="http://schemas.microsoft.com/office/powerpoint/2010/main" val="298555358"/>
              </p:ext>
            </p:extLst>
          </p:nvPr>
        </p:nvGraphicFramePr>
        <p:xfrm>
          <a:off x="1593562" y="2758665"/>
          <a:ext cx="21183600" cy="9418320"/>
        </p:xfrm>
        <a:graphic>
          <a:graphicData uri="http://schemas.openxmlformats.org/drawingml/2006/table">
            <a:tbl>
              <a:tblPr firstRow="1" bandRow="1">
                <a:tableStyleId>{5940675A-B579-460E-94D1-54222C63F5DA}</a:tableStyleId>
              </a:tblPr>
              <a:tblGrid>
                <a:gridCol w="2379785">
                  <a:extLst>
                    <a:ext uri="{9D8B030D-6E8A-4147-A177-3AD203B41FA5}">
                      <a16:colId xmlns:a16="http://schemas.microsoft.com/office/drawing/2014/main" val="3115214333"/>
                    </a:ext>
                  </a:extLst>
                </a:gridCol>
                <a:gridCol w="5670985">
                  <a:extLst>
                    <a:ext uri="{9D8B030D-6E8A-4147-A177-3AD203B41FA5}">
                      <a16:colId xmlns:a16="http://schemas.microsoft.com/office/drawing/2014/main" val="494938362"/>
                    </a:ext>
                  </a:extLst>
                </a:gridCol>
                <a:gridCol w="13132830">
                  <a:extLst>
                    <a:ext uri="{9D8B030D-6E8A-4147-A177-3AD203B41FA5}">
                      <a16:colId xmlns:a16="http://schemas.microsoft.com/office/drawing/2014/main" val="743031402"/>
                    </a:ext>
                  </a:extLst>
                </a:gridCol>
              </a:tblGrid>
              <a:tr h="623995">
                <a:tc>
                  <a:txBody>
                    <a:bodyPr/>
                    <a:lstStyle/>
                    <a:p>
                      <a:endParaRPr lang="en-US" dirty="0"/>
                    </a:p>
                  </a:txBody>
                  <a:tcPr/>
                </a:tc>
                <a:tc>
                  <a:txBody>
                    <a:bodyPr/>
                    <a:lstStyle/>
                    <a:p>
                      <a:r>
                        <a:rPr lang="en-US" b="1" dirty="0"/>
                        <a:t>In use this year</a:t>
                      </a:r>
                    </a:p>
                  </a:txBody>
                  <a:tcPr/>
                </a:tc>
                <a:tc>
                  <a:txBody>
                    <a:bodyPr/>
                    <a:lstStyle/>
                    <a:p>
                      <a:r>
                        <a:rPr lang="en-US" b="1" dirty="0"/>
                        <a:t>For use next year</a:t>
                      </a:r>
                    </a:p>
                  </a:txBody>
                  <a:tcPr/>
                </a:tc>
                <a:extLst>
                  <a:ext uri="{0D108BD9-81ED-4DB2-BD59-A6C34878D82A}">
                    <a16:rowId xmlns:a16="http://schemas.microsoft.com/office/drawing/2014/main" val="1488059246"/>
                  </a:ext>
                </a:extLst>
              </a:tr>
              <a:tr h="2228554">
                <a:tc>
                  <a:txBody>
                    <a:bodyPr/>
                    <a:lstStyle/>
                    <a:p>
                      <a:endParaRPr lang="en-US" dirty="0"/>
                    </a:p>
                    <a:p>
                      <a:endParaRPr lang="en-US" dirty="0"/>
                    </a:p>
                    <a:p>
                      <a:endParaRPr lang="en-US" dirty="0"/>
                    </a:p>
                    <a:p>
                      <a:pPr algn="ctr"/>
                      <a:r>
                        <a:rPr lang="en-US" b="1" dirty="0"/>
                        <a:t>School</a:t>
                      </a: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b="1" dirty="0"/>
                        <a:t>Master Schedule </a:t>
                      </a:r>
                      <a:r>
                        <a:rPr lang="en-US" dirty="0"/>
                        <a:t>(MST):  the sections (classes) in the current year at your school</a:t>
                      </a:r>
                    </a:p>
                  </a:txBody>
                  <a:tcPr marL="137160" marR="137160" marT="137160" marB="137160"/>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b="1" dirty="0"/>
                        <a:t>Scheduling Master Schedule </a:t>
                      </a:r>
                      <a:r>
                        <a:rPr lang="en-US" dirty="0"/>
                        <a:t>(SMS):  the sections (classes) that will be in the Master Schedule next year</a:t>
                      </a:r>
                    </a:p>
                    <a:p>
                      <a:pPr marL="0" marR="0" lvl="0" indent="0" algn="l" defTabSz="1828800" rtl="0" eaLnBrk="1" fontAlgn="auto" latinLnBrk="0" hangingPunct="1">
                        <a:lnSpc>
                          <a:spcPct val="100000"/>
                        </a:lnSpc>
                        <a:spcBef>
                          <a:spcPts val="0"/>
                        </a:spcBef>
                        <a:spcAft>
                          <a:spcPts val="0"/>
                        </a:spcAft>
                        <a:buClrTx/>
                        <a:buSzTx/>
                        <a:buFontTx/>
                        <a:buNone/>
                        <a:tabLst/>
                        <a:defRPr/>
                      </a:pPr>
                      <a:r>
                        <a:rPr lang="en-US" b="1" dirty="0"/>
                        <a:t>Max</a:t>
                      </a:r>
                      <a:r>
                        <a:rPr lang="en-US" dirty="0"/>
                        <a:t> (SMS.MX):  the maximum number of students in a section (note:  SMS.MX = 0 means no students will schedule into the section)</a:t>
                      </a:r>
                    </a:p>
                  </a:txBody>
                  <a:tcPr marL="137160" marR="137160" marT="137160" marB="137160"/>
                </a:tc>
                <a:extLst>
                  <a:ext uri="{0D108BD9-81ED-4DB2-BD59-A6C34878D82A}">
                    <a16:rowId xmlns:a16="http://schemas.microsoft.com/office/drawing/2014/main" val="3484837169"/>
                  </a:ext>
                </a:extLst>
              </a:tr>
              <a:tr h="2228554">
                <a:tc rowSpan="2">
                  <a:txBody>
                    <a:bodyPr/>
                    <a:lstStyle/>
                    <a:p>
                      <a:endParaRPr lang="en-US" dirty="0"/>
                    </a:p>
                    <a:p>
                      <a:endParaRPr lang="en-US" dirty="0"/>
                    </a:p>
                    <a:p>
                      <a:pPr algn="ctr"/>
                      <a:endParaRPr lang="en-US" b="1" dirty="0"/>
                    </a:p>
                    <a:p>
                      <a:pPr algn="ctr"/>
                      <a:endParaRPr lang="en-US" b="1" dirty="0"/>
                    </a:p>
                    <a:p>
                      <a:pPr algn="ctr"/>
                      <a:r>
                        <a:rPr lang="en-US" b="1" dirty="0"/>
                        <a:t>Student</a:t>
                      </a:r>
                    </a:p>
                  </a:txBody>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en-US" b="1" dirty="0"/>
                        <a:t>Classes</a:t>
                      </a:r>
                      <a:r>
                        <a:rPr lang="en-US" dirty="0"/>
                        <a:t> (SEC): the list of sections a student is taking during the current year  </a:t>
                      </a:r>
                    </a:p>
                    <a:p>
                      <a:endParaRPr lang="en-US" dirty="0"/>
                    </a:p>
                  </a:txBody>
                  <a:tcPr marL="137160" marR="137160" marT="137160" marB="137160"/>
                </a:tc>
                <a:tc>
                  <a:txBody>
                    <a:bodyPr/>
                    <a:lstStyle/>
                    <a:p>
                      <a:r>
                        <a:rPr lang="en-US" b="1" dirty="0"/>
                        <a:t>Course Requests </a:t>
                      </a:r>
                      <a:r>
                        <a:rPr lang="en-US" dirty="0"/>
                        <a:t>(SSS):  the list of Courses each student will take next year. When a Course Request is “scheduled,” that means a specific SMS section is recorded for the Course</a:t>
                      </a:r>
                    </a:p>
                    <a:p>
                      <a:r>
                        <a:rPr lang="en-US" b="1"/>
                        <a:t>Reject</a:t>
                      </a:r>
                      <a:r>
                        <a:rPr lang="en-US"/>
                        <a:t>:  if a student </a:t>
                      </a:r>
                      <a:r>
                        <a:rPr lang="en-US" dirty="0"/>
                        <a:t>does not schedule </a:t>
                      </a:r>
                      <a:r>
                        <a:rPr lang="en-US"/>
                        <a:t>into a section (plus why)</a:t>
                      </a:r>
                      <a:endParaRPr lang="en-US" dirty="0"/>
                    </a:p>
                  </a:txBody>
                  <a:tcPr marL="137160" marR="137160" marT="137160" marB="137160"/>
                </a:tc>
                <a:extLst>
                  <a:ext uri="{0D108BD9-81ED-4DB2-BD59-A6C34878D82A}">
                    <a16:rowId xmlns:a16="http://schemas.microsoft.com/office/drawing/2014/main" val="439233750"/>
                  </a:ext>
                </a:extLst>
              </a:tr>
              <a:tr h="668155">
                <a:tc vMerge="1">
                  <a:txBody>
                    <a:bodyPr/>
                    <a:lstStyle/>
                    <a:p>
                      <a:pPr algn="ctr"/>
                      <a:endParaRPr lang="en-US" b="1" dirty="0"/>
                    </a:p>
                  </a:txBody>
                  <a:tcPr/>
                </a:tc>
                <a:tc>
                  <a:txBody>
                    <a:bodyPr/>
                    <a:lstStyle/>
                    <a:p>
                      <a:r>
                        <a:rPr lang="en-US" b="1" dirty="0"/>
                        <a:t>Grade Level:  </a:t>
                      </a:r>
                      <a:r>
                        <a:rPr lang="en-US" dirty="0"/>
                        <a:t>STU.GR</a:t>
                      </a:r>
                    </a:p>
                  </a:txBody>
                  <a:tcPr marL="137160" marR="137160" marT="137160" marB="137160"/>
                </a:tc>
                <a:tc>
                  <a:txBody>
                    <a:bodyPr/>
                    <a:lstStyle/>
                    <a:p>
                      <a:r>
                        <a:rPr lang="en-US" b="1" dirty="0"/>
                        <a:t>Grade Level Next Year</a:t>
                      </a:r>
                      <a:r>
                        <a:rPr lang="en-US" dirty="0"/>
                        <a:t>:  STU.NG</a:t>
                      </a:r>
                    </a:p>
                  </a:txBody>
                  <a:tcPr marL="137160" marR="137160" marT="137160" marB="137160"/>
                </a:tc>
                <a:extLst>
                  <a:ext uri="{0D108BD9-81ED-4DB2-BD59-A6C34878D82A}">
                    <a16:rowId xmlns:a16="http://schemas.microsoft.com/office/drawing/2014/main" val="1347382720"/>
                  </a:ext>
                </a:extLst>
              </a:tr>
              <a:tr h="2814206">
                <a:tc>
                  <a:txBody>
                    <a:bodyPr/>
                    <a:lstStyle/>
                    <a:p>
                      <a:endParaRPr lang="en-US" dirty="0"/>
                    </a:p>
                    <a:p>
                      <a:endParaRPr lang="en-US" dirty="0"/>
                    </a:p>
                    <a:p>
                      <a:endParaRPr lang="en-US" dirty="0"/>
                    </a:p>
                    <a:p>
                      <a:pPr algn="ctr"/>
                      <a:r>
                        <a:rPr lang="en-US" sz="2800" b="1" dirty="0"/>
                        <a:t>Curriculum; subject; what is being taught</a:t>
                      </a:r>
                    </a:p>
                  </a:txBody>
                  <a:tcPr/>
                </a:tc>
                <a:tc gridSpan="2">
                  <a:txBody>
                    <a:bodyPr/>
                    <a:lstStyle/>
                    <a:p>
                      <a:pPr algn="ctr"/>
                      <a:r>
                        <a:rPr lang="en-US" b="1" dirty="0"/>
                        <a:t>Courses</a:t>
                      </a:r>
                      <a:r>
                        <a:rPr lang="en-US" dirty="0"/>
                        <a:t> (CRS): used by all schools in the district</a:t>
                      </a:r>
                    </a:p>
                  </a:txBody>
                  <a:tcPr marL="137160" marR="137160" marT="137160" marB="137160"/>
                </a:tc>
                <a:tc hMerge="1">
                  <a:txBody>
                    <a:bodyPr/>
                    <a:lstStyle/>
                    <a:p>
                      <a:endParaRPr lang="en-US" dirty="0"/>
                    </a:p>
                  </a:txBody>
                  <a:tcPr/>
                </a:tc>
                <a:extLst>
                  <a:ext uri="{0D108BD9-81ED-4DB2-BD59-A6C34878D82A}">
                    <a16:rowId xmlns:a16="http://schemas.microsoft.com/office/drawing/2014/main" val="2441099104"/>
                  </a:ext>
                </a:extLst>
              </a:tr>
            </a:tbl>
          </a:graphicData>
        </a:graphic>
      </p:graphicFrame>
      <p:pic>
        <p:nvPicPr>
          <p:cNvPr id="13" name="Picture 12" descr="A cartoon of a building&#10;&#10;Description automatically generated">
            <a:extLst>
              <a:ext uri="{FF2B5EF4-FFF2-40B4-BE49-F238E27FC236}">
                <a16:creationId xmlns:a16="http://schemas.microsoft.com/office/drawing/2014/main" id="{F85A1499-A39D-DBDA-57C9-D93199935B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4443" y="3508875"/>
            <a:ext cx="1733318" cy="1602006"/>
          </a:xfrm>
          <a:prstGeom prst="rect">
            <a:avLst/>
          </a:prstGeom>
          <a:effectLst>
            <a:outerShdw blurRad="50800" dist="38100" dir="2700000" algn="tl" rotWithShape="0">
              <a:prstClr val="black">
                <a:alpha val="40000"/>
              </a:prstClr>
            </a:outerShdw>
          </a:effectLst>
        </p:spPr>
      </p:pic>
      <p:sp>
        <p:nvSpPr>
          <p:cNvPr id="20" name="Graphic 24">
            <a:extLst>
              <a:ext uri="{FF2B5EF4-FFF2-40B4-BE49-F238E27FC236}">
                <a16:creationId xmlns:a16="http://schemas.microsoft.com/office/drawing/2014/main" id="{6F8759A7-3FB9-DB3A-C91C-A2F48CFCB5C1}"/>
              </a:ext>
            </a:extLst>
          </p:cNvPr>
          <p:cNvSpPr/>
          <p:nvPr/>
        </p:nvSpPr>
        <p:spPr>
          <a:xfrm>
            <a:off x="2200456" y="9349983"/>
            <a:ext cx="1200898" cy="1362074"/>
          </a:xfrm>
          <a:custGeom>
            <a:avLst/>
            <a:gdLst>
              <a:gd name="connsiteX0" fmla="*/ 3850992 w 3851183"/>
              <a:gd name="connsiteY0" fmla="*/ 4351027 h 4702234"/>
              <a:gd name="connsiteX1" fmla="*/ 3850992 w 3851183"/>
              <a:gd name="connsiteY1" fmla="*/ 159652 h 4702234"/>
              <a:gd name="connsiteX2" fmla="*/ 3691141 w 3851183"/>
              <a:gd name="connsiteY2" fmla="*/ 0 h 4702234"/>
              <a:gd name="connsiteX3" fmla="*/ 479774 w 3851183"/>
              <a:gd name="connsiteY3" fmla="*/ 0 h 4702234"/>
              <a:gd name="connsiteX4" fmla="*/ 0 w 3851183"/>
              <a:gd name="connsiteY4" fmla="*/ 443646 h 4702234"/>
              <a:gd name="connsiteX5" fmla="*/ 0 w 3851183"/>
              <a:gd name="connsiteY5" fmla="*/ 4532119 h 4702234"/>
              <a:gd name="connsiteX6" fmla="*/ 170819 w 3851183"/>
              <a:gd name="connsiteY6" fmla="*/ 4702234 h 4702234"/>
              <a:gd name="connsiteX7" fmla="*/ 3237050 w 3851183"/>
              <a:gd name="connsiteY7" fmla="*/ 4702234 h 4702234"/>
              <a:gd name="connsiteX8" fmla="*/ 3406965 w 3851183"/>
              <a:gd name="connsiteY8" fmla="*/ 4532119 h 4702234"/>
              <a:gd name="connsiteX9" fmla="*/ 3680325 w 3851183"/>
              <a:gd name="connsiteY9" fmla="*/ 4531406 h 4702234"/>
              <a:gd name="connsiteX10" fmla="*/ 3850992 w 3851183"/>
              <a:gd name="connsiteY10" fmla="*/ 4351027 h 4702234"/>
              <a:gd name="connsiteX11" fmla="*/ 2595912 w 3851183"/>
              <a:gd name="connsiteY11" fmla="*/ 1416339 h 4702234"/>
              <a:gd name="connsiteX12" fmla="*/ 837364 w 3851183"/>
              <a:gd name="connsiteY12" fmla="*/ 1416339 h 4702234"/>
              <a:gd name="connsiteX13" fmla="*/ 837364 w 3851183"/>
              <a:gd name="connsiteY13" fmla="*/ 1084052 h 4702234"/>
              <a:gd name="connsiteX14" fmla="*/ 2595912 w 3851183"/>
              <a:gd name="connsiteY14" fmla="*/ 1084052 h 4702234"/>
              <a:gd name="connsiteX15" fmla="*/ 2595912 w 3851183"/>
              <a:gd name="connsiteY15" fmla="*/ 1416339 h 4702234"/>
              <a:gd name="connsiteX16" fmla="*/ 3490929 w 3851183"/>
              <a:gd name="connsiteY16" fmla="*/ 4186971 h 4702234"/>
              <a:gd name="connsiteX17" fmla="*/ 3406975 w 3851183"/>
              <a:gd name="connsiteY17" fmla="*/ 4187266 h 4702234"/>
              <a:gd name="connsiteX18" fmla="*/ 3406975 w 3851183"/>
              <a:gd name="connsiteY18" fmla="*/ 3049651 h 4702234"/>
              <a:gd name="connsiteX19" fmla="*/ 3406975 w 3851183"/>
              <a:gd name="connsiteY19" fmla="*/ 621495 h 4702234"/>
              <a:gd name="connsiteX20" fmla="*/ 3237059 w 3851183"/>
              <a:gd name="connsiteY20" fmla="*/ 450857 h 4702234"/>
              <a:gd name="connsiteX21" fmla="*/ 335617 w 3851183"/>
              <a:gd name="connsiteY21" fmla="*/ 449953 h 4702234"/>
              <a:gd name="connsiteX22" fmla="*/ 511306 w 3851183"/>
              <a:gd name="connsiteY22" fmla="*/ 273541 h 4702234"/>
              <a:gd name="connsiteX23" fmla="*/ 3406804 w 3851183"/>
              <a:gd name="connsiteY23" fmla="*/ 273541 h 4702234"/>
              <a:gd name="connsiteX24" fmla="*/ 3582854 w 3851183"/>
              <a:gd name="connsiteY24" fmla="*/ 433193 h 4702234"/>
              <a:gd name="connsiteX25" fmla="*/ 3583045 w 3851183"/>
              <a:gd name="connsiteY25" fmla="*/ 4083764 h 4702234"/>
              <a:gd name="connsiteX26" fmla="*/ 3490929 w 3851183"/>
              <a:gd name="connsiteY26" fmla="*/ 4186971 h 470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51183" h="4702234">
                <a:moveTo>
                  <a:pt x="3850992" y="4351027"/>
                </a:moveTo>
                <a:lnTo>
                  <a:pt x="3850992" y="159652"/>
                </a:lnTo>
                <a:cubicBezTo>
                  <a:pt x="3850992" y="32075"/>
                  <a:pt x="3723710" y="0"/>
                  <a:pt x="3691141" y="0"/>
                </a:cubicBezTo>
                <a:cubicBezTo>
                  <a:pt x="3658571" y="0"/>
                  <a:pt x="479774" y="0"/>
                  <a:pt x="479774" y="0"/>
                </a:cubicBezTo>
                <a:cubicBezTo>
                  <a:pt x="361" y="0"/>
                  <a:pt x="0" y="443646"/>
                  <a:pt x="0" y="443646"/>
                </a:cubicBezTo>
                <a:lnTo>
                  <a:pt x="0" y="4532119"/>
                </a:lnTo>
                <a:cubicBezTo>
                  <a:pt x="0" y="4625833"/>
                  <a:pt x="76221" y="4702234"/>
                  <a:pt x="170819" y="4702234"/>
                </a:cubicBezTo>
                <a:lnTo>
                  <a:pt x="3237050" y="4702234"/>
                </a:lnTo>
                <a:cubicBezTo>
                  <a:pt x="3330764" y="4702234"/>
                  <a:pt x="3406965" y="4625833"/>
                  <a:pt x="3406965" y="4532119"/>
                </a:cubicBezTo>
                <a:lnTo>
                  <a:pt x="3680325" y="4531406"/>
                </a:lnTo>
                <a:cubicBezTo>
                  <a:pt x="3863777" y="4531577"/>
                  <a:pt x="3850992" y="4351027"/>
                  <a:pt x="3850992" y="4351027"/>
                </a:cubicBezTo>
                <a:close/>
                <a:moveTo>
                  <a:pt x="2595912" y="1416339"/>
                </a:moveTo>
                <a:lnTo>
                  <a:pt x="837364" y="1416339"/>
                </a:lnTo>
                <a:lnTo>
                  <a:pt x="837364" y="1084052"/>
                </a:lnTo>
                <a:lnTo>
                  <a:pt x="2595912" y="1084052"/>
                </a:lnTo>
                <a:lnTo>
                  <a:pt x="2595912" y="1416339"/>
                </a:lnTo>
                <a:close/>
                <a:moveTo>
                  <a:pt x="3490929" y="4186971"/>
                </a:moveTo>
                <a:cubicBezTo>
                  <a:pt x="3425533" y="4186971"/>
                  <a:pt x="3406975" y="4187266"/>
                  <a:pt x="3406975" y="4187266"/>
                </a:cubicBezTo>
                <a:lnTo>
                  <a:pt x="3406975" y="3049651"/>
                </a:lnTo>
                <a:lnTo>
                  <a:pt x="3406975" y="621495"/>
                </a:lnTo>
                <a:cubicBezTo>
                  <a:pt x="3406975" y="527068"/>
                  <a:pt x="3330745" y="450857"/>
                  <a:pt x="3237059" y="450857"/>
                </a:cubicBezTo>
                <a:lnTo>
                  <a:pt x="335617" y="449953"/>
                </a:lnTo>
                <a:cubicBezTo>
                  <a:pt x="335617" y="333001"/>
                  <a:pt x="455575" y="273541"/>
                  <a:pt x="511306" y="273541"/>
                </a:cubicBezTo>
                <a:cubicBezTo>
                  <a:pt x="549307" y="273541"/>
                  <a:pt x="3406804" y="273541"/>
                  <a:pt x="3406804" y="273541"/>
                </a:cubicBezTo>
                <a:cubicBezTo>
                  <a:pt x="3588096" y="273541"/>
                  <a:pt x="3582854" y="433193"/>
                  <a:pt x="3582854" y="433193"/>
                </a:cubicBezTo>
                <a:lnTo>
                  <a:pt x="3583045" y="4083764"/>
                </a:lnTo>
                <a:cubicBezTo>
                  <a:pt x="3583035" y="4107573"/>
                  <a:pt x="3591691" y="4186971"/>
                  <a:pt x="3490929" y="4186971"/>
                </a:cubicBezTo>
                <a:close/>
              </a:path>
            </a:pathLst>
          </a:custGeom>
          <a:solidFill>
            <a:srgbClr val="CF414F"/>
          </a:solidFill>
          <a:ln w="9506" cap="flat">
            <a:noFill/>
            <a:prstDash val="solid"/>
            <a:miter/>
          </a:ln>
          <a:effectLst>
            <a:outerShdw blurRad="50800" dist="38100" dir="2700000" algn="tl" rotWithShape="0">
              <a:prstClr val="black">
                <a:alpha val="40000"/>
              </a:prstClr>
            </a:outerShdw>
          </a:effectLst>
        </p:spPr>
        <p:txBody>
          <a:bodyPr rtlCol="0" anchor="ctr"/>
          <a:lstStyle/>
          <a:p>
            <a:endParaRPr lang="en-US"/>
          </a:p>
        </p:txBody>
      </p:sp>
      <p:sp>
        <p:nvSpPr>
          <p:cNvPr id="11" name="Freeform 6">
            <a:extLst>
              <a:ext uri="{FF2B5EF4-FFF2-40B4-BE49-F238E27FC236}">
                <a16:creationId xmlns:a16="http://schemas.microsoft.com/office/drawing/2014/main" id="{EB294020-9DCF-5DFD-2071-450F5AC5B3D6}"/>
              </a:ext>
            </a:extLst>
          </p:cNvPr>
          <p:cNvSpPr/>
          <p:nvPr/>
        </p:nvSpPr>
        <p:spPr>
          <a:xfrm>
            <a:off x="2005157" y="6481990"/>
            <a:ext cx="1591497" cy="1601212"/>
          </a:xfrm>
          <a:custGeom>
            <a:avLst/>
            <a:gdLst/>
            <a:ahLst/>
            <a:cxnLst/>
            <a:rect l="l" t="t" r="r" b="b"/>
            <a:pathLst>
              <a:path w="1591497" h="1601212">
                <a:moveTo>
                  <a:pt x="0" y="0"/>
                </a:moveTo>
                <a:lnTo>
                  <a:pt x="1591496" y="0"/>
                </a:lnTo>
                <a:lnTo>
                  <a:pt x="1591496" y="1601212"/>
                </a:lnTo>
                <a:lnTo>
                  <a:pt x="0" y="1601212"/>
                </a:lnTo>
                <a:lnTo>
                  <a:pt x="0" y="0"/>
                </a:lnTo>
                <a:close/>
              </a:path>
            </a:pathLst>
          </a:custGeom>
          <a:blipFill>
            <a:blip r:embed="rId5">
              <a:extLst>
                <a:ext uri="{96DAC541-7B7A-43D3-8B79-37D633B846F1}">
                  <asvg:svgBlip xmlns:asvg="http://schemas.microsoft.com/office/drawing/2016/SVG/main" r:embed="rId6"/>
                </a:ext>
              </a:extLst>
            </a:blip>
            <a:stretch>
              <a:fillRect l="-68621" r="-34316" b="-163512"/>
            </a:stretch>
          </a:blipFill>
          <a:effectLst>
            <a:outerShdw blurRad="50800" dist="38100" dir="2700000" algn="tl" rotWithShape="0">
              <a:prstClr val="black">
                <a:alpha val="40000"/>
              </a:prstClr>
            </a:outerShdw>
          </a:effectLst>
        </p:spPr>
        <p:txBody>
          <a:bodyPr/>
          <a:lstStyle/>
          <a:p>
            <a:endParaRPr lang="en-US"/>
          </a:p>
        </p:txBody>
      </p:sp>
    </p:spTree>
    <p:extLst>
      <p:ext uri="{BB962C8B-B14F-4D97-AF65-F5344CB8AC3E}">
        <p14:creationId xmlns:p14="http://schemas.microsoft.com/office/powerpoint/2010/main" val="3181833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7366000" y="320247"/>
            <a:ext cx="15341600" cy="850668"/>
          </a:xfrm>
        </p:spPr>
        <p:txBody>
          <a:bodyPr anchor="t">
            <a:normAutofit fontScale="90000"/>
          </a:bodyPr>
          <a:lstStyle/>
          <a:p>
            <a:pPr algn="r"/>
            <a:r>
              <a:rPr lang="en-US" sz="5600" b="1" dirty="0">
                <a:solidFill>
                  <a:schemeClr val="bg1"/>
                </a:solidFill>
                <a:latin typeface="Nunito Sans" pitchFamily="2" charset="77"/>
              </a:rPr>
              <a:t>Scheduling Timeline</a:t>
            </a:r>
          </a:p>
        </p:txBody>
      </p:sp>
      <p:sp>
        <p:nvSpPr>
          <p:cNvPr id="18" name="Rectangle 17">
            <a:extLst>
              <a:ext uri="{FF2B5EF4-FFF2-40B4-BE49-F238E27FC236}">
                <a16:creationId xmlns:a16="http://schemas.microsoft.com/office/drawing/2014/main" id="{C295BDED-E500-7354-FD80-FDBD1E250C84}"/>
              </a:ext>
            </a:extLst>
          </p:cNvPr>
          <p:cNvSpPr/>
          <p:nvPr/>
        </p:nvSpPr>
        <p:spPr>
          <a:xfrm>
            <a:off x="10462154" y="6574892"/>
            <a:ext cx="361789" cy="1690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F42B76-A40B-80DD-8D3B-440AE3E160E5}"/>
              </a:ext>
            </a:extLst>
          </p:cNvPr>
          <p:cNvSpPr>
            <a:spLocks noGrp="1"/>
          </p:cNvSpPr>
          <p:nvPr>
            <p:ph idx="1"/>
          </p:nvPr>
        </p:nvSpPr>
        <p:spPr>
          <a:xfrm>
            <a:off x="1987146" y="11236942"/>
            <a:ext cx="21031200" cy="1967281"/>
          </a:xfrm>
        </p:spPr>
        <p:txBody>
          <a:bodyPr>
            <a:normAutofit fontScale="25000" lnSpcReduction="20000"/>
          </a:bodyPr>
          <a:lstStyle/>
          <a:p>
            <a:pPr marL="0" indent="0">
              <a:lnSpc>
                <a:spcPct val="120000"/>
              </a:lnSpc>
              <a:buNone/>
            </a:pPr>
            <a:r>
              <a:rPr lang="en-US" sz="12800" dirty="0">
                <a:solidFill>
                  <a:schemeClr val="tx2">
                    <a:lumMod val="75000"/>
                  </a:schemeClr>
                </a:solidFill>
                <a:latin typeface="Nunito Sans" pitchFamily="2" charset="77"/>
              </a:rPr>
              <a:t>Also see the Master Schedule timeline article:</a:t>
            </a:r>
          </a:p>
          <a:p>
            <a:pPr marL="0" indent="0">
              <a:lnSpc>
                <a:spcPct val="120000"/>
              </a:lnSpc>
              <a:buNone/>
            </a:pPr>
            <a:r>
              <a:rPr lang="en-US" sz="12800" dirty="0">
                <a:solidFill>
                  <a:schemeClr val="tx2">
                    <a:lumMod val="75000"/>
                  </a:schemeClr>
                </a:solidFill>
                <a:latin typeface="Nunito Sans" pitchFamily="2" charset="77"/>
                <a:hlinkClick r:id="rId3"/>
              </a:rPr>
              <a:t>https://support.aeries.com/support/solutions/articles/14000133635-master-schedule-timeline</a:t>
            </a:r>
            <a:endParaRPr lang="en-US" dirty="0">
              <a:solidFill>
                <a:schemeClr val="tx2">
                  <a:lumMod val="75000"/>
                </a:schemeClr>
              </a:solidFill>
              <a:latin typeface="Nunito Sans" pitchFamily="2" charset="77"/>
            </a:endParaRPr>
          </a:p>
        </p:txBody>
      </p:sp>
      <p:sp>
        <p:nvSpPr>
          <p:cNvPr id="5" name="Freeform 4">
            <a:extLst>
              <a:ext uri="{FF2B5EF4-FFF2-40B4-BE49-F238E27FC236}">
                <a16:creationId xmlns:a16="http://schemas.microsoft.com/office/drawing/2014/main" id="{C8A222F6-E4C9-6E31-0084-5231F9C69E53}"/>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graphicFrame>
        <p:nvGraphicFramePr>
          <p:cNvPr id="6" name="Table 5">
            <a:extLst>
              <a:ext uri="{FF2B5EF4-FFF2-40B4-BE49-F238E27FC236}">
                <a16:creationId xmlns:a16="http://schemas.microsoft.com/office/drawing/2014/main" id="{7BAED24C-C653-BF58-9404-46D8605AE522}"/>
              </a:ext>
            </a:extLst>
          </p:cNvPr>
          <p:cNvGraphicFramePr>
            <a:graphicFrameLocks noGrp="1"/>
          </p:cNvGraphicFramePr>
          <p:nvPr>
            <p:extLst>
              <p:ext uri="{D42A27DB-BD31-4B8C-83A1-F6EECF244321}">
                <p14:modId xmlns:p14="http://schemas.microsoft.com/office/powerpoint/2010/main" val="1923563372"/>
              </p:ext>
            </p:extLst>
          </p:nvPr>
        </p:nvGraphicFramePr>
        <p:xfrm>
          <a:off x="1035170" y="1843236"/>
          <a:ext cx="22237254" cy="8698243"/>
        </p:xfrm>
        <a:graphic>
          <a:graphicData uri="http://schemas.openxmlformats.org/drawingml/2006/table">
            <a:tbl>
              <a:tblPr firstRow="1" bandRow="1">
                <a:effectLst>
                  <a:outerShdw blurRad="50800" dist="38100" dir="2700000" algn="tl" rotWithShape="0">
                    <a:prstClr val="black">
                      <a:alpha val="40000"/>
                    </a:prstClr>
                  </a:outerShdw>
                </a:effectLst>
                <a:tableStyleId>{5940675A-B579-460E-94D1-54222C63F5DA}</a:tableStyleId>
              </a:tblPr>
              <a:tblGrid>
                <a:gridCol w="2470806">
                  <a:extLst>
                    <a:ext uri="{9D8B030D-6E8A-4147-A177-3AD203B41FA5}">
                      <a16:colId xmlns:a16="http://schemas.microsoft.com/office/drawing/2014/main" val="2682910450"/>
                    </a:ext>
                  </a:extLst>
                </a:gridCol>
                <a:gridCol w="2470806">
                  <a:extLst>
                    <a:ext uri="{9D8B030D-6E8A-4147-A177-3AD203B41FA5}">
                      <a16:colId xmlns:a16="http://schemas.microsoft.com/office/drawing/2014/main" val="2971326557"/>
                    </a:ext>
                  </a:extLst>
                </a:gridCol>
                <a:gridCol w="2470806">
                  <a:extLst>
                    <a:ext uri="{9D8B030D-6E8A-4147-A177-3AD203B41FA5}">
                      <a16:colId xmlns:a16="http://schemas.microsoft.com/office/drawing/2014/main" val="1178115219"/>
                    </a:ext>
                  </a:extLst>
                </a:gridCol>
                <a:gridCol w="2470806">
                  <a:extLst>
                    <a:ext uri="{9D8B030D-6E8A-4147-A177-3AD203B41FA5}">
                      <a16:colId xmlns:a16="http://schemas.microsoft.com/office/drawing/2014/main" val="1425332187"/>
                    </a:ext>
                  </a:extLst>
                </a:gridCol>
                <a:gridCol w="2470806">
                  <a:extLst>
                    <a:ext uri="{9D8B030D-6E8A-4147-A177-3AD203B41FA5}">
                      <a16:colId xmlns:a16="http://schemas.microsoft.com/office/drawing/2014/main" val="3083220888"/>
                    </a:ext>
                  </a:extLst>
                </a:gridCol>
                <a:gridCol w="2470806">
                  <a:extLst>
                    <a:ext uri="{9D8B030D-6E8A-4147-A177-3AD203B41FA5}">
                      <a16:colId xmlns:a16="http://schemas.microsoft.com/office/drawing/2014/main" val="35638881"/>
                    </a:ext>
                  </a:extLst>
                </a:gridCol>
                <a:gridCol w="2470806">
                  <a:extLst>
                    <a:ext uri="{9D8B030D-6E8A-4147-A177-3AD203B41FA5}">
                      <a16:colId xmlns:a16="http://schemas.microsoft.com/office/drawing/2014/main" val="138623151"/>
                    </a:ext>
                  </a:extLst>
                </a:gridCol>
                <a:gridCol w="2470806">
                  <a:extLst>
                    <a:ext uri="{9D8B030D-6E8A-4147-A177-3AD203B41FA5}">
                      <a16:colId xmlns:a16="http://schemas.microsoft.com/office/drawing/2014/main" val="2171460351"/>
                    </a:ext>
                  </a:extLst>
                </a:gridCol>
                <a:gridCol w="2470806">
                  <a:extLst>
                    <a:ext uri="{9D8B030D-6E8A-4147-A177-3AD203B41FA5}">
                      <a16:colId xmlns:a16="http://schemas.microsoft.com/office/drawing/2014/main" val="298649293"/>
                    </a:ext>
                  </a:extLst>
                </a:gridCol>
              </a:tblGrid>
              <a:tr h="477925">
                <a:tc>
                  <a:txBody>
                    <a:bodyPr/>
                    <a:lstStyle/>
                    <a:p>
                      <a:pPr algn="ctr"/>
                      <a:r>
                        <a:rPr lang="en-US" sz="2400" b="1" dirty="0"/>
                        <a:t>January</a:t>
                      </a:r>
                    </a:p>
                  </a:txBody>
                  <a:tcPr marL="91511" marR="91511" marT="45756" marB="45756">
                    <a:solidFill>
                      <a:srgbClr val="CDECEF"/>
                    </a:solidFill>
                  </a:tcPr>
                </a:tc>
                <a:tc>
                  <a:txBody>
                    <a:bodyPr/>
                    <a:lstStyle/>
                    <a:p>
                      <a:pPr algn="ctr"/>
                      <a:r>
                        <a:rPr lang="en-US" sz="2400" b="1" dirty="0"/>
                        <a:t>February</a:t>
                      </a:r>
                    </a:p>
                  </a:txBody>
                  <a:tcPr marL="91511" marR="91511" marT="45756" marB="45756">
                    <a:solidFill>
                      <a:srgbClr val="9ACDDE"/>
                    </a:solidFill>
                  </a:tcPr>
                </a:tc>
                <a:tc>
                  <a:txBody>
                    <a:bodyPr/>
                    <a:lstStyle/>
                    <a:p>
                      <a:pPr algn="ctr"/>
                      <a:r>
                        <a:rPr lang="en-US" sz="2400" b="1" dirty="0"/>
                        <a:t>March</a:t>
                      </a:r>
                    </a:p>
                  </a:txBody>
                  <a:tcPr marL="91511" marR="91511" marT="45756" marB="45756">
                    <a:solidFill>
                      <a:srgbClr val="70B7D7"/>
                    </a:solidFill>
                  </a:tcPr>
                </a:tc>
                <a:tc>
                  <a:txBody>
                    <a:bodyPr/>
                    <a:lstStyle/>
                    <a:p>
                      <a:pPr algn="ctr"/>
                      <a:r>
                        <a:rPr lang="en-US" sz="2400" b="1" dirty="0"/>
                        <a:t>April</a:t>
                      </a:r>
                    </a:p>
                  </a:txBody>
                  <a:tcPr marL="91511" marR="91511" marT="45756" marB="45756">
                    <a:solidFill>
                      <a:srgbClr val="CFECCE"/>
                    </a:solidFill>
                  </a:tcPr>
                </a:tc>
                <a:tc>
                  <a:txBody>
                    <a:bodyPr/>
                    <a:lstStyle/>
                    <a:p>
                      <a:pPr algn="ctr"/>
                      <a:r>
                        <a:rPr lang="en-US" sz="2400" b="1" dirty="0"/>
                        <a:t>May</a:t>
                      </a:r>
                    </a:p>
                  </a:txBody>
                  <a:tcPr marL="91511" marR="91511" marT="45756" marB="45756">
                    <a:solidFill>
                      <a:srgbClr val="B5E1AE"/>
                    </a:solidFill>
                  </a:tcPr>
                </a:tc>
                <a:tc>
                  <a:txBody>
                    <a:bodyPr/>
                    <a:lstStyle/>
                    <a:p>
                      <a:pPr algn="ctr"/>
                      <a:r>
                        <a:rPr lang="en-US" sz="2400" b="1" dirty="0"/>
                        <a:t>June</a:t>
                      </a:r>
                    </a:p>
                  </a:txBody>
                  <a:tcPr marL="91511" marR="91511" marT="45756" marB="45756">
                    <a:solidFill>
                      <a:srgbClr val="91D290"/>
                    </a:solidFill>
                  </a:tcPr>
                </a:tc>
                <a:tc>
                  <a:txBody>
                    <a:bodyPr/>
                    <a:lstStyle/>
                    <a:p>
                      <a:pPr algn="ctr"/>
                      <a:r>
                        <a:rPr lang="en-US" sz="2400" b="1" dirty="0"/>
                        <a:t>July</a:t>
                      </a:r>
                    </a:p>
                  </a:txBody>
                  <a:tcPr marL="91511" marR="91511" marT="45756" marB="45756">
                    <a:solidFill>
                      <a:srgbClr val="FEFFB1"/>
                    </a:solidFill>
                  </a:tcPr>
                </a:tc>
                <a:tc>
                  <a:txBody>
                    <a:bodyPr/>
                    <a:lstStyle/>
                    <a:p>
                      <a:pPr algn="ctr"/>
                      <a:r>
                        <a:rPr lang="en-US" sz="2400" b="1" dirty="0"/>
                        <a:t>August</a:t>
                      </a:r>
                    </a:p>
                  </a:txBody>
                  <a:tcPr marL="91511" marR="91511" marT="45756" marB="45756">
                    <a:solidFill>
                      <a:srgbClr val="FFFA82"/>
                    </a:solidFill>
                  </a:tcPr>
                </a:tc>
                <a:tc>
                  <a:txBody>
                    <a:bodyPr/>
                    <a:lstStyle/>
                    <a:p>
                      <a:pPr algn="ctr"/>
                      <a:r>
                        <a:rPr lang="en-US" sz="2400" b="1" dirty="0"/>
                        <a:t>September</a:t>
                      </a:r>
                    </a:p>
                  </a:txBody>
                  <a:tcPr marL="91511" marR="91511" marT="45756" marB="45756">
                    <a:solidFill>
                      <a:srgbClr val="FFED50"/>
                    </a:solidFill>
                  </a:tcPr>
                </a:tc>
                <a:extLst>
                  <a:ext uri="{0D108BD9-81ED-4DB2-BD59-A6C34878D82A}">
                    <a16:rowId xmlns:a16="http://schemas.microsoft.com/office/drawing/2014/main" val="1170946456"/>
                  </a:ext>
                </a:extLst>
              </a:tr>
              <a:tr h="8220318">
                <a:tc>
                  <a:txBody>
                    <a:bodyPr/>
                    <a:lstStyle/>
                    <a:p>
                      <a:endParaRPr lang="en-US" sz="2400" dirty="0"/>
                    </a:p>
                  </a:txBody>
                  <a:tcPr marL="91511" marR="91511" marT="45756" marB="45756"/>
                </a:tc>
                <a:tc>
                  <a:txBody>
                    <a:bodyPr/>
                    <a:lstStyle/>
                    <a:p>
                      <a:endParaRPr lang="en-US" sz="2400" dirty="0"/>
                    </a:p>
                  </a:txBody>
                  <a:tcPr marL="91511" marR="91511" marT="45756" marB="45756"/>
                </a:tc>
                <a:tc>
                  <a:txBody>
                    <a:bodyPr/>
                    <a:lstStyle/>
                    <a:p>
                      <a:endParaRPr lang="en-US" sz="2400" dirty="0"/>
                    </a:p>
                  </a:txBody>
                  <a:tcPr marL="91511" marR="91511" marT="45756" marB="45756"/>
                </a:tc>
                <a:tc>
                  <a:txBody>
                    <a:bodyPr/>
                    <a:lstStyle/>
                    <a:p>
                      <a:endParaRPr lang="en-US" sz="2400" dirty="0"/>
                    </a:p>
                  </a:txBody>
                  <a:tcPr marL="91511" marR="91511" marT="45756" marB="45756"/>
                </a:tc>
                <a:tc>
                  <a:txBody>
                    <a:bodyPr/>
                    <a:lstStyle/>
                    <a:p>
                      <a:endParaRPr lang="en-US" sz="2400" dirty="0"/>
                    </a:p>
                  </a:txBody>
                  <a:tcPr marL="91511" marR="91511" marT="45756" marB="45756"/>
                </a:tc>
                <a:tc>
                  <a:txBody>
                    <a:bodyPr/>
                    <a:lstStyle/>
                    <a:p>
                      <a:endParaRPr lang="en-US" sz="2400" dirty="0"/>
                    </a:p>
                  </a:txBody>
                  <a:tcPr marL="91511" marR="91511" marT="45756" marB="45756"/>
                </a:tc>
                <a:tc>
                  <a:txBody>
                    <a:bodyPr/>
                    <a:lstStyle/>
                    <a:p>
                      <a:endParaRPr lang="en-US" sz="2400" dirty="0"/>
                    </a:p>
                  </a:txBody>
                  <a:tcPr marL="91511" marR="91511" marT="45756" marB="45756"/>
                </a:tc>
                <a:tc>
                  <a:txBody>
                    <a:bodyPr/>
                    <a:lstStyle/>
                    <a:p>
                      <a:endParaRPr lang="en-US" sz="2400" dirty="0"/>
                    </a:p>
                  </a:txBody>
                  <a:tcPr marL="91511" marR="91511" marT="45756" marB="45756"/>
                </a:tc>
                <a:tc>
                  <a:txBody>
                    <a:bodyPr/>
                    <a:lstStyle/>
                    <a:p>
                      <a:endParaRPr lang="en-US" sz="2400" dirty="0"/>
                    </a:p>
                  </a:txBody>
                  <a:tcPr marL="91511" marR="91511" marT="45756" marB="45756"/>
                </a:tc>
                <a:extLst>
                  <a:ext uri="{0D108BD9-81ED-4DB2-BD59-A6C34878D82A}">
                    <a16:rowId xmlns:a16="http://schemas.microsoft.com/office/drawing/2014/main" val="2903784707"/>
                  </a:ext>
                </a:extLst>
              </a:tr>
            </a:tbl>
          </a:graphicData>
        </a:graphic>
      </p:graphicFrame>
      <p:sp>
        <p:nvSpPr>
          <p:cNvPr id="8" name="Rectangle 7">
            <a:extLst>
              <a:ext uri="{FF2B5EF4-FFF2-40B4-BE49-F238E27FC236}">
                <a16:creationId xmlns:a16="http://schemas.microsoft.com/office/drawing/2014/main" id="{E8F80D81-4479-FCA2-3634-CF3B0CE00455}"/>
              </a:ext>
            </a:extLst>
          </p:cNvPr>
          <p:cNvSpPr/>
          <p:nvPr/>
        </p:nvSpPr>
        <p:spPr>
          <a:xfrm>
            <a:off x="1050603" y="2395269"/>
            <a:ext cx="2434469" cy="3919447"/>
          </a:xfrm>
          <a:prstGeom prst="rect">
            <a:avLst/>
          </a:prstGeom>
          <a:solidFill>
            <a:srgbClr val="CD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unito Sans" panose="00000500000000000000" pitchFamily="2" charset="0"/>
              </a:rPr>
              <a:t>Start planning for next year. Will there be any adjustments to curriculum? Will you change any existing Courses? </a:t>
            </a:r>
            <a:br>
              <a:rPr lang="en-US" sz="2400" dirty="0">
                <a:solidFill>
                  <a:schemeClr val="tx1"/>
                </a:solidFill>
                <a:latin typeface="Nunito Sans" panose="00000500000000000000" pitchFamily="2" charset="0"/>
              </a:rPr>
            </a:br>
            <a:r>
              <a:rPr lang="en-US" sz="2400" dirty="0">
                <a:solidFill>
                  <a:schemeClr val="tx1"/>
                </a:solidFill>
                <a:latin typeface="Nunito Sans" panose="00000500000000000000" pitchFamily="2" charset="0"/>
              </a:rPr>
              <a:t>Will you offer new Courses? </a:t>
            </a:r>
          </a:p>
        </p:txBody>
      </p:sp>
      <p:sp>
        <p:nvSpPr>
          <p:cNvPr id="14" name="Rectangle 13">
            <a:extLst>
              <a:ext uri="{FF2B5EF4-FFF2-40B4-BE49-F238E27FC236}">
                <a16:creationId xmlns:a16="http://schemas.microsoft.com/office/drawing/2014/main" id="{C5300A4A-DA92-EBEC-9FF8-B4D80B12A9F8}"/>
              </a:ext>
            </a:extLst>
          </p:cNvPr>
          <p:cNvSpPr/>
          <p:nvPr/>
        </p:nvSpPr>
        <p:spPr>
          <a:xfrm>
            <a:off x="3532401" y="2395269"/>
            <a:ext cx="2434469" cy="2092100"/>
          </a:xfrm>
          <a:prstGeom prst="rect">
            <a:avLst/>
          </a:prstGeom>
          <a:solidFill>
            <a:srgbClr val="9ACD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unito Sans" panose="00000500000000000000" pitchFamily="2" charset="0"/>
              </a:rPr>
              <a:t>Copy feeder schools’ student records as Pre-Enrolled (STU.TG = *)</a:t>
            </a:r>
          </a:p>
        </p:txBody>
      </p:sp>
      <p:sp>
        <p:nvSpPr>
          <p:cNvPr id="15" name="Rectangle 14">
            <a:extLst>
              <a:ext uri="{FF2B5EF4-FFF2-40B4-BE49-F238E27FC236}">
                <a16:creationId xmlns:a16="http://schemas.microsoft.com/office/drawing/2014/main" id="{0A884172-AD00-66AA-C2D2-4DD14A7709B5}"/>
              </a:ext>
            </a:extLst>
          </p:cNvPr>
          <p:cNvSpPr/>
          <p:nvPr/>
        </p:nvSpPr>
        <p:spPr>
          <a:xfrm>
            <a:off x="6830103" y="2395268"/>
            <a:ext cx="3401459" cy="1717995"/>
          </a:xfrm>
          <a:prstGeom prst="rect">
            <a:avLst/>
          </a:prstGeom>
          <a:solidFill>
            <a:srgbClr val="92D4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unito Sans" panose="00000500000000000000" pitchFamily="2" charset="0"/>
              </a:rPr>
              <a:t>Gather Course Requests; </a:t>
            </a:r>
            <a:br>
              <a:rPr lang="en-US" sz="2400" dirty="0">
                <a:solidFill>
                  <a:schemeClr val="tx1"/>
                </a:solidFill>
                <a:latin typeface="Nunito Sans" panose="00000500000000000000" pitchFamily="2" charset="0"/>
              </a:rPr>
            </a:br>
            <a:r>
              <a:rPr lang="en-US" sz="2400" dirty="0">
                <a:solidFill>
                  <a:schemeClr val="tx1"/>
                </a:solidFill>
                <a:latin typeface="Nunito Sans" panose="00000500000000000000" pitchFamily="2" charset="0"/>
              </a:rPr>
              <a:t>analyze Course Request reports</a:t>
            </a:r>
          </a:p>
        </p:txBody>
      </p:sp>
      <p:sp>
        <p:nvSpPr>
          <p:cNvPr id="16" name="Rectangle 15">
            <a:extLst>
              <a:ext uri="{FF2B5EF4-FFF2-40B4-BE49-F238E27FC236}">
                <a16:creationId xmlns:a16="http://schemas.microsoft.com/office/drawing/2014/main" id="{BD639C86-33B9-F03B-066E-FC2935E6F9F6}"/>
              </a:ext>
            </a:extLst>
          </p:cNvPr>
          <p:cNvSpPr/>
          <p:nvPr/>
        </p:nvSpPr>
        <p:spPr>
          <a:xfrm>
            <a:off x="18184482" y="8092566"/>
            <a:ext cx="1480483" cy="1556116"/>
          </a:xfrm>
          <a:prstGeom prst="rect">
            <a:avLst/>
          </a:prstGeom>
          <a:solidFill>
            <a:srgbClr val="FFF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unito Sans" panose="00000500000000000000" pitchFamily="2" charset="0"/>
              </a:rPr>
              <a:t>Hand schedule;  manage rejects</a:t>
            </a:r>
          </a:p>
        </p:txBody>
      </p:sp>
      <p:sp>
        <p:nvSpPr>
          <p:cNvPr id="17" name="Rectangle 16">
            <a:extLst>
              <a:ext uri="{FF2B5EF4-FFF2-40B4-BE49-F238E27FC236}">
                <a16:creationId xmlns:a16="http://schemas.microsoft.com/office/drawing/2014/main" id="{4046C9AE-089D-78C5-7D3C-374A7A39B2C1}"/>
              </a:ext>
            </a:extLst>
          </p:cNvPr>
          <p:cNvSpPr/>
          <p:nvPr/>
        </p:nvSpPr>
        <p:spPr>
          <a:xfrm>
            <a:off x="10286294" y="2395270"/>
            <a:ext cx="4432904" cy="2092100"/>
          </a:xfrm>
          <a:prstGeom prst="rect">
            <a:avLst/>
          </a:prstGeom>
          <a:solidFill>
            <a:srgbClr val="B5E1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unito Sans" panose="00000500000000000000" pitchFamily="2" charset="0"/>
              </a:rPr>
              <a:t>Run the Scheduler; </a:t>
            </a:r>
            <a:br>
              <a:rPr lang="en-US" sz="2400" dirty="0">
                <a:solidFill>
                  <a:schemeClr val="tx1"/>
                </a:solidFill>
                <a:latin typeface="Nunito Sans" panose="00000500000000000000" pitchFamily="2" charset="0"/>
              </a:rPr>
            </a:br>
            <a:r>
              <a:rPr lang="en-US" sz="2400" dirty="0">
                <a:solidFill>
                  <a:schemeClr val="tx1"/>
                </a:solidFill>
                <a:latin typeface="Nunito Sans" panose="00000500000000000000" pitchFamily="2" charset="0"/>
              </a:rPr>
              <a:t>analyze scheduling reports; adjust the SMS to increase the percentage of students scheduled by the Scheduler</a:t>
            </a:r>
          </a:p>
        </p:txBody>
      </p:sp>
      <p:sp>
        <p:nvSpPr>
          <p:cNvPr id="19" name="Rectangle 18">
            <a:extLst>
              <a:ext uri="{FF2B5EF4-FFF2-40B4-BE49-F238E27FC236}">
                <a16:creationId xmlns:a16="http://schemas.microsoft.com/office/drawing/2014/main" id="{34D3B858-425A-45E7-202B-C454E40ED042}"/>
              </a:ext>
            </a:extLst>
          </p:cNvPr>
          <p:cNvSpPr/>
          <p:nvPr/>
        </p:nvSpPr>
        <p:spPr>
          <a:xfrm>
            <a:off x="14775621" y="2395269"/>
            <a:ext cx="2260617" cy="972926"/>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unito Sans" panose="00000500000000000000" pitchFamily="2" charset="0"/>
              </a:rPr>
              <a:t>New Year Rollover</a:t>
            </a:r>
          </a:p>
        </p:txBody>
      </p:sp>
      <p:sp>
        <p:nvSpPr>
          <p:cNvPr id="20" name="Rectangle 19">
            <a:extLst>
              <a:ext uri="{FF2B5EF4-FFF2-40B4-BE49-F238E27FC236}">
                <a16:creationId xmlns:a16="http://schemas.microsoft.com/office/drawing/2014/main" id="{C32657C7-42E2-5571-B12B-40B06D044237}"/>
              </a:ext>
            </a:extLst>
          </p:cNvPr>
          <p:cNvSpPr/>
          <p:nvPr/>
        </p:nvSpPr>
        <p:spPr>
          <a:xfrm>
            <a:off x="17120397" y="2395269"/>
            <a:ext cx="2172288" cy="3919447"/>
          </a:xfrm>
          <a:prstGeom prst="rect">
            <a:avLst/>
          </a:prstGeom>
          <a:solidFill>
            <a:srgbClr val="FEFF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unito Sans" panose="00000500000000000000" pitchFamily="2" charset="0"/>
              </a:rPr>
              <a:t>Re-run the Scheduler; continue adjusting the SMS to increase the percentage of students scheduled by the Scheduler</a:t>
            </a:r>
          </a:p>
        </p:txBody>
      </p:sp>
      <p:sp>
        <p:nvSpPr>
          <p:cNvPr id="21" name="Rectangle 20">
            <a:extLst>
              <a:ext uri="{FF2B5EF4-FFF2-40B4-BE49-F238E27FC236}">
                <a16:creationId xmlns:a16="http://schemas.microsoft.com/office/drawing/2014/main" id="{D1A59F68-0BE7-6721-8EEB-FE9723A74A96}"/>
              </a:ext>
            </a:extLst>
          </p:cNvPr>
          <p:cNvSpPr/>
          <p:nvPr/>
        </p:nvSpPr>
        <p:spPr>
          <a:xfrm>
            <a:off x="19478048" y="2395270"/>
            <a:ext cx="3758705" cy="1717994"/>
          </a:xfrm>
          <a:prstGeom prst="rect">
            <a:avLst/>
          </a:prstGeom>
          <a:solidFill>
            <a:srgbClr val="FFED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unito Sans" panose="00000500000000000000" pitchFamily="2" charset="0"/>
              </a:rPr>
              <a:t>Print Locator Cards; </a:t>
            </a:r>
            <a:br>
              <a:rPr lang="en-US" sz="2400" dirty="0">
                <a:solidFill>
                  <a:schemeClr val="tx1"/>
                </a:solidFill>
                <a:latin typeface="Nunito Sans" panose="00000500000000000000" pitchFamily="2" charset="0"/>
              </a:rPr>
            </a:br>
            <a:r>
              <a:rPr lang="en-US" sz="2400" dirty="0">
                <a:solidFill>
                  <a:schemeClr val="tx1"/>
                </a:solidFill>
                <a:latin typeface="Nunito Sans" panose="00000500000000000000" pitchFamily="2" charset="0"/>
              </a:rPr>
              <a:t>make any changes to the schedule in the Master Schedule (MST)</a:t>
            </a:r>
          </a:p>
        </p:txBody>
      </p:sp>
      <p:sp>
        <p:nvSpPr>
          <p:cNvPr id="25" name="Rectangle 24">
            <a:extLst>
              <a:ext uri="{FF2B5EF4-FFF2-40B4-BE49-F238E27FC236}">
                <a16:creationId xmlns:a16="http://schemas.microsoft.com/office/drawing/2014/main" id="{B3B974E2-E524-BA7C-B39E-5685772F33F6}"/>
              </a:ext>
            </a:extLst>
          </p:cNvPr>
          <p:cNvSpPr/>
          <p:nvPr/>
        </p:nvSpPr>
        <p:spPr>
          <a:xfrm>
            <a:off x="4692779" y="4561583"/>
            <a:ext cx="4986059" cy="1339039"/>
          </a:xfrm>
          <a:prstGeom prst="rect">
            <a:avLst/>
          </a:prstGeom>
          <a:solidFill>
            <a:srgbClr val="92D4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unito Sans" panose="00000500000000000000" pitchFamily="2" charset="0"/>
              </a:rPr>
              <a:t>Scheduling Setup;</a:t>
            </a:r>
            <a:br>
              <a:rPr lang="en-US" sz="2400" dirty="0">
                <a:solidFill>
                  <a:schemeClr val="tx1"/>
                </a:solidFill>
                <a:latin typeface="Nunito Sans" panose="00000500000000000000" pitchFamily="2" charset="0"/>
              </a:rPr>
            </a:br>
            <a:r>
              <a:rPr lang="en-US" sz="2400" dirty="0">
                <a:solidFill>
                  <a:schemeClr val="tx1"/>
                </a:solidFill>
                <a:latin typeface="Nunito Sans" panose="00000500000000000000" pitchFamily="2" charset="0"/>
              </a:rPr>
              <a:t>Flex Periods setup;</a:t>
            </a:r>
          </a:p>
          <a:p>
            <a:r>
              <a:rPr lang="en-US" sz="2400" dirty="0">
                <a:solidFill>
                  <a:schemeClr val="tx1"/>
                </a:solidFill>
                <a:latin typeface="Nunito Sans" panose="00000500000000000000" pitchFamily="2" charset="0"/>
              </a:rPr>
              <a:t>Class Calendars setup</a:t>
            </a:r>
          </a:p>
        </p:txBody>
      </p:sp>
      <p:sp>
        <p:nvSpPr>
          <p:cNvPr id="27" name="Rectangle 26">
            <a:extLst>
              <a:ext uri="{FF2B5EF4-FFF2-40B4-BE49-F238E27FC236}">
                <a16:creationId xmlns:a16="http://schemas.microsoft.com/office/drawing/2014/main" id="{4565CB8E-F815-724B-1FF5-BBFFE57A2EF7}"/>
              </a:ext>
            </a:extLst>
          </p:cNvPr>
          <p:cNvSpPr/>
          <p:nvPr/>
        </p:nvSpPr>
        <p:spPr>
          <a:xfrm>
            <a:off x="7940046" y="5987404"/>
            <a:ext cx="3826383" cy="1339040"/>
          </a:xfrm>
          <a:prstGeom prst="rect">
            <a:avLst/>
          </a:prstGeom>
          <a:solidFill>
            <a:srgbClr val="B5E1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unito Sans" panose="00000500000000000000" pitchFamily="2" charset="0"/>
              </a:rPr>
              <a:t>Create Scheduling Master Schedule (SMS); </a:t>
            </a:r>
            <a:br>
              <a:rPr lang="en-US" sz="2400" dirty="0">
                <a:solidFill>
                  <a:schemeClr val="tx1"/>
                </a:solidFill>
                <a:latin typeface="Nunito Sans" panose="00000500000000000000" pitchFamily="2" charset="0"/>
              </a:rPr>
            </a:br>
            <a:r>
              <a:rPr lang="en-US" sz="2400" dirty="0">
                <a:solidFill>
                  <a:schemeClr val="tx1"/>
                </a:solidFill>
                <a:latin typeface="Nunito Sans" panose="00000500000000000000" pitchFamily="2" charset="0"/>
              </a:rPr>
              <a:t>analyze SMS reports</a:t>
            </a:r>
          </a:p>
        </p:txBody>
      </p:sp>
      <p:sp>
        <p:nvSpPr>
          <p:cNvPr id="30" name="Rectangle 29">
            <a:extLst>
              <a:ext uri="{FF2B5EF4-FFF2-40B4-BE49-F238E27FC236}">
                <a16:creationId xmlns:a16="http://schemas.microsoft.com/office/drawing/2014/main" id="{20B185DF-DC4E-6F2F-08ED-BF06EB2B2501}"/>
              </a:ext>
            </a:extLst>
          </p:cNvPr>
          <p:cNvSpPr/>
          <p:nvPr/>
        </p:nvSpPr>
        <p:spPr>
          <a:xfrm>
            <a:off x="13578596" y="9755459"/>
            <a:ext cx="5852113" cy="616849"/>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unito Sans" panose="00000500000000000000" pitchFamily="2" charset="0"/>
              </a:rPr>
              <a:t>Summer Break</a:t>
            </a:r>
          </a:p>
        </p:txBody>
      </p:sp>
      <p:sp>
        <p:nvSpPr>
          <p:cNvPr id="32" name="Rectangle 31">
            <a:extLst>
              <a:ext uri="{FF2B5EF4-FFF2-40B4-BE49-F238E27FC236}">
                <a16:creationId xmlns:a16="http://schemas.microsoft.com/office/drawing/2014/main" id="{9480226E-D08A-EB2F-32FE-D58AA4CDE1B8}"/>
              </a:ext>
            </a:extLst>
          </p:cNvPr>
          <p:cNvSpPr/>
          <p:nvPr/>
        </p:nvSpPr>
        <p:spPr>
          <a:xfrm>
            <a:off x="18529539" y="6472250"/>
            <a:ext cx="919051" cy="1556115"/>
          </a:xfrm>
          <a:prstGeom prst="rect">
            <a:avLst/>
          </a:prstGeom>
          <a:solidFill>
            <a:srgbClr val="FFFA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Nunito Sans" panose="00000500000000000000" pitchFamily="2" charset="0"/>
              </a:rPr>
              <a:t>Copy SMS to MST</a:t>
            </a:r>
          </a:p>
        </p:txBody>
      </p:sp>
    </p:spTree>
    <p:extLst>
      <p:ext uri="{BB962C8B-B14F-4D97-AF65-F5344CB8AC3E}">
        <p14:creationId xmlns:p14="http://schemas.microsoft.com/office/powerpoint/2010/main" val="195131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6507126" y="300458"/>
            <a:ext cx="16200474" cy="850668"/>
          </a:xfrm>
        </p:spPr>
        <p:txBody>
          <a:bodyPr anchor="t">
            <a:normAutofit fontScale="90000"/>
          </a:bodyPr>
          <a:lstStyle/>
          <a:p>
            <a:pPr algn="r"/>
            <a:r>
              <a:rPr lang="en-US" sz="5600" b="1" dirty="0">
                <a:solidFill>
                  <a:schemeClr val="bg1"/>
                </a:solidFill>
                <a:latin typeface="Nunito Sans" pitchFamily="2" charset="77"/>
              </a:rPr>
              <a:t>Flex Scheduling Process Dashboard</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676400" y="10386645"/>
            <a:ext cx="21031200" cy="1967281"/>
          </a:xfrm>
        </p:spPr>
        <p:txBody>
          <a:bodyPr>
            <a:normAutofit fontScale="25000" lnSpcReduction="20000"/>
          </a:bodyPr>
          <a:lstStyle/>
          <a:p>
            <a:pPr marL="0" indent="0">
              <a:lnSpc>
                <a:spcPct val="120000"/>
              </a:lnSpc>
              <a:buNone/>
            </a:pPr>
            <a:r>
              <a:rPr lang="en-US" sz="12800" dirty="0">
                <a:solidFill>
                  <a:schemeClr val="tx2">
                    <a:lumMod val="75000"/>
                  </a:schemeClr>
                </a:solidFill>
                <a:latin typeface="Nunito Sans" pitchFamily="2" charset="77"/>
              </a:rPr>
              <a:t>Also, make sure that:  </a:t>
            </a:r>
          </a:p>
          <a:p>
            <a:pPr>
              <a:lnSpc>
                <a:spcPct val="120000"/>
              </a:lnSpc>
            </a:pPr>
            <a:r>
              <a:rPr lang="en-US" sz="12800" dirty="0">
                <a:solidFill>
                  <a:schemeClr val="tx2">
                    <a:lumMod val="75000"/>
                  </a:schemeClr>
                </a:solidFill>
                <a:latin typeface="Nunito Sans" pitchFamily="2" charset="77"/>
              </a:rPr>
              <a:t>STU.NG (Next Grade) and STU.NS (Next School) are correct for your students and your feeder school students </a:t>
            </a:r>
          </a:p>
          <a:p>
            <a:pPr>
              <a:lnSpc>
                <a:spcPct val="120000"/>
              </a:lnSpc>
            </a:pPr>
            <a:r>
              <a:rPr lang="en-US" sz="12800" dirty="0">
                <a:solidFill>
                  <a:schemeClr val="tx2">
                    <a:lumMod val="75000"/>
                  </a:schemeClr>
                </a:solidFill>
                <a:latin typeface="Nunito Sans" pitchFamily="2" charset="77"/>
              </a:rPr>
              <a:t>Pre-enrolled records are created in your school, for the students who are matriculating from your feeder schools</a:t>
            </a:r>
          </a:p>
          <a:p>
            <a:endParaRPr lang="en-US" dirty="0">
              <a:solidFill>
                <a:schemeClr val="tx2">
                  <a:lumMod val="75000"/>
                </a:schemeClr>
              </a:solidFill>
              <a:latin typeface="Nunito Sans" pitchFamily="2" charset="77"/>
            </a:endParaRPr>
          </a:p>
        </p:txBody>
      </p:sp>
      <p:pic>
        <p:nvPicPr>
          <p:cNvPr id="7" name="Picture 6">
            <a:extLst>
              <a:ext uri="{FF2B5EF4-FFF2-40B4-BE49-F238E27FC236}">
                <a16:creationId xmlns:a16="http://schemas.microsoft.com/office/drawing/2014/main" id="{C184E2DE-D02D-B7F7-F659-25E97C94F0BD}"/>
              </a:ext>
            </a:extLst>
          </p:cNvPr>
          <p:cNvPicPr>
            <a:picLocks noChangeAspect="1"/>
          </p:cNvPicPr>
          <p:nvPr/>
        </p:nvPicPr>
        <p:blipFill>
          <a:blip r:embed="rId3"/>
          <a:stretch>
            <a:fillRect/>
          </a:stretch>
        </p:blipFill>
        <p:spPr>
          <a:xfrm>
            <a:off x="2473569" y="1737119"/>
            <a:ext cx="18932768" cy="8307049"/>
          </a:xfrm>
          <a:prstGeom prst="rect">
            <a:avLst/>
          </a:prstGeom>
          <a:effectLst>
            <a:outerShdw blurRad="50800" dist="38100" dir="2700000" algn="tl" rotWithShape="0">
              <a:prstClr val="black">
                <a:alpha val="40000"/>
              </a:prstClr>
            </a:outerShdw>
          </a:effectLst>
        </p:spPr>
      </p:pic>
      <p:sp>
        <p:nvSpPr>
          <p:cNvPr id="5" name="Freeform 4">
            <a:extLst>
              <a:ext uri="{FF2B5EF4-FFF2-40B4-BE49-F238E27FC236}">
                <a16:creationId xmlns:a16="http://schemas.microsoft.com/office/drawing/2014/main" id="{2E37CA90-23A7-D004-4564-F32FAD2D996C}"/>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487188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6507126" y="300458"/>
            <a:ext cx="16200474" cy="850668"/>
          </a:xfrm>
        </p:spPr>
        <p:txBody>
          <a:bodyPr anchor="t">
            <a:normAutofit fontScale="90000"/>
          </a:bodyPr>
          <a:lstStyle/>
          <a:p>
            <a:pPr algn="r"/>
            <a:r>
              <a:rPr lang="en-US" sz="5600" b="1" dirty="0">
                <a:solidFill>
                  <a:schemeClr val="bg1"/>
                </a:solidFill>
                <a:latin typeface="Nunito Sans" pitchFamily="2" charset="77"/>
              </a:rPr>
              <a:t>Non-Flex Scheduling Process Dashboard</a:t>
            </a:r>
          </a:p>
        </p:txBody>
      </p:sp>
      <p:sp>
        <p:nvSpPr>
          <p:cNvPr id="3" name="Content Placeholder 2">
            <a:extLst>
              <a:ext uri="{FF2B5EF4-FFF2-40B4-BE49-F238E27FC236}">
                <a16:creationId xmlns:a16="http://schemas.microsoft.com/office/drawing/2014/main" id="{1CDF5348-6301-0B34-34A0-9A2ACE3BBB0F}"/>
              </a:ext>
            </a:extLst>
          </p:cNvPr>
          <p:cNvSpPr>
            <a:spLocks noGrp="1"/>
          </p:cNvSpPr>
          <p:nvPr>
            <p:ph idx="1"/>
          </p:nvPr>
        </p:nvSpPr>
        <p:spPr>
          <a:xfrm>
            <a:off x="1676400" y="10386645"/>
            <a:ext cx="21031200" cy="1967281"/>
          </a:xfrm>
        </p:spPr>
        <p:txBody>
          <a:bodyPr>
            <a:normAutofit fontScale="25000" lnSpcReduction="20000"/>
          </a:bodyPr>
          <a:lstStyle/>
          <a:p>
            <a:pPr marL="0" indent="0">
              <a:lnSpc>
                <a:spcPct val="120000"/>
              </a:lnSpc>
              <a:buNone/>
            </a:pPr>
            <a:r>
              <a:rPr lang="en-US" sz="12800" dirty="0">
                <a:solidFill>
                  <a:schemeClr val="tx2">
                    <a:lumMod val="75000"/>
                  </a:schemeClr>
                </a:solidFill>
                <a:latin typeface="Nunito Sans" pitchFamily="2" charset="77"/>
              </a:rPr>
              <a:t>Also, make sure that:  </a:t>
            </a:r>
          </a:p>
          <a:p>
            <a:pPr>
              <a:lnSpc>
                <a:spcPct val="120000"/>
              </a:lnSpc>
            </a:pPr>
            <a:r>
              <a:rPr lang="en-US" sz="12800" dirty="0">
                <a:solidFill>
                  <a:schemeClr val="tx2">
                    <a:lumMod val="75000"/>
                  </a:schemeClr>
                </a:solidFill>
                <a:latin typeface="Nunito Sans" pitchFamily="2" charset="77"/>
              </a:rPr>
              <a:t>STU.NG (Next Grade) and STU.NS (Next School) are correct for your students and your feeder school students </a:t>
            </a:r>
          </a:p>
          <a:p>
            <a:pPr>
              <a:lnSpc>
                <a:spcPct val="120000"/>
              </a:lnSpc>
            </a:pPr>
            <a:r>
              <a:rPr lang="en-US" sz="12800" dirty="0">
                <a:solidFill>
                  <a:schemeClr val="tx2">
                    <a:lumMod val="75000"/>
                  </a:schemeClr>
                </a:solidFill>
                <a:latin typeface="Nunito Sans" pitchFamily="2" charset="77"/>
              </a:rPr>
              <a:t>Pre-enrolled records are created in your school, for the students who are matriculating from your feeder schools</a:t>
            </a:r>
          </a:p>
          <a:p>
            <a:endParaRPr lang="en-US" dirty="0">
              <a:solidFill>
                <a:schemeClr val="tx2">
                  <a:lumMod val="75000"/>
                </a:schemeClr>
              </a:solidFill>
              <a:latin typeface="Nunito Sans" pitchFamily="2" charset="77"/>
            </a:endParaRPr>
          </a:p>
        </p:txBody>
      </p:sp>
      <p:pic>
        <p:nvPicPr>
          <p:cNvPr id="1026" name="Picture 2">
            <a:extLst>
              <a:ext uri="{FF2B5EF4-FFF2-40B4-BE49-F238E27FC236}">
                <a16:creationId xmlns:a16="http://schemas.microsoft.com/office/drawing/2014/main" id="{0321FEB5-FC75-F70D-F6FB-D481601B5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9" y="2235809"/>
            <a:ext cx="20433323" cy="753429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Freeform 4">
            <a:extLst>
              <a:ext uri="{FF2B5EF4-FFF2-40B4-BE49-F238E27FC236}">
                <a16:creationId xmlns:a16="http://schemas.microsoft.com/office/drawing/2014/main" id="{964D731E-A13F-642F-15C5-B07D01286086}"/>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400586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7E2A97-83E8-5CF3-F818-654F947D7E49}"/>
              </a:ext>
            </a:extLst>
          </p:cNvPr>
          <p:cNvPicPr>
            <a:picLocks noChangeAspect="1"/>
          </p:cNvPicPr>
          <p:nvPr/>
        </p:nvPicPr>
        <p:blipFill>
          <a:blip r:embed="rId2"/>
          <a:stretch>
            <a:fillRect/>
          </a:stretch>
        </p:blipFill>
        <p:spPr>
          <a:xfrm>
            <a:off x="3" y="1"/>
            <a:ext cx="24383998" cy="1362074"/>
          </a:xfrm>
          <a:prstGeom prst="rect">
            <a:avLst/>
          </a:prstGeom>
        </p:spPr>
      </p:pic>
      <p:sp>
        <p:nvSpPr>
          <p:cNvPr id="2" name="Title 1">
            <a:extLst>
              <a:ext uri="{FF2B5EF4-FFF2-40B4-BE49-F238E27FC236}">
                <a16:creationId xmlns:a16="http://schemas.microsoft.com/office/drawing/2014/main" id="{FC103006-2138-FAE1-458A-419BD9E7FD3B}"/>
              </a:ext>
            </a:extLst>
          </p:cNvPr>
          <p:cNvSpPr>
            <a:spLocks noGrp="1"/>
          </p:cNvSpPr>
          <p:nvPr>
            <p:ph type="title"/>
          </p:nvPr>
        </p:nvSpPr>
        <p:spPr>
          <a:xfrm>
            <a:off x="6507126" y="300458"/>
            <a:ext cx="16200474" cy="850668"/>
          </a:xfrm>
        </p:spPr>
        <p:txBody>
          <a:bodyPr anchor="t">
            <a:normAutofit fontScale="90000"/>
          </a:bodyPr>
          <a:lstStyle/>
          <a:p>
            <a:pPr algn="r"/>
            <a:r>
              <a:rPr lang="en-US" sz="5600" b="1" dirty="0">
                <a:solidFill>
                  <a:schemeClr val="bg1"/>
                </a:solidFill>
                <a:latin typeface="Nunito Sans" pitchFamily="2" charset="77"/>
              </a:rPr>
              <a:t>Scheduling Process Dashboard</a:t>
            </a:r>
          </a:p>
        </p:txBody>
      </p:sp>
      <p:pic>
        <p:nvPicPr>
          <p:cNvPr id="5" name="Picture 4">
            <a:extLst>
              <a:ext uri="{FF2B5EF4-FFF2-40B4-BE49-F238E27FC236}">
                <a16:creationId xmlns:a16="http://schemas.microsoft.com/office/drawing/2014/main" id="{83F17898-ACB7-00A4-7A8E-2F345095D52B}"/>
              </a:ext>
            </a:extLst>
          </p:cNvPr>
          <p:cNvPicPr>
            <a:picLocks noChangeAspect="1"/>
          </p:cNvPicPr>
          <p:nvPr/>
        </p:nvPicPr>
        <p:blipFill>
          <a:blip r:embed="rId3"/>
          <a:stretch>
            <a:fillRect/>
          </a:stretch>
        </p:blipFill>
        <p:spPr>
          <a:xfrm>
            <a:off x="2504712" y="1662532"/>
            <a:ext cx="17588642" cy="11408848"/>
          </a:xfrm>
          <a:prstGeom prst="rect">
            <a:avLst/>
          </a:prstGeom>
          <a:effectLst>
            <a:outerShdw blurRad="50800" dist="38100" dir="2700000" algn="tl" rotWithShape="0">
              <a:prstClr val="black">
                <a:alpha val="40000"/>
              </a:prstClr>
            </a:outerShdw>
          </a:effectLst>
        </p:spPr>
      </p:pic>
      <p:sp>
        <p:nvSpPr>
          <p:cNvPr id="3" name="Freeform 4">
            <a:extLst>
              <a:ext uri="{FF2B5EF4-FFF2-40B4-BE49-F238E27FC236}">
                <a16:creationId xmlns:a16="http://schemas.microsoft.com/office/drawing/2014/main" id="{13792400-E6C0-1E41-C898-0FBEE7F94A66}"/>
              </a:ext>
            </a:extLst>
          </p:cNvPr>
          <p:cNvSpPr/>
          <p:nvPr/>
        </p:nvSpPr>
        <p:spPr>
          <a:xfrm>
            <a:off x="215063" y="154781"/>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773784148"/>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14643</TotalTime>
  <Words>3616</Words>
  <Application>Microsoft Office PowerPoint</Application>
  <PresentationFormat>Custom</PresentationFormat>
  <Paragraphs>420</Paragraphs>
  <Slides>33</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33</vt:i4>
      </vt:variant>
    </vt:vector>
  </HeadingPairs>
  <TitlesOfParts>
    <vt:vector size="45" baseType="lpstr">
      <vt:lpstr>Aeries Sans Ultra-Bold</vt:lpstr>
      <vt:lpstr>Aharoni</vt:lpstr>
      <vt:lpstr>Aptos</vt:lpstr>
      <vt:lpstr>Aptos Display</vt:lpstr>
      <vt:lpstr>Arial</vt:lpstr>
      <vt:lpstr>Calibri</vt:lpstr>
      <vt:lpstr>Calibri Light</vt:lpstr>
      <vt:lpstr>Nunito Sans</vt:lpstr>
      <vt:lpstr>Nunito Sans Italics</vt:lpstr>
      <vt:lpstr>2_Office Theme</vt:lpstr>
      <vt:lpstr>3_Office Theme</vt:lpstr>
      <vt:lpstr>1_Office Theme</vt:lpstr>
      <vt:lpstr>PowerPoint Presentation</vt:lpstr>
      <vt:lpstr>Related AeriesCon Sessions</vt:lpstr>
      <vt:lpstr> Key Topics</vt:lpstr>
      <vt:lpstr>Student Scheduling for Next Year:  Overview</vt:lpstr>
      <vt:lpstr>Student Scheduling for Next Year:  Terminology</vt:lpstr>
      <vt:lpstr>Scheduling Timeline</vt:lpstr>
      <vt:lpstr>Flex Scheduling Process Dashboard</vt:lpstr>
      <vt:lpstr>Non-Flex Scheduling Process Dashboard</vt:lpstr>
      <vt:lpstr>Scheduling Process Dashboard</vt:lpstr>
      <vt:lpstr>Scheduling Process Dashboard</vt:lpstr>
      <vt:lpstr>Scheduling Process Dashboard</vt:lpstr>
      <vt:lpstr>Scheduling Process Dashboard</vt:lpstr>
      <vt:lpstr>Scheduling Setup:  Flex</vt:lpstr>
      <vt:lpstr>Scheduling Setup:  Non-Flex</vt:lpstr>
      <vt:lpstr>Courses</vt:lpstr>
      <vt:lpstr>Methods for Gathering Course Requests</vt:lpstr>
      <vt:lpstr>After Course Requests are gathered, plan for the SMS using these reports:</vt:lpstr>
      <vt:lpstr>Identify school-specific factors that will impact building your Scheduling Master Schedule: </vt:lpstr>
      <vt:lpstr>Order of creating/placing sections:</vt:lpstr>
      <vt:lpstr>Three options for building a Scheduling Master Schedule:</vt:lpstr>
      <vt:lpstr>Build a Scheduling Master Schedule using Copy the MST to the SMS on the Scheduling Setup Page</vt:lpstr>
      <vt:lpstr>Build a Scheduling Master Schedule using the SMS Builder:</vt:lpstr>
      <vt:lpstr>Build a Scheduling Master Schedule using SMS Board buttons:</vt:lpstr>
      <vt:lpstr>Add a Section on Scheduling Master page:  Flex</vt:lpstr>
      <vt:lpstr>Add a Section on Scheduling Master page: Non-Flex</vt:lpstr>
      <vt:lpstr>More fields on the Scheduling Master page</vt:lpstr>
      <vt:lpstr>Where to go for more information:</vt:lpstr>
      <vt:lpstr>Quick start for traditional elementaries with Master Schedules</vt:lpstr>
      <vt:lpstr>Two options for an elementary creating a Master Schedule</vt:lpstr>
      <vt:lpstr>Option 1: assign students to SMS sections, then copy to MST next year</vt:lpstr>
      <vt:lpstr>Option 2:  create MST and assign students to MST sections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Carole Williams</cp:lastModifiedBy>
  <cp:revision>423</cp:revision>
  <cp:lastPrinted>2023-10-25T17:06:17Z</cp:lastPrinted>
  <dcterms:created xsi:type="dcterms:W3CDTF">2014-09-26T10:57:37Z</dcterms:created>
  <dcterms:modified xsi:type="dcterms:W3CDTF">2024-02-26T21:29:41Z</dcterms:modified>
</cp:coreProperties>
</file>