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94" r:id="rId2"/>
    <p:sldId id="395" r:id="rId3"/>
    <p:sldId id="330" r:id="rId4"/>
    <p:sldId id="436" r:id="rId5"/>
    <p:sldId id="396" r:id="rId6"/>
    <p:sldId id="397" r:id="rId7"/>
    <p:sldId id="451" r:id="rId8"/>
    <p:sldId id="415" r:id="rId9"/>
    <p:sldId id="452" r:id="rId10"/>
    <p:sldId id="414" r:id="rId11"/>
    <p:sldId id="453" r:id="rId12"/>
    <p:sldId id="417" r:id="rId13"/>
    <p:sldId id="418" r:id="rId14"/>
    <p:sldId id="458" r:id="rId15"/>
    <p:sldId id="433" r:id="rId16"/>
    <p:sldId id="402" r:id="rId17"/>
    <p:sldId id="404" r:id="rId18"/>
    <p:sldId id="403" r:id="rId19"/>
    <p:sldId id="399" r:id="rId20"/>
    <p:sldId id="401" r:id="rId21"/>
    <p:sldId id="434" r:id="rId22"/>
    <p:sldId id="409" r:id="rId23"/>
    <p:sldId id="410" r:id="rId24"/>
    <p:sldId id="411" r:id="rId25"/>
    <p:sldId id="312" r:id="rId26"/>
    <p:sldId id="469" r:id="rId27"/>
    <p:sldId id="336" r:id="rId28"/>
    <p:sldId id="334" r:id="rId29"/>
  </p:sldIdLst>
  <p:sldSz cx="24384000" cy="13716000"/>
  <p:notesSz cx="7077075" cy="9363075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D74"/>
    <a:srgbClr val="507392"/>
    <a:srgbClr val="1D3787"/>
    <a:srgbClr val="2B318A"/>
    <a:srgbClr val="44546A"/>
    <a:srgbClr val="8000FF"/>
    <a:srgbClr val="33A9AF"/>
    <a:srgbClr val="C25252"/>
    <a:srgbClr val="DDD937"/>
    <a:srgbClr val="3C5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2" autoAdjust="0"/>
    <p:restoredTop sz="96323" autoAdjust="0"/>
  </p:normalViewPr>
  <p:slideViewPr>
    <p:cSldViewPr snapToGrid="0">
      <p:cViewPr varScale="1">
        <p:scale>
          <a:sx n="57" d="100"/>
          <a:sy n="57" d="100"/>
        </p:scale>
        <p:origin x="368" y="16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11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18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2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78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88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19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4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91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75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5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339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52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7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105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656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182b52d5f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g8182b52d5f_0_1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g8182b52d5f_0_17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8C35B-F643-49E2-89D5-360256F0B2E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78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33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12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2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16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29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7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00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51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demo.aeries.net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support.aeries.com/" TargetMode="External"/><Relationship Id="rId4" Type="http://schemas.openxmlformats.org/officeDocument/2006/relationships/hyperlink" Target="http://www.learn.aeries.com/" TargetMode="External"/><Relationship Id="rId9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6098" y="4853630"/>
            <a:ext cx="24384000" cy="5063319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135" y="5800239"/>
            <a:ext cx="2295553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Scheduling Workshop Day #2 – PM Session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WELCOME!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This workshop will start about 12:30 PST/2:30 CST.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36472" y="10685514"/>
            <a:ext cx="21418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</p:txBody>
      </p:sp>
    </p:spTree>
    <p:extLst>
      <p:ext uri="{BB962C8B-B14F-4D97-AF65-F5344CB8AC3E}">
        <p14:creationId xmlns:p14="http://schemas.microsoft.com/office/powerpoint/2010/main" val="15385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1146412" y="2240352"/>
            <a:ext cx="22627988" cy="566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74408" y="3288373"/>
            <a:ext cx="176351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The Block Schedule Calendar was used to indicate the school days that each period (0-9) did or did not meet.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Since the Block Schedule Calendar is not used in Flex Scheduling, the Class Calendar is used to indicate specific school dates that a section will or will not meet.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For this reason, it is recommended that for each Flex Period there is a corresponding Class Calendar.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0975" y="1260400"/>
            <a:ext cx="2269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CLASS CALENDARS REPLACE THE BLOCK SCHEDULE CALENDAR</a:t>
            </a:r>
          </a:p>
        </p:txBody>
      </p:sp>
    </p:spTree>
    <p:extLst>
      <p:ext uri="{BB962C8B-B14F-4D97-AF65-F5344CB8AC3E}">
        <p14:creationId xmlns:p14="http://schemas.microsoft.com/office/powerpoint/2010/main" val="275053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100817" y="17098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100817" y="1709855"/>
            <a:ext cx="18530884" cy="161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00817" y="2051268"/>
            <a:ext cx="18964967" cy="1166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>
              <a:lnSpc>
                <a:spcPct val="200000"/>
              </a:lnSpc>
              <a:spcAft>
                <a:spcPts val="1200"/>
              </a:spcAft>
            </a:pPr>
            <a:r>
              <a:rPr lang="en" sz="4000" dirty="0"/>
              <a:t>  </a:t>
            </a:r>
            <a:r>
              <a:rPr lang="en-US" sz="4000" b="1" dirty="0">
                <a:ea typeface="Open Sans" panose="020B0606030504020204" pitchFamily="34" charset="0"/>
                <a:cs typeface="Lato"/>
              </a:rPr>
              <a:t>A.8. Class Calendars:</a:t>
            </a:r>
          </a:p>
          <a:p>
            <a:pPr marL="342900" lvl="0" algn="l" rtl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" sz="4000" dirty="0"/>
              <a:t>Select the academic year (CCL.YR).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Enter the short title – maximum of 6 characters </a:t>
            </a:r>
            <a:r>
              <a:rPr lang="en" sz="4000" dirty="0"/>
              <a:t>(CCL.STI)</a:t>
            </a:r>
            <a:r>
              <a:rPr lang="en-US" sz="4000" dirty="0"/>
              <a:t>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Enter the description – 255 characters </a:t>
            </a:r>
            <a:r>
              <a:rPr lang="en" sz="4000" dirty="0"/>
              <a:t>(CCL.DE)</a:t>
            </a:r>
            <a:r>
              <a:rPr lang="en-US" sz="4000" dirty="0"/>
              <a:t>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Mass Select dates (CCD Table).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Admin users can COPY the Class Calendars (within the same school).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Admin users can PUSH the Class Calendars (to other schools).</a:t>
            </a:r>
          </a:p>
          <a:p>
            <a:pPr marL="342900">
              <a:lnSpc>
                <a:spcPct val="200000"/>
              </a:lnSpc>
              <a:spcAft>
                <a:spcPts val="1200"/>
              </a:spcAft>
              <a:buFont typeface="Arial"/>
              <a:buAutoNum type="arabicPeriod"/>
            </a:pPr>
            <a:r>
              <a:rPr lang="en-US" sz="4000" dirty="0"/>
              <a:t>  It is recommended that for each Flex Period there is a corresponding Class Calendar.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703045"/>
            <a:ext cx="18339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chemeClr val="accent1">
                    <a:lumMod val="50000"/>
                  </a:schemeClr>
                </a:solidFill>
                <a:latin typeface="Nunito Sans Black" pitchFamily="2" charset="0"/>
                <a:ea typeface="Open Sans" panose="020B0606030504020204" pitchFamily="34" charset="0"/>
                <a:cs typeface="Helvetica Neue"/>
              </a:rPr>
              <a:t>CREATING CLASS CALENDARS (CCL &amp; CCD Tables)</a:t>
            </a:r>
          </a:p>
        </p:txBody>
      </p:sp>
    </p:spTree>
    <p:extLst>
      <p:ext uri="{BB962C8B-B14F-4D97-AF65-F5344CB8AC3E}">
        <p14:creationId xmlns:p14="http://schemas.microsoft.com/office/powerpoint/2010/main" val="357062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3478678" y="2947735"/>
            <a:ext cx="177429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75615" y="3427183"/>
            <a:ext cx="15895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Flex Periods – 1 Lunch.  If Lunch is a course, create a lunch period.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8678" y="1084636"/>
            <a:ext cx="14239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TRADITIONAL BELL SCHEDULE – PERIODS 1-6, 0-6, 1-8, ETC. – 1 LUNCH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B8CE44C-951D-4009-BA91-726DA784B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27882"/>
              </p:ext>
            </p:extLst>
          </p:nvPr>
        </p:nvGraphicFramePr>
        <p:xfrm>
          <a:off x="6485066" y="4667867"/>
          <a:ext cx="11232931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208">
                  <a:extLst>
                    <a:ext uri="{9D8B030D-6E8A-4147-A177-3AD203B41FA5}">
                      <a16:colId xmlns:a16="http://schemas.microsoft.com/office/drawing/2014/main" val="2756398104"/>
                    </a:ext>
                  </a:extLst>
                </a:gridCol>
                <a:gridCol w="3418185">
                  <a:extLst>
                    <a:ext uri="{9D8B030D-6E8A-4147-A177-3AD203B41FA5}">
                      <a16:colId xmlns:a16="http://schemas.microsoft.com/office/drawing/2014/main" val="1952795912"/>
                    </a:ext>
                  </a:extLst>
                </a:gridCol>
                <a:gridCol w="2565779">
                  <a:extLst>
                    <a:ext uri="{9D8B030D-6E8A-4147-A177-3AD203B41FA5}">
                      <a16:colId xmlns:a16="http://schemas.microsoft.com/office/drawing/2014/main" val="3426746479"/>
                    </a:ext>
                  </a:extLst>
                </a:gridCol>
                <a:gridCol w="3302759">
                  <a:extLst>
                    <a:ext uri="{9D8B030D-6E8A-4147-A177-3AD203B41FA5}">
                      <a16:colId xmlns:a16="http://schemas.microsoft.com/office/drawing/2014/main" val="46299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</a:t>
                      </a:r>
                    </a:p>
                    <a:p>
                      <a:pPr algn="ctr"/>
                      <a:r>
                        <a:rPr lang="en-US" dirty="0"/>
                        <a:t>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</a:t>
                      </a:r>
                    </a:p>
                    <a:p>
                      <a:pPr algn="ctr"/>
                      <a:r>
                        <a:rPr lang="en-US" dirty="0"/>
                        <a:t>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  <a:p>
                      <a:pPr algn="ctr"/>
                      <a:r>
                        <a:rPr lang="en-US" dirty="0"/>
                        <a:t>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</a:t>
                      </a:r>
                    </a:p>
                    <a:p>
                      <a:pPr algn="ctr"/>
                      <a:r>
                        <a:rPr lang="en-US" dirty="0"/>
                        <a:t>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516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7:05 – 7:55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84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8:00 – 8:50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276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8:55 – 9:45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94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10:05 – 10:55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528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11:00 – 11:50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3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11:50 – 12:20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10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12:25 – 1:15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09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1:20 – 2:10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809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2:15 – 3:05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888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3422998" y="2415472"/>
            <a:ext cx="177429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0602" y="2593792"/>
            <a:ext cx="15895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Flex Periods – 2 Lunches. If Lunch is a course, create a lunch period.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7334" y="542563"/>
            <a:ext cx="142393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TRADITIONAL BELL SCHEDULE – PERIODS 1-6, 0-6, 1-8, ETC. – 2 LUNCHES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B8CE44C-951D-4009-BA91-726DA784B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47609"/>
              </p:ext>
            </p:extLst>
          </p:nvPr>
        </p:nvGraphicFramePr>
        <p:xfrm>
          <a:off x="5865614" y="3479997"/>
          <a:ext cx="12534659" cy="82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502">
                  <a:extLst>
                    <a:ext uri="{9D8B030D-6E8A-4147-A177-3AD203B41FA5}">
                      <a16:colId xmlns:a16="http://schemas.microsoft.com/office/drawing/2014/main" val="2756398104"/>
                    </a:ext>
                  </a:extLst>
                </a:gridCol>
                <a:gridCol w="3713250">
                  <a:extLst>
                    <a:ext uri="{9D8B030D-6E8A-4147-A177-3AD203B41FA5}">
                      <a16:colId xmlns:a16="http://schemas.microsoft.com/office/drawing/2014/main" val="1952795912"/>
                    </a:ext>
                  </a:extLst>
                </a:gridCol>
                <a:gridCol w="2770258">
                  <a:extLst>
                    <a:ext uri="{9D8B030D-6E8A-4147-A177-3AD203B41FA5}">
                      <a16:colId xmlns:a16="http://schemas.microsoft.com/office/drawing/2014/main" val="3426746479"/>
                    </a:ext>
                  </a:extLst>
                </a:gridCol>
                <a:gridCol w="4114649">
                  <a:extLst>
                    <a:ext uri="{9D8B030D-6E8A-4147-A177-3AD203B41FA5}">
                      <a16:colId xmlns:a16="http://schemas.microsoft.com/office/drawing/2014/main" val="462999222"/>
                    </a:ext>
                  </a:extLst>
                </a:gridCol>
              </a:tblGrid>
              <a:tr h="11852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</a:t>
                      </a:r>
                    </a:p>
                    <a:p>
                      <a:pPr algn="ctr"/>
                      <a:r>
                        <a:rPr lang="en-US" dirty="0"/>
                        <a:t>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</a:t>
                      </a:r>
                    </a:p>
                    <a:p>
                      <a:pPr algn="ctr"/>
                      <a:r>
                        <a:rPr lang="en-US" dirty="0"/>
                        <a:t>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  <a:p>
                      <a:pPr algn="ctr"/>
                      <a:r>
                        <a:rPr lang="en-US" dirty="0"/>
                        <a:t>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</a:t>
                      </a:r>
                    </a:p>
                    <a:p>
                      <a:pPr algn="ctr"/>
                      <a:r>
                        <a:rPr lang="en-US" dirty="0"/>
                        <a:t>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516788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7:05 – 7:55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840466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8:00 – 8:50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276980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8:55 – 9:45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941440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10:05 – 10:55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528933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11:00 – 11:50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34340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11:55 – 12:45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100085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none" dirty="0"/>
                        <a:t>12:45 – 1:15</a:t>
                      </a:r>
                      <a:endParaRPr lang="en-US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416425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LUNCHA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11:50 – 12:20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LUNCHA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95011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u="none" dirty="0"/>
                        <a:t>12:25 – 1:15</a:t>
                      </a:r>
                      <a:endParaRPr lang="en-US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97189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1:20 – 2:10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09645"/>
                  </a:ext>
                </a:extLst>
              </a:tr>
              <a:tr h="6382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2:15 – 3:05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80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2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1"/>
            <a:ext cx="1786609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Add/Copy a section in the SMS table.</a:t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4000" b="1" dirty="0"/>
              <a:t>C.1. Scheduling Master Schedule</a:t>
            </a:r>
            <a:br>
              <a:rPr lang="en-US" sz="4000" b="1" dirty="0"/>
            </a:br>
            <a:r>
              <a:rPr lang="en-US" sz="4000" b="1" dirty="0"/>
              <a:t>	C.2. SMS Board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Select a Flex Period.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Select a corresponding Class Calendar.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Course ID, Room, Grade Range, Max, and other necessary fields.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Assign a primary Staff record to the section.</a:t>
            </a:r>
            <a:br>
              <a:rPr lang="en-US" sz="4000" dirty="0"/>
            </a:br>
            <a:endParaRPr lang="en-US" sz="4000" dirty="0"/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If needed, assign additional Staff records to the section.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6293" y="1193409"/>
            <a:ext cx="18626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DEFINE SECTIONS IN THE SMS TABLE</a:t>
            </a:r>
            <a:endParaRPr lang="en-US" sz="5400" b="1" spc="100" dirty="0">
              <a:solidFill>
                <a:schemeClr val="accent1">
                  <a:lumMod val="50000"/>
                </a:schemeClr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513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2714519" y="2183730"/>
            <a:ext cx="1879579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25405" y="2914938"/>
            <a:ext cx="18795797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dirty="0">
                <a:cs typeface="Calibri" panose="020F0502020204030204" pitchFamily="34" charset="0"/>
              </a:rPr>
              <a:t>A scheduling conflict is created when these three criteria are met: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4000" dirty="0">
                <a:cs typeface="Calibri" panose="020F0502020204030204" pitchFamily="34" charset="0"/>
              </a:rPr>
              <a:t>Sections meet in the same or overlapping </a:t>
            </a:r>
            <a:r>
              <a:rPr lang="en-US" sz="4000" b="1" u="sng" dirty="0">
                <a:cs typeface="Calibri" panose="020F0502020204030204" pitchFamily="34" charset="0"/>
              </a:rPr>
              <a:t>terms</a:t>
            </a:r>
            <a:r>
              <a:rPr lang="en-US" sz="4000" dirty="0">
                <a:cs typeface="Calibri" panose="020F0502020204030204" pitchFamily="34" charset="0"/>
              </a:rPr>
              <a:t> (i.e.: Fall and Quarter 1 are overlapping terms).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4000" dirty="0">
                <a:cs typeface="Calibri" panose="020F0502020204030204" pitchFamily="34" charset="0"/>
              </a:rPr>
              <a:t>Sections meet at the same or overlapping </a:t>
            </a:r>
            <a:r>
              <a:rPr lang="en-US" sz="4000" b="1" u="sng" dirty="0">
                <a:cs typeface="Calibri" panose="020F0502020204030204" pitchFamily="34" charset="0"/>
              </a:rPr>
              <a:t>time.</a:t>
            </a:r>
            <a:r>
              <a:rPr lang="en-US" sz="4000" dirty="0"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4000" dirty="0">
                <a:cs typeface="Calibri" panose="020F0502020204030204" pitchFamily="34" charset="0"/>
              </a:rPr>
              <a:t>Sections meet on the same </a:t>
            </a:r>
            <a:r>
              <a:rPr lang="en-US" sz="4000" b="1" u="sng" dirty="0">
                <a:cs typeface="Calibri" panose="020F0502020204030204" pitchFamily="34" charset="0"/>
              </a:rPr>
              <a:t>day(s)</a:t>
            </a:r>
            <a:r>
              <a:rPr lang="en-US" sz="4000" dirty="0">
                <a:cs typeface="Calibri" panose="020F0502020204030204" pitchFamily="34" charset="0"/>
              </a:rPr>
              <a:t>.</a:t>
            </a:r>
            <a:br>
              <a:rPr lang="en-US" sz="4000" dirty="0">
                <a:cs typeface="Calibri" panose="020F0502020204030204" pitchFamily="34" charset="0"/>
              </a:rPr>
            </a:br>
            <a:endParaRPr lang="en-US" sz="4000" dirty="0"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dirty="0">
                <a:cs typeface="Calibri" panose="020F0502020204030204" pitchFamily="34" charset="0"/>
              </a:rPr>
              <a:t>To avoid scheduling conflicts, create different Flex Periods and/or different Class Calendars.</a:t>
            </a:r>
            <a:br>
              <a:rPr lang="en-US" sz="4000" dirty="0">
                <a:cs typeface="Calibri" panose="020F0502020204030204" pitchFamily="34" charset="0"/>
              </a:rPr>
            </a:br>
            <a:endParaRPr lang="en-US" sz="4000" dirty="0"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800"/>
              </a:spcAft>
              <a:buNone/>
            </a:pPr>
            <a:r>
              <a:rPr lang="en" sz="4000" dirty="0">
                <a:cs typeface="Calibri" panose="020F0502020204030204" pitchFamily="34" charset="0"/>
              </a:rPr>
              <a:t>To help identify the Flex Periods and Class Calendars to create, consider these questions:</a:t>
            </a:r>
          </a:p>
          <a:p>
            <a:pPr marL="1028700" lvl="1" indent="-457200">
              <a:spcBef>
                <a:spcPts val="0"/>
              </a:spcBef>
              <a:spcAft>
                <a:spcPts val="1800"/>
              </a:spcAft>
            </a:pPr>
            <a:r>
              <a:rPr lang="en" sz="4000" dirty="0">
                <a:cs typeface="Calibri" panose="020F0502020204030204" pitchFamily="34" charset="0"/>
              </a:rPr>
              <a:t>What day/days do all or most of the periods meet?</a:t>
            </a:r>
          </a:p>
          <a:p>
            <a:pPr marL="1028700" lvl="1" indent="-457200">
              <a:spcBef>
                <a:spcPts val="0"/>
              </a:spcBef>
              <a:spcAft>
                <a:spcPts val="1800"/>
              </a:spcAft>
            </a:pPr>
            <a:r>
              <a:rPr lang="en" sz="4000" dirty="0">
                <a:cs typeface="Calibri" panose="020F0502020204030204" pitchFamily="34" charset="0"/>
              </a:rPr>
              <a:t>W</a:t>
            </a:r>
            <a:r>
              <a:rPr lang="en-US" sz="4000" dirty="0">
                <a:cs typeface="Calibri" panose="020F0502020204030204" pitchFamily="34" charset="0"/>
              </a:rPr>
              <a:t>hat day/days are the exceptions?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25405" y="958061"/>
            <a:ext cx="14701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WHAT CREATES A CONFLICT?</a:t>
            </a:r>
          </a:p>
        </p:txBody>
      </p:sp>
    </p:spTree>
    <p:extLst>
      <p:ext uri="{BB962C8B-B14F-4D97-AF65-F5344CB8AC3E}">
        <p14:creationId xmlns:p14="http://schemas.microsoft.com/office/powerpoint/2010/main" val="88122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1887404"/>
            <a:ext cx="1786609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5851" y="2308067"/>
            <a:ext cx="18097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Classes meet on alternate days.  Even numbered periods meet on one day and odd numbered periods meet on the following day. This is very similar to an A-Day/B-Day schedule, but the periods are named differently. 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5851" y="813316"/>
            <a:ext cx="1191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EVEN DAY /ODD DAY SCHEDULE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FC06DE3-5E83-4BF3-8DBA-F79A56E2A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519906"/>
              </p:ext>
            </p:extLst>
          </p:nvPr>
        </p:nvGraphicFramePr>
        <p:xfrm>
          <a:off x="4064000" y="4667721"/>
          <a:ext cx="16256000" cy="841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3766469905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873151358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76117191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395684597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769198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652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8:00 – 9:45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   W    F</a:t>
                      </a:r>
                    </a:p>
                    <a:p>
                      <a:pPr algn="ctr"/>
                      <a:r>
                        <a:rPr lang="en-US" dirty="0"/>
                        <a:t>  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07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8:00 – 9:45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 T    R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65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10:05 – 11:50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   W    F</a:t>
                      </a:r>
                    </a:p>
                    <a:p>
                      <a:pPr algn="ctr"/>
                      <a:r>
                        <a:rPr lang="en-US" dirty="0"/>
                        <a:t>  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051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10:05 – 11:50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T    R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39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11:50 – 12:20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Every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41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12:25 – 2:10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   W    F</a:t>
                      </a:r>
                    </a:p>
                    <a:p>
                      <a:pPr algn="ctr"/>
                      <a:r>
                        <a:rPr lang="en-US" dirty="0"/>
                        <a:t>  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8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12:25 – 2:10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T    R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41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97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1064525" y="1741837"/>
            <a:ext cx="22382329" cy="7305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4525" y="2209558"/>
            <a:ext cx="2217761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Even numbered periods meet on Monday, Wednesday, and Friday.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Odd numbered periods meet on Tuesday, Thursday, and Friday.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Since all classes meet on Friday, the Friday bell schedule must be used for the Flex Period.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Custom Bell Schedules would be created for Monday/Wednesday and Tuesday/Thursday.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In the school calendar (DAY table), Monday/Wednesday Bell Schedules would be linked to every Monday and Wednesday, and Tuesday/Thursday Bell Schedules would be linked to every Tuesday and Thursday.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In the school calendar (DAY table), Friday will not have a Custom Bell Schedule.  The Flex Period Start/End times will be used.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4525" y="818507"/>
            <a:ext cx="18357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VARIATION OF AN EVEN DAY / ODD DAY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3AA068-5024-44B9-8861-76E487F0F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182732"/>
              </p:ext>
            </p:extLst>
          </p:nvPr>
        </p:nvGraphicFramePr>
        <p:xfrm>
          <a:off x="2901425" y="8197980"/>
          <a:ext cx="1796348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1556495998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3111895132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417764436"/>
                    </a:ext>
                  </a:extLst>
                </a:gridCol>
                <a:gridCol w="3022183">
                  <a:extLst>
                    <a:ext uri="{9D8B030D-6E8A-4147-A177-3AD203B41FA5}">
                      <a16:colId xmlns:a16="http://schemas.microsoft.com/office/drawing/2014/main" val="90396395"/>
                    </a:ext>
                  </a:extLst>
                </a:gridCol>
                <a:gridCol w="5187703">
                  <a:extLst>
                    <a:ext uri="{9D8B030D-6E8A-4147-A177-3AD203B41FA5}">
                      <a16:colId xmlns:a16="http://schemas.microsoft.com/office/drawing/2014/main" val="457951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 Times -  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771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8:00 – 9:45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T     R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8:00 – 8:50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457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8:00 – 9:45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8:55 – 9:45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06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10:05 – 11:50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T     R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10:05 – 10:55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29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10:05 – 11:50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11:00 – 11:50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54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>
                          <a:solidFill>
                            <a:srgbClr val="FF0000"/>
                          </a:solidFill>
                        </a:rPr>
                        <a:t>11:50 – 12:20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11:50 – 12:20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4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12:25 – 2:10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T     R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12:25 – 1:15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50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12:25 – 2:10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1:20 – 2:10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956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46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45596" y="7439083"/>
            <a:ext cx="15511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INTERMISSION</a:t>
            </a:r>
            <a:r>
              <a:rPr lang="en-US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– PM Break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606" y="4842059"/>
            <a:ext cx="1125000" cy="8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1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143250" y="1868894"/>
            <a:ext cx="1786609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63668" y="2183730"/>
            <a:ext cx="18097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Classes meet on alternate days.  A-Day classes meet on one day and B-Day classes meet on the following day.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8951" y="734178"/>
            <a:ext cx="1191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A-DAY/B-DAY SCHEDULE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A2259FF-16DB-4E0D-9100-AE66C56CA56C}"/>
              </a:ext>
            </a:extLst>
          </p:cNvPr>
          <p:cNvGraphicFramePr>
            <a:graphicFrameLocks noGrp="1"/>
          </p:cNvGraphicFramePr>
          <p:nvPr/>
        </p:nvGraphicFramePr>
        <p:xfrm>
          <a:off x="3957851" y="4021169"/>
          <a:ext cx="16271681" cy="841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881">
                  <a:extLst>
                    <a:ext uri="{9D8B030D-6E8A-4147-A177-3AD203B41FA5}">
                      <a16:colId xmlns:a16="http://schemas.microsoft.com/office/drawing/2014/main" val="3674888631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844573966"/>
                    </a:ext>
                  </a:extLst>
                </a:gridCol>
                <a:gridCol w="3284170">
                  <a:extLst>
                    <a:ext uri="{9D8B030D-6E8A-4147-A177-3AD203B41FA5}">
                      <a16:colId xmlns:a16="http://schemas.microsoft.com/office/drawing/2014/main" val="398424109"/>
                    </a:ext>
                  </a:extLst>
                </a:gridCol>
                <a:gridCol w="3218230">
                  <a:extLst>
                    <a:ext uri="{9D8B030D-6E8A-4147-A177-3AD203B41FA5}">
                      <a16:colId xmlns:a16="http://schemas.microsoft.com/office/drawing/2014/main" val="2381088895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532421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545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8:00 – 9:45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   W    F</a:t>
                      </a:r>
                    </a:p>
                    <a:p>
                      <a:pPr algn="ctr"/>
                      <a:r>
                        <a:rPr lang="en-US" dirty="0"/>
                        <a:t>  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947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8:00 – 9:45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 T    R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13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10:05 – 11:50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   W    F</a:t>
                      </a:r>
                    </a:p>
                    <a:p>
                      <a:pPr algn="ctr"/>
                      <a:r>
                        <a:rPr lang="en-US" dirty="0"/>
                        <a:t>  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031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10:05 – 11:50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T    R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0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11:50 – 12:20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Every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53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12:25 – 2:10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    W    F</a:t>
                      </a:r>
                    </a:p>
                    <a:p>
                      <a:pPr algn="ctr"/>
                      <a:r>
                        <a:rPr lang="en-US" dirty="0"/>
                        <a:t>  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728977"/>
                  </a:ext>
                </a:extLst>
              </a:tr>
              <a:tr h="4017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12:25 – 2:10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T    R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74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62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11475"/>
            <a:ext cx="24384000" cy="4578436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135" y="5815643"/>
            <a:ext cx="2295553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Scheduling Workshop Day #2 – PM Session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12:30 – 4:00 PST/2:30 – 6:00 CST  -  Flex Periods &amp; Class Calendars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Break about 2:15 PST/4:15 CST</a:t>
            </a:r>
            <a:endParaRPr kumimoji="0" lang="en-US" sz="4000" b="0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34364" y="10438381"/>
            <a:ext cx="21044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</p:txBody>
      </p:sp>
    </p:spTree>
    <p:extLst>
      <p:ext uri="{BB962C8B-B14F-4D97-AF65-F5344CB8AC3E}">
        <p14:creationId xmlns:p14="http://schemas.microsoft.com/office/powerpoint/2010/main" val="136981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2455709" y="1814486"/>
            <a:ext cx="2022687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55709" y="2048418"/>
            <a:ext cx="192916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cs typeface="Arial" panose="020B0604020202020204" pitchFamily="34" charset="0"/>
              </a:rPr>
              <a:t>Most courses meet every day, but 2 courses meet on alternate days (i.e.: PE/Elective).  The courses that meet on alternate days (PE/Elective ) could have sections every period.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55709" y="741354"/>
            <a:ext cx="15819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VARIATION OF AN A-DAY/B-DAY SCHEDULE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A8E3DCB-E8F4-4F5B-909E-7C7B323AD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33408"/>
              </p:ext>
            </p:extLst>
          </p:nvPr>
        </p:nvGraphicFramePr>
        <p:xfrm>
          <a:off x="2045879" y="3922086"/>
          <a:ext cx="9730854" cy="862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299">
                  <a:extLst>
                    <a:ext uri="{9D8B030D-6E8A-4147-A177-3AD203B41FA5}">
                      <a16:colId xmlns:a16="http://schemas.microsoft.com/office/drawing/2014/main" val="3471543483"/>
                    </a:ext>
                  </a:extLst>
                </a:gridCol>
                <a:gridCol w="2442949">
                  <a:extLst>
                    <a:ext uri="{9D8B030D-6E8A-4147-A177-3AD203B41FA5}">
                      <a16:colId xmlns:a16="http://schemas.microsoft.com/office/drawing/2014/main" val="1888595839"/>
                    </a:ext>
                  </a:extLst>
                </a:gridCol>
                <a:gridCol w="1815152">
                  <a:extLst>
                    <a:ext uri="{9D8B030D-6E8A-4147-A177-3AD203B41FA5}">
                      <a16:colId xmlns:a16="http://schemas.microsoft.com/office/drawing/2014/main" val="431874305"/>
                    </a:ext>
                  </a:extLst>
                </a:gridCol>
                <a:gridCol w="2292824">
                  <a:extLst>
                    <a:ext uri="{9D8B030D-6E8A-4147-A177-3AD203B41FA5}">
                      <a16:colId xmlns:a16="http://schemas.microsoft.com/office/drawing/2014/main" val="3272904333"/>
                    </a:ext>
                  </a:extLst>
                </a:gridCol>
                <a:gridCol w="1951630">
                  <a:extLst>
                    <a:ext uri="{9D8B030D-6E8A-4147-A177-3AD203B41FA5}">
                      <a16:colId xmlns:a16="http://schemas.microsoft.com/office/drawing/2014/main" val="1819050364"/>
                    </a:ext>
                  </a:extLst>
                </a:gridCol>
              </a:tblGrid>
              <a:tr h="7892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Flex</a:t>
                      </a:r>
                    </a:p>
                    <a:p>
                      <a:pPr algn="ctr"/>
                      <a:r>
                        <a:rPr lang="en-US" sz="2400" dirty="0"/>
                        <a:t>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Start/End</a:t>
                      </a:r>
                    </a:p>
                    <a:p>
                      <a:pPr algn="ctr"/>
                      <a:r>
                        <a:rPr lang="en-US" sz="2400" dirty="0"/>
                        <a:t>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</a:t>
                      </a:r>
                    </a:p>
                    <a:p>
                      <a:pPr algn="ctr"/>
                      <a:r>
                        <a:rPr lang="en-US" sz="2400" dirty="0"/>
                        <a:t>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Week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Meeting</a:t>
                      </a:r>
                    </a:p>
                    <a:p>
                      <a:pPr algn="ctr"/>
                      <a:r>
                        <a:rPr lang="en-US" sz="2400" dirty="0"/>
                        <a:t>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947037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8:00 – 8:50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Every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506796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 or 1A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8:00 – 8:50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304048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222059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 or 1B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8:00 – 8:50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2671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616927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686667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8:55 – 9:45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Every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038126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or 2A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8:55 – 9:45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726176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954075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or 2B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8:55 – 9:45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043519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187274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118642"/>
                  </a:ext>
                </a:extLst>
              </a:tr>
              <a:tr h="4895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10:05 – 10:55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Every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666284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or 3A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10:05 – 10:55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261343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40580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 or 3B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10:05 – 10:55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30381"/>
                  </a:ext>
                </a:extLst>
              </a:tr>
              <a:tr h="42842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141488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3FF4624-8A96-4BFC-B816-2D2CCCE67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97607"/>
              </p:ext>
            </p:extLst>
          </p:nvPr>
        </p:nvGraphicFramePr>
        <p:xfrm>
          <a:off x="12607269" y="3922086"/>
          <a:ext cx="9717207" cy="8669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37">
                  <a:extLst>
                    <a:ext uri="{9D8B030D-6E8A-4147-A177-3AD203B41FA5}">
                      <a16:colId xmlns:a16="http://schemas.microsoft.com/office/drawing/2014/main" val="696054381"/>
                    </a:ext>
                  </a:extLst>
                </a:gridCol>
                <a:gridCol w="2480859">
                  <a:extLst>
                    <a:ext uri="{9D8B030D-6E8A-4147-A177-3AD203B41FA5}">
                      <a16:colId xmlns:a16="http://schemas.microsoft.com/office/drawing/2014/main" val="728584368"/>
                    </a:ext>
                  </a:extLst>
                </a:gridCol>
                <a:gridCol w="1774209">
                  <a:extLst>
                    <a:ext uri="{9D8B030D-6E8A-4147-A177-3AD203B41FA5}">
                      <a16:colId xmlns:a16="http://schemas.microsoft.com/office/drawing/2014/main" val="3377806446"/>
                    </a:ext>
                  </a:extLst>
                </a:gridCol>
                <a:gridCol w="2306472">
                  <a:extLst>
                    <a:ext uri="{9D8B030D-6E8A-4147-A177-3AD203B41FA5}">
                      <a16:colId xmlns:a16="http://schemas.microsoft.com/office/drawing/2014/main" val="3235083687"/>
                    </a:ext>
                  </a:extLst>
                </a:gridCol>
                <a:gridCol w="1951630">
                  <a:extLst>
                    <a:ext uri="{9D8B030D-6E8A-4147-A177-3AD203B41FA5}">
                      <a16:colId xmlns:a16="http://schemas.microsoft.com/office/drawing/2014/main" val="2276684825"/>
                    </a:ext>
                  </a:extLst>
                </a:gridCol>
              </a:tblGrid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Flex</a:t>
                      </a:r>
                    </a:p>
                    <a:p>
                      <a:pPr algn="ctr"/>
                      <a:r>
                        <a:rPr lang="en-US" sz="2400" dirty="0"/>
                        <a:t>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Start/End</a:t>
                      </a:r>
                    </a:p>
                    <a:p>
                      <a:pPr algn="ctr"/>
                      <a:r>
                        <a:rPr lang="en-US" sz="2400" dirty="0"/>
                        <a:t>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</a:t>
                      </a:r>
                    </a:p>
                    <a:p>
                      <a:pPr algn="ctr"/>
                      <a:r>
                        <a:rPr lang="en-US" sz="2400" dirty="0"/>
                        <a:t>Calendar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Week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Meeting</a:t>
                      </a:r>
                    </a:p>
                    <a:p>
                      <a:pPr algn="ctr"/>
                      <a:r>
                        <a:rPr lang="en-US" sz="2400" dirty="0"/>
                        <a:t>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821437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11:00 – 11:50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Every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228255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 or 4A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11:00 – 11:50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485299"/>
                  </a:ext>
                </a:extLst>
              </a:tr>
              <a:tr h="33865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358397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 or 4B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11:00 – 11:50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314837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639639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784093"/>
                  </a:ext>
                </a:extLst>
              </a:tr>
              <a:tr h="5311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12:25 – 1:15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Every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432712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 or 5A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12:25 – 1:15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609652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758035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 or 5B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12:25 – 1:15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954838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106113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790314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1:20 – 2:10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Every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T W R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544121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or 6A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1:20 – 2:10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490134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039277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or 6B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1:20 – 2:10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     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148518"/>
                  </a:ext>
                </a:extLst>
              </a:tr>
              <a:tr h="40312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    W    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010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2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1322876" y="1736426"/>
            <a:ext cx="2186467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22876" y="2118707"/>
            <a:ext cx="22337293" cy="553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000" dirty="0"/>
              <a:t>On Monday Periods 1- 6 meet in order.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000" dirty="0"/>
              <a:t>On Tuesday, the 2</a:t>
            </a:r>
            <a:r>
              <a:rPr lang="en-US" sz="4000" baseline="30000" dirty="0"/>
              <a:t>nd</a:t>
            </a:r>
            <a:r>
              <a:rPr lang="en-US" sz="4000" dirty="0"/>
              <a:t> day of the week, the classes start with period 2, followed by periods 3, 4, 5, 6, and 1.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000" dirty="0"/>
              <a:t>On Wednesday, the 3</a:t>
            </a:r>
            <a:r>
              <a:rPr lang="en-US" sz="4000" baseline="30000" dirty="0"/>
              <a:t>rd</a:t>
            </a:r>
            <a:r>
              <a:rPr lang="en-US" sz="4000" dirty="0"/>
              <a:t> day of the week, classes start with period 3, followed by periods 4, 5, 6, 1, and 2.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000" dirty="0"/>
              <a:t>On Thursday, the 4</a:t>
            </a:r>
            <a:r>
              <a:rPr lang="en-US" sz="4000" baseline="30000" dirty="0"/>
              <a:t>th</a:t>
            </a:r>
            <a:r>
              <a:rPr lang="en-US" sz="4000" dirty="0"/>
              <a:t> day of the week, classes start with period 4, followed by periods 5, 6, 1, 2, and 3.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000" dirty="0"/>
              <a:t>On Friday, the 5</a:t>
            </a:r>
            <a:r>
              <a:rPr lang="en-US" sz="4000" baseline="30000" dirty="0"/>
              <a:t>th</a:t>
            </a:r>
            <a:r>
              <a:rPr lang="en-US" sz="4000" dirty="0"/>
              <a:t> day of the week, classes start with period 5, followed by period 6, 1, 2, 3, and 4.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000" dirty="0"/>
              <a:t>Holidays do not affect the schedule.  If Monday is a holiday, then Tuesday of that week starts with period 2.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2876" y="654330"/>
            <a:ext cx="1191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ROTATING PERIODS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3821450-EDC9-41B5-AF89-FF1DD1A7E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6633"/>
              </p:ext>
            </p:extLst>
          </p:nvPr>
        </p:nvGraphicFramePr>
        <p:xfrm>
          <a:off x="3995304" y="8355421"/>
          <a:ext cx="16256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145665535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98672835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105173780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82352115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274302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437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85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298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02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80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162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935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34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1513945" y="1834090"/>
            <a:ext cx="1786609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94952" y="2512681"/>
            <a:ext cx="2180912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1200"/>
              </a:spcAft>
            </a:pPr>
            <a:r>
              <a:rPr lang="en-US" sz="4000" dirty="0"/>
              <a:t>The Start/End times for each Flex Period will be based on the Monday bell schedule.</a:t>
            </a:r>
            <a:br>
              <a:rPr lang="en-US" sz="4000" dirty="0"/>
            </a:br>
            <a:endParaRPr lang="en-US" sz="4000" dirty="0"/>
          </a:p>
          <a:p>
            <a:pPr lvl="0" algn="l" rtl="0">
              <a:spcBef>
                <a:spcPts val="0"/>
              </a:spcBef>
              <a:spcAft>
                <a:spcPts val="1200"/>
              </a:spcAft>
            </a:pPr>
            <a:r>
              <a:rPr lang="en-US" sz="4000" dirty="0"/>
              <a:t>The Class Calendars indicate that the Flex Periods meet every day of the week.</a:t>
            </a:r>
            <a:br>
              <a:rPr lang="en-US" sz="4000" dirty="0"/>
            </a:br>
            <a:endParaRPr lang="en-US" sz="4000" dirty="0"/>
          </a:p>
          <a:p>
            <a:pPr lvl="0" algn="l" rtl="0">
              <a:spcBef>
                <a:spcPts val="0"/>
              </a:spcBef>
              <a:spcAft>
                <a:spcPts val="1200"/>
              </a:spcAft>
            </a:pPr>
            <a:r>
              <a:rPr lang="en-US" sz="4000" dirty="0"/>
              <a:t>Since the Flex Periods do not meet at the same time every day, Custom Bell Schedules will be used to show this variation.</a:t>
            </a:r>
            <a:br>
              <a:rPr lang="en-US" sz="4000" dirty="0"/>
            </a:br>
            <a:endParaRPr lang="en-US" sz="4000" dirty="0"/>
          </a:p>
          <a:p>
            <a:pPr>
              <a:spcAft>
                <a:spcPts val="1200"/>
              </a:spcAft>
            </a:pPr>
            <a:r>
              <a:rPr lang="en-US" sz="4000" dirty="0"/>
              <a:t>Custom bell schedules will be created for Tuesday, Wednesday, Thursday, and Friday.</a:t>
            </a:r>
            <a:br>
              <a:rPr lang="en-US" sz="4000" dirty="0"/>
            </a:br>
            <a:endParaRPr lang="en-US" sz="4000" dirty="0"/>
          </a:p>
          <a:p>
            <a:pPr>
              <a:spcAft>
                <a:spcPts val="1200"/>
              </a:spcAft>
            </a:pPr>
            <a:r>
              <a:rPr lang="en-US" sz="4000" dirty="0"/>
              <a:t>Each custom bell schedule will be linked to the corresponding days in the school calendar (Day table).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3945" y="718488"/>
            <a:ext cx="1191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ROTATING PERIODS</a:t>
            </a:r>
          </a:p>
        </p:txBody>
      </p:sp>
    </p:spTree>
    <p:extLst>
      <p:ext uri="{BB962C8B-B14F-4D97-AF65-F5344CB8AC3E}">
        <p14:creationId xmlns:p14="http://schemas.microsoft.com/office/powerpoint/2010/main" val="5142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258951" y="2236927"/>
            <a:ext cx="16243700" cy="11524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513945" y="2236928"/>
            <a:ext cx="21441589" cy="115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7606" y="1233463"/>
            <a:ext cx="1191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ROTATING PERIODS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09CCB80-C200-49D2-B4DE-98272A5F9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83828"/>
              </p:ext>
            </p:extLst>
          </p:nvPr>
        </p:nvGraphicFramePr>
        <p:xfrm>
          <a:off x="1228534" y="3345238"/>
          <a:ext cx="21412562" cy="7025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322">
                  <a:extLst>
                    <a:ext uri="{9D8B030D-6E8A-4147-A177-3AD203B41FA5}">
                      <a16:colId xmlns:a16="http://schemas.microsoft.com/office/drawing/2014/main" val="3088598588"/>
                    </a:ext>
                  </a:extLst>
                </a:gridCol>
                <a:gridCol w="4517409">
                  <a:extLst>
                    <a:ext uri="{9D8B030D-6E8A-4147-A177-3AD203B41FA5}">
                      <a16:colId xmlns:a16="http://schemas.microsoft.com/office/drawing/2014/main" val="1465642496"/>
                    </a:ext>
                  </a:extLst>
                </a:gridCol>
                <a:gridCol w="1924335">
                  <a:extLst>
                    <a:ext uri="{9D8B030D-6E8A-4147-A177-3AD203B41FA5}">
                      <a16:colId xmlns:a16="http://schemas.microsoft.com/office/drawing/2014/main" val="1711789074"/>
                    </a:ext>
                  </a:extLst>
                </a:gridCol>
                <a:gridCol w="1869743">
                  <a:extLst>
                    <a:ext uri="{9D8B030D-6E8A-4147-A177-3AD203B41FA5}">
                      <a16:colId xmlns:a16="http://schemas.microsoft.com/office/drawing/2014/main" val="1333598172"/>
                    </a:ext>
                  </a:extLst>
                </a:gridCol>
                <a:gridCol w="2811439">
                  <a:extLst>
                    <a:ext uri="{9D8B030D-6E8A-4147-A177-3AD203B41FA5}">
                      <a16:colId xmlns:a16="http://schemas.microsoft.com/office/drawing/2014/main" val="2182502950"/>
                    </a:ext>
                  </a:extLst>
                </a:gridCol>
                <a:gridCol w="2720640">
                  <a:extLst>
                    <a:ext uri="{9D8B030D-6E8A-4147-A177-3AD203B41FA5}">
                      <a16:colId xmlns:a16="http://schemas.microsoft.com/office/drawing/2014/main" val="1725803793"/>
                    </a:ext>
                  </a:extLst>
                </a:gridCol>
                <a:gridCol w="2793055">
                  <a:extLst>
                    <a:ext uri="{9D8B030D-6E8A-4147-A177-3AD203B41FA5}">
                      <a16:colId xmlns:a16="http://schemas.microsoft.com/office/drawing/2014/main" val="2550802593"/>
                    </a:ext>
                  </a:extLst>
                </a:gridCol>
                <a:gridCol w="3083619">
                  <a:extLst>
                    <a:ext uri="{9D8B030D-6E8A-4147-A177-3AD203B41FA5}">
                      <a16:colId xmlns:a16="http://schemas.microsoft.com/office/drawing/2014/main" val="2989658758"/>
                    </a:ext>
                  </a:extLst>
                </a:gridCol>
              </a:tblGrid>
              <a:tr h="79047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Start/End   Times – Monday Bell 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Meeting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  <a:p>
                      <a:pPr algn="ctr"/>
                      <a:r>
                        <a:rPr lang="en-US" dirty="0"/>
                        <a:t>Bell 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Bell 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Bell 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Bell Schedule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58983"/>
                  </a:ext>
                </a:extLst>
              </a:tr>
              <a:tr h="833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8:00 – 8:50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MTWRF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1:20 – 2:10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12:25 – 1:15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11:00 – 11:50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10:05 – 10:55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606085"/>
                  </a:ext>
                </a:extLst>
              </a:tr>
              <a:tr h="833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8:55 –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8:00 – 8:50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1:20 – 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12:25 – 1:15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11:00 – 11:50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330309"/>
                  </a:ext>
                </a:extLst>
              </a:tr>
              <a:tr h="833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10:05 – 10:55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8:55 –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8:00 – 8:50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1:20 – 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12:25 – 1:15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936787"/>
                  </a:ext>
                </a:extLst>
              </a:tr>
              <a:tr h="833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11:00 – 11:50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10:05 – 10:55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8:55 –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8:00 – 8:50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1:20 – 2:10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308255"/>
                  </a:ext>
                </a:extLst>
              </a:tr>
              <a:tr h="833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11:50 – 12:20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11:50 – 12:20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11:50 – 12:20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11:50 – 12:20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11:50 – 12:20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81943"/>
                  </a:ext>
                </a:extLst>
              </a:tr>
              <a:tr h="833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12:25 – 1:15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11:00 – 11:50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10:05 – 10:55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8:55 –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8:00 – 8:50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89734"/>
                  </a:ext>
                </a:extLst>
              </a:tr>
              <a:tr h="8338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1:20 – 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MTWRF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12:25 – 1:15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11:00 – 11:50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10:05 – 10:55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8:55 – 9:45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721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4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1513945" y="1642889"/>
            <a:ext cx="21076779" cy="1040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38687" y="2183730"/>
            <a:ext cx="20943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/>
              <a:t>As an example, 6</a:t>
            </a:r>
            <a:r>
              <a:rPr lang="en-US" sz="4000" baseline="30000" dirty="0"/>
              <a:t>th</a:t>
            </a:r>
            <a:r>
              <a:rPr lang="en-US" sz="4000" dirty="0"/>
              <a:t> grade students start school 15 minutes after 7</a:t>
            </a:r>
            <a:r>
              <a:rPr lang="en-US" sz="4000" baseline="30000" dirty="0"/>
              <a:t>th</a:t>
            </a:r>
            <a:r>
              <a:rPr lang="en-US" sz="4000" dirty="0"/>
              <a:t> &amp; 8</a:t>
            </a:r>
            <a:r>
              <a:rPr lang="en-US" sz="4000" baseline="30000" dirty="0"/>
              <a:t>th</a:t>
            </a:r>
            <a:r>
              <a:rPr lang="en-US" sz="4000" dirty="0"/>
              <a:t> grade students, and they have a different bell schedule and a different lunch period.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6051" y="719559"/>
            <a:ext cx="1191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STAGGERED START TIMES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051C288-74D4-47FD-917E-5945F7B19462}"/>
              </a:ext>
            </a:extLst>
          </p:cNvPr>
          <p:cNvGraphicFramePr>
            <a:graphicFrameLocks noGrp="1"/>
          </p:cNvGraphicFramePr>
          <p:nvPr/>
        </p:nvGraphicFramePr>
        <p:xfrm>
          <a:off x="1848668" y="4154282"/>
          <a:ext cx="9738281" cy="7014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467">
                  <a:extLst>
                    <a:ext uri="{9D8B030D-6E8A-4147-A177-3AD203B41FA5}">
                      <a16:colId xmlns:a16="http://schemas.microsoft.com/office/drawing/2014/main" val="197542510"/>
                    </a:ext>
                  </a:extLst>
                </a:gridCol>
                <a:gridCol w="3193576">
                  <a:extLst>
                    <a:ext uri="{9D8B030D-6E8A-4147-A177-3AD203B41FA5}">
                      <a16:colId xmlns:a16="http://schemas.microsoft.com/office/drawing/2014/main" val="3807824678"/>
                    </a:ext>
                  </a:extLst>
                </a:gridCol>
                <a:gridCol w="2471043">
                  <a:extLst>
                    <a:ext uri="{9D8B030D-6E8A-4147-A177-3AD203B41FA5}">
                      <a16:colId xmlns:a16="http://schemas.microsoft.com/office/drawing/2014/main" val="2644758077"/>
                    </a:ext>
                  </a:extLst>
                </a:gridCol>
                <a:gridCol w="2169195">
                  <a:extLst>
                    <a:ext uri="{9D8B030D-6E8A-4147-A177-3AD203B41FA5}">
                      <a16:colId xmlns:a16="http://schemas.microsoft.com/office/drawing/2014/main" val="2782676643"/>
                    </a:ext>
                  </a:extLst>
                </a:gridCol>
              </a:tblGrid>
              <a:tr h="796823">
                <a:tc gridSpan="4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Flex Periods – 6</a:t>
                      </a:r>
                      <a:r>
                        <a:rPr lang="en-US" sz="4000" baseline="30000" dirty="0"/>
                        <a:t>th</a:t>
                      </a:r>
                      <a:r>
                        <a:rPr lang="en-US" sz="4000" dirty="0"/>
                        <a:t> Grade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Start/End</a:t>
                      </a:r>
                    </a:p>
                    <a:p>
                      <a:pPr algn="ctr"/>
                      <a:r>
                        <a:rPr lang="en-US" sz="2400" dirty="0"/>
                        <a:t>Times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</a:t>
                      </a:r>
                    </a:p>
                    <a:p>
                      <a:pPr algn="ctr"/>
                      <a:r>
                        <a:rPr lang="en-US" sz="2400" dirty="0"/>
                        <a:t>Calendar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Week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341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Flex</a:t>
                      </a:r>
                    </a:p>
                    <a:p>
                      <a:pPr algn="ctr"/>
                      <a:r>
                        <a:rPr lang="en-US" sz="40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Start/End</a:t>
                      </a:r>
                    </a:p>
                    <a:p>
                      <a:pPr algn="ctr"/>
                      <a:r>
                        <a:rPr lang="en-US" sz="4000" dirty="0"/>
                        <a:t>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Class</a:t>
                      </a:r>
                    </a:p>
                    <a:p>
                      <a:pPr algn="ctr"/>
                      <a:r>
                        <a:rPr lang="en-US" sz="4000" dirty="0"/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Meeting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4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8:15 – 9:05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930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/>
                        <a:t>9:10 – 10:00 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90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10:20 – 11:10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99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11:15 – 12:05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97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L-6th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/>
                        <a:t>12:05 – 12:35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L-6th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837428"/>
                  </a:ext>
                </a:extLst>
              </a:tr>
              <a:tr h="47977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12:40 – 1:30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145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1:35 – 2:25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6-6th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903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86A1EE3-BF62-4088-B531-C9248A8C528B}"/>
              </a:ext>
            </a:extLst>
          </p:cNvPr>
          <p:cNvGraphicFramePr>
            <a:graphicFrameLocks noGrp="1"/>
          </p:cNvGraphicFramePr>
          <p:nvPr/>
        </p:nvGraphicFramePr>
        <p:xfrm>
          <a:off x="12797053" y="4154282"/>
          <a:ext cx="9793671" cy="6965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265">
                  <a:extLst>
                    <a:ext uri="{9D8B030D-6E8A-4147-A177-3AD203B41FA5}">
                      <a16:colId xmlns:a16="http://schemas.microsoft.com/office/drawing/2014/main" val="1592692837"/>
                    </a:ext>
                  </a:extLst>
                </a:gridCol>
                <a:gridCol w="3248167">
                  <a:extLst>
                    <a:ext uri="{9D8B030D-6E8A-4147-A177-3AD203B41FA5}">
                      <a16:colId xmlns:a16="http://schemas.microsoft.com/office/drawing/2014/main" val="2768757867"/>
                    </a:ext>
                  </a:extLst>
                </a:gridCol>
                <a:gridCol w="2470245">
                  <a:extLst>
                    <a:ext uri="{9D8B030D-6E8A-4147-A177-3AD203B41FA5}">
                      <a16:colId xmlns:a16="http://schemas.microsoft.com/office/drawing/2014/main" val="3192759859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395442100"/>
                    </a:ext>
                  </a:extLst>
                </a:gridCol>
              </a:tblGrid>
              <a:tr h="747361">
                <a:tc gridSpan="4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Flex Periods – 7</a:t>
                      </a:r>
                      <a:r>
                        <a:rPr lang="en-US" sz="4000" baseline="30000" dirty="0"/>
                        <a:t>th</a:t>
                      </a:r>
                      <a:r>
                        <a:rPr lang="en-US" sz="4000" dirty="0"/>
                        <a:t> &amp; 8</a:t>
                      </a:r>
                      <a:r>
                        <a:rPr lang="en-US" sz="4000" baseline="30000" dirty="0"/>
                        <a:t>th</a:t>
                      </a:r>
                      <a:r>
                        <a:rPr lang="en-US" sz="4000" dirty="0"/>
                        <a:t>  Grade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Start/End</a:t>
                      </a:r>
                    </a:p>
                    <a:p>
                      <a:pPr algn="ctr"/>
                      <a:r>
                        <a:rPr lang="en-US" sz="2400" dirty="0"/>
                        <a:t>Times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</a:t>
                      </a:r>
                    </a:p>
                    <a:p>
                      <a:pPr algn="ctr"/>
                      <a:r>
                        <a:rPr lang="en-US" sz="2400" dirty="0"/>
                        <a:t>Calendar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Week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55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Flex</a:t>
                      </a:r>
                    </a:p>
                    <a:p>
                      <a:pPr algn="ctr"/>
                      <a:r>
                        <a:rPr lang="en-US" sz="40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Start/End</a:t>
                      </a:r>
                    </a:p>
                    <a:p>
                      <a:pPr algn="ctr"/>
                      <a:r>
                        <a:rPr lang="en-US" sz="4000" dirty="0"/>
                        <a:t>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Class</a:t>
                      </a:r>
                    </a:p>
                    <a:p>
                      <a:pPr algn="ctr"/>
                      <a:r>
                        <a:rPr lang="en-US" sz="4000" dirty="0"/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Meeting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293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8:00 – 8:50 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98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/>
                        <a:t>8:55 – 9:45 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394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10:05 – 10:55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77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11:00 – 11:50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779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/>
                        <a:t>11:55 – 12:45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32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L-7/8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12:45 – 1:15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L-7/8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504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1:20 – 2:10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6-7/8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MTWRF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8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0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303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68317" y="7081375"/>
            <a:ext cx="9861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ANY QUESTIONS?</a:t>
            </a:r>
            <a:endParaRPr lang="en-US" sz="66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475" y="4802684"/>
            <a:ext cx="1091250" cy="9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Google Shape;179;g8182b52d5f_0_173"/>
          <p:cNvCxnSpPr/>
          <p:nvPr/>
        </p:nvCxnSpPr>
        <p:spPr>
          <a:xfrm rot="10800000" flipH="1">
            <a:off x="3258951" y="2232250"/>
            <a:ext cx="17706900" cy="16200"/>
          </a:xfrm>
          <a:prstGeom prst="straightConnector1">
            <a:avLst/>
          </a:prstGeom>
          <a:noFill/>
          <a:ln w="508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0" name="Google Shape;180;g8182b52d5f_0_173"/>
          <p:cNvCxnSpPr>
            <a:cxnSpLocks/>
          </p:cNvCxnSpPr>
          <p:nvPr/>
        </p:nvCxnSpPr>
        <p:spPr>
          <a:xfrm flipV="1">
            <a:off x="3258951" y="2232249"/>
            <a:ext cx="18262903" cy="16201"/>
          </a:xfrm>
          <a:prstGeom prst="straightConnector1">
            <a:avLst/>
          </a:prstGeom>
          <a:noFill/>
          <a:ln w="508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1" name="Google Shape;181;g8182b52d5f_0_173"/>
          <p:cNvSpPr txBox="1"/>
          <p:nvPr/>
        </p:nvSpPr>
        <p:spPr>
          <a:xfrm>
            <a:off x="2688967" y="2858975"/>
            <a:ext cx="6236400" cy="9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demo.aeries.net</a:t>
            </a:r>
            <a:r>
              <a:rPr lang="en-US" sz="4800" b="1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Demo Database 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Great for more practice!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2" name="Google Shape;182;g8182b52d5f_0_173"/>
          <p:cNvSpPr/>
          <p:nvPr/>
        </p:nvSpPr>
        <p:spPr>
          <a:xfrm flipH="1">
            <a:off x="-96" y="1419726"/>
            <a:ext cx="192600" cy="1527900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2C93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8182b52d5f_0_173"/>
          <p:cNvSpPr txBox="1"/>
          <p:nvPr/>
        </p:nvSpPr>
        <p:spPr>
          <a:xfrm>
            <a:off x="3169047" y="1062925"/>
            <a:ext cx="136974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54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Nunito Sans Black" pitchFamily="2" charset="0"/>
                <a:ea typeface="Helvetica Neue"/>
                <a:cs typeface="Helvetica Neue"/>
                <a:sym typeface="Helvetica Neue"/>
              </a:rPr>
              <a:t>MANY SUPPORT RESOURCES</a:t>
            </a:r>
            <a:endParaRPr sz="5400" b="0" i="0" u="none" strike="noStrike" cap="none" dirty="0">
              <a:solidFill>
                <a:schemeClr val="accent1">
                  <a:lumMod val="50000"/>
                </a:schemeClr>
              </a:solidFill>
              <a:latin typeface="Nunito Sans Black" pitchFamily="2" charset="0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g8182b52d5f_0_173"/>
          <p:cNvCxnSpPr/>
          <p:nvPr/>
        </p:nvCxnSpPr>
        <p:spPr>
          <a:xfrm flipH="1">
            <a:off x="8874015" y="3062556"/>
            <a:ext cx="90000" cy="9022800"/>
          </a:xfrm>
          <a:prstGeom prst="straightConnector1">
            <a:avLst/>
          </a:prstGeom>
          <a:noFill/>
          <a:ln w="381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g8182b52d5f_0_173"/>
          <p:cNvSpPr txBox="1"/>
          <p:nvPr/>
        </p:nvSpPr>
        <p:spPr>
          <a:xfrm>
            <a:off x="8899800" y="2947626"/>
            <a:ext cx="6584400" cy="84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learn.aeries.com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Aeries Teacher Academy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FREE online courses!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86" name="Google Shape;186;g8182b52d5f_0_173"/>
          <p:cNvCxnSpPr/>
          <p:nvPr/>
        </p:nvCxnSpPr>
        <p:spPr>
          <a:xfrm flipH="1">
            <a:off x="15458634" y="3062556"/>
            <a:ext cx="90000" cy="9022800"/>
          </a:xfrm>
          <a:prstGeom prst="straightConnector1">
            <a:avLst/>
          </a:prstGeom>
          <a:noFill/>
          <a:ln w="381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7" name="Google Shape;187;g8182b52d5f_0_173"/>
          <p:cNvSpPr txBox="1"/>
          <p:nvPr/>
        </p:nvSpPr>
        <p:spPr>
          <a:xfrm>
            <a:off x="15779033" y="2858975"/>
            <a:ext cx="5916000" cy="100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support.aeries.com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Aeries Documentation 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&amp; Video Library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Targeted support at your fingertips!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91" name="Google Shape;191;g8182b52d5f_0_1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07825" y="5709650"/>
            <a:ext cx="4966900" cy="6525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8182b52d5f_0_1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334811" y="5709650"/>
            <a:ext cx="5753163" cy="2964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8182b52d5f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8363855" y="4002830"/>
            <a:ext cx="1026840" cy="11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8182b52d5f_0_17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308020" y="7413251"/>
            <a:ext cx="6373164" cy="407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45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B27DE1-BEC9-6EF6-E41B-8786C1A80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87162"/>
            <a:ext cx="22555200" cy="11446764"/>
          </a:xfrm>
          <a:prstGeom prst="rect">
            <a:avLst/>
          </a:prstGeom>
        </p:spPr>
      </p:pic>
      <p:pic>
        <p:nvPicPr>
          <p:cNvPr id="5" name="Object 3" descr="preencoded.png">
            <a:extLst>
              <a:ext uri="{FF2B5EF4-FFF2-40B4-BE49-F238E27FC236}">
                <a16:creationId xmlns:a16="http://schemas.microsoft.com/office/drawing/2014/main" id="{C7F01085-6863-5FFD-12AF-931E85315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070334" y="142306"/>
            <a:ext cx="4241800" cy="990600"/>
          </a:xfrm>
          <a:prstGeom prst="rect">
            <a:avLst/>
          </a:prstGeom>
        </p:spPr>
      </p:pic>
      <p:sp>
        <p:nvSpPr>
          <p:cNvPr id="6" name="Object4">
            <a:extLst>
              <a:ext uri="{FF2B5EF4-FFF2-40B4-BE49-F238E27FC236}">
                <a16:creationId xmlns:a16="http://schemas.microsoft.com/office/drawing/2014/main" id="{C24C29E5-E79D-3927-868B-86452101587D}"/>
              </a:ext>
            </a:extLst>
          </p:cNvPr>
          <p:cNvSpPr/>
          <p:nvPr/>
        </p:nvSpPr>
        <p:spPr>
          <a:xfrm>
            <a:off x="-261118" y="1857736"/>
            <a:ext cx="24904700" cy="1638300"/>
          </a:xfrm>
          <a:prstGeom prst="rect">
            <a:avLst/>
          </a:prstGeom>
          <a:noFill/>
          <a:ln/>
        </p:spPr>
        <p:txBody>
          <a:bodyPr wrap="square" lIns="0" tIns="0" rIns="0" bIns="0" rtlCol="0" anchor="t">
            <a:noAutofit/>
          </a:bodyPr>
          <a:lstStyle/>
          <a:p>
            <a:pPr algn="ctr" defTabSz="1219260">
              <a:lnSpc>
                <a:spcPts val="12934"/>
              </a:lnSpc>
            </a:pPr>
            <a:r>
              <a:rPr lang="en-US" sz="12800" dirty="0">
                <a:solidFill>
                  <a:srgbClr val="345BA9"/>
                </a:solidFill>
                <a:latin typeface="AeriesSansBold" pitchFamily="50" charset="0"/>
                <a:ea typeface="Aeries Sans" pitchFamily="34" charset="-122"/>
                <a:cs typeface="Aeries Sans" pitchFamily="34" charset="-120"/>
              </a:rPr>
              <a:t>We value your feedback!</a:t>
            </a:r>
            <a:endParaRPr lang="en-US" sz="12800" dirty="0">
              <a:solidFill>
                <a:srgbClr val="345BA9"/>
              </a:solidFill>
              <a:latin typeface="AeriesSansBold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E75E5B-EB8C-2801-C0E5-EDE3330BA4E5}"/>
              </a:ext>
            </a:extLst>
          </p:cNvPr>
          <p:cNvSpPr txBox="1"/>
          <p:nvPr/>
        </p:nvSpPr>
        <p:spPr>
          <a:xfrm>
            <a:off x="2943060" y="3872364"/>
            <a:ext cx="184963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Please take a few minutes to complete our survey and let us know how we can better serve you in the future!</a:t>
            </a:r>
          </a:p>
          <a:p>
            <a:pPr algn="ctr"/>
            <a:r>
              <a:rPr lang="en-US" sz="560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You will be enrolled in our monthly drawing for a gift card.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2CA314-E2EB-D6C4-2D8C-7C85EA38D7F3}"/>
              </a:ext>
            </a:extLst>
          </p:cNvPr>
          <p:cNvSpPr txBox="1"/>
          <p:nvPr/>
        </p:nvSpPr>
        <p:spPr>
          <a:xfrm>
            <a:off x="2400303" y="11205508"/>
            <a:ext cx="216788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eriesSansBold" pitchFamily="50" charset="0"/>
              </a:rPr>
              <a:t>https://survey.alchemer.com/s3/7443595/Aeries-Training-Survey</a:t>
            </a: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CAEBFE3-9896-C232-6639-7A8EC0BE4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53" y="6869483"/>
            <a:ext cx="3904762" cy="3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858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57144C4-70FF-A58C-0F61-67AD97AE52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" b="13638"/>
          <a:stretch/>
        </p:blipFill>
        <p:spPr>
          <a:xfrm>
            <a:off x="-3008" y="2564"/>
            <a:ext cx="24383960" cy="137134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C141F4-A19C-E650-1572-951FF0AB122C}"/>
              </a:ext>
            </a:extLst>
          </p:cNvPr>
          <p:cNvSpPr txBox="1"/>
          <p:nvPr/>
        </p:nvSpPr>
        <p:spPr>
          <a:xfrm>
            <a:off x="6100266" y="11504941"/>
            <a:ext cx="12188140" cy="1566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260">
              <a:lnSpc>
                <a:spcPts val="11068"/>
              </a:lnSpc>
            </a:pPr>
            <a:r>
              <a:rPr lang="en-US" sz="12000" dirty="0">
                <a:solidFill>
                  <a:srgbClr val="345BA9"/>
                </a:solidFill>
                <a:latin typeface="AeriesSansBold" pitchFamily="50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3557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7854136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documentation for this workshop: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https://support.aeries.com/support/solutions/articles/14000126743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7277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2402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7854136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documents that will be used in this workshop: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lvl="1"/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SW D2 PM Doc1 Flex Periods &amp; Class Calendars.pptx</a:t>
            </a:r>
          </a:p>
          <a:p>
            <a:pPr lvl="1"/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lvl="1"/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Finals Day.docx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15582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DOCUMENTS USED FOR THIS WORKSHOP</a:t>
            </a:r>
          </a:p>
        </p:txBody>
      </p:sp>
    </p:spTree>
    <p:extLst>
      <p:ext uri="{BB962C8B-B14F-4D97-AF65-F5344CB8AC3E}">
        <p14:creationId xmlns:p14="http://schemas.microsoft.com/office/powerpoint/2010/main" val="240749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26293" y="2216061"/>
            <a:ext cx="17706934" cy="161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2633707"/>
            <a:ext cx="18986900" cy="992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 SCHEDULING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 SCHEDULING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Period &amp; Block					1. Flex Period (FTF)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Bell Schedule (BEL) Table			2. Flex Period Times (FTF)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Split Term &amp; Day Tags				3. Class Calendar (CCL)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Block Schedule Calendar			4. Class Calendar Dates (CCD)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Teacher (TCH) Table				5. Staff (STF)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Primary Teacher, TCH #2, TCH #3 			6. Section Staff Members (SSM) Table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Highly Qualified Teacher (1, 2, 3)</a:t>
            </a:r>
            <a:endParaRPr lang="en-US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6" y="1153421"/>
            <a:ext cx="14641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CHANGES IN THE MST &amp; SMS TABLES</a:t>
            </a:r>
          </a:p>
          <a:p>
            <a:endParaRPr lang="en-US" sz="54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9298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0"/>
            <a:ext cx="17553885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138248"/>
            <a:ext cx="180975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Flex Periods are created and linked to sections in the MST and/or the SMS tables.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Flex Periods include start/end times for each period, so a bell schedule (BEL) table is not used.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Custom bell schedules (BSD table) may be defined and linked to the school calendar (DAY table).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Custom bell schedule times are defined with the Flex Periods and replace the bell schedule times (BST) table.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419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FLEX PERIODS - OVERVIEW</a:t>
            </a:r>
          </a:p>
        </p:txBody>
      </p:sp>
    </p:spTree>
    <p:extLst>
      <p:ext uri="{BB962C8B-B14F-4D97-AF65-F5344CB8AC3E}">
        <p14:creationId xmlns:p14="http://schemas.microsoft.com/office/powerpoint/2010/main" val="418165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7866098" cy="161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0" y="3138248"/>
            <a:ext cx="19355389" cy="940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>
              <a:lnSpc>
                <a:spcPct val="135000"/>
              </a:lnSpc>
              <a:spcAft>
                <a:spcPts val="1200"/>
              </a:spcAft>
            </a:pPr>
            <a:r>
              <a:rPr lang="en-US" sz="4000" b="1" dirty="0">
                <a:ea typeface="Open Sans" panose="020B0606030504020204" pitchFamily="34" charset="0"/>
                <a:cs typeface="Lato"/>
              </a:rPr>
              <a:t>A.7. Flex Periods: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Select the academic year (FTF.YR).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the short title – maximum of 6 characters (FTF.STI).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Tiny Title – 2 characters (FTF.TT).  This is to be used where Short Title does not fit.  For</a:t>
            </a:r>
            <a:br>
              <a:rPr lang="en-US" sz="4000" dirty="0"/>
            </a:br>
            <a:r>
              <a:rPr lang="en-US" sz="4000" dirty="0"/>
              <a:t>      Texas, this field is used for state reporting to identify periods.  For California, this field</a:t>
            </a:r>
            <a:br>
              <a:rPr lang="en-US" sz="4000" dirty="0"/>
            </a:br>
            <a:r>
              <a:rPr lang="en-US" sz="4000" dirty="0"/>
              <a:t>      has not been programmed in reports. 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the description – 50 characters (FTF.DE).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the start &amp; end times (FTF.ST &amp; FTF.ET).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the type (FTF.TY).  Blank = Standard Flex Period, C = Non-Conflict Flex Period.</a:t>
            </a:r>
          </a:p>
          <a:p>
            <a:pPr marL="342900" lvl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/>
              <a:t>  Enter any Custom Bell Schedule start &amp; end times (FTT Table).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8148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chemeClr val="accent1">
                    <a:lumMod val="50000"/>
                  </a:schemeClr>
                </a:solidFill>
                <a:latin typeface="Nunito Sans Black" pitchFamily="2" charset="0"/>
                <a:ea typeface="Open Sans" panose="020B0606030504020204" pitchFamily="34" charset="0"/>
                <a:cs typeface="Helvetica Neue"/>
              </a:rPr>
              <a:t>CREATING FLEX PERIODS (FTF &amp; FTT Tables)</a:t>
            </a:r>
          </a:p>
        </p:txBody>
      </p:sp>
    </p:spTree>
    <p:extLst>
      <p:ext uri="{BB962C8B-B14F-4D97-AF65-F5344CB8AC3E}">
        <p14:creationId xmlns:p14="http://schemas.microsoft.com/office/powerpoint/2010/main" val="283055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0"/>
            <a:ext cx="17553885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138248"/>
            <a:ext cx="180975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A bell schedule definition (BSD table) must be created for any custom bell schedule that the school will need (i.e.: Short Day, Finals, Late Start, Monday, Tuesday, etc.).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For each of the custom bell schedules that have been defined, the Start/End times may be entered on the Flex Period page.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If a Flex Period does not meet on a custom bell schedule, then you do not have to adjust the Start/End times for that custom bell schedule.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After the school calendar (DAY table) has been created in the 2024-25 database, identify the school dates when the custom bell schedule will be in effect.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26126"/>
            <a:ext cx="1419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CREATING CUSTOM BELL SCHEDULES</a:t>
            </a:r>
          </a:p>
        </p:txBody>
      </p:sp>
    </p:spTree>
    <p:extLst>
      <p:ext uri="{BB962C8B-B14F-4D97-AF65-F5344CB8AC3E}">
        <p14:creationId xmlns:p14="http://schemas.microsoft.com/office/powerpoint/2010/main" val="19023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0"/>
            <a:ext cx="17553885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138248"/>
            <a:ext cx="180975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Class Calendars are created and linked to sections in the MST and/or the SMS tables.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Class Calendars are used to indicate which school days a section, or class, meets.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/>
              <a:t>Class Calendars can be created for sections that meet every day, every other day, all Mondays and Tuesdays, Fridays only, etc.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" sz="40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It is recommended that for each Flex Period there is a corresponding Class Calendar.</a:t>
            </a:r>
            <a:endParaRPr lang="en" sz="4000" dirty="0"/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7" y="1153421"/>
            <a:ext cx="1419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CLASS CALENDARS - OVERVIEW</a:t>
            </a:r>
          </a:p>
        </p:txBody>
      </p:sp>
    </p:spTree>
    <p:extLst>
      <p:ext uri="{BB962C8B-B14F-4D97-AF65-F5344CB8AC3E}">
        <p14:creationId xmlns:p14="http://schemas.microsoft.com/office/powerpoint/2010/main" val="414001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9593</TotalTime>
  <Words>2855</Words>
  <Application>Microsoft Macintosh PowerPoint</Application>
  <PresentationFormat>Custom</PresentationFormat>
  <Paragraphs>721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Abadi</vt:lpstr>
      <vt:lpstr>AeriesSansBold</vt:lpstr>
      <vt:lpstr>Arial</vt:lpstr>
      <vt:lpstr>Bebas Neue</vt:lpstr>
      <vt:lpstr>Bebas Neue Bold</vt:lpstr>
      <vt:lpstr>Calibri</vt:lpstr>
      <vt:lpstr>Calibri Light</vt:lpstr>
      <vt:lpstr>Helvetica Neue</vt:lpstr>
      <vt:lpstr>Lato</vt:lpstr>
      <vt:lpstr>Nunito Sans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458</cp:revision>
  <cp:lastPrinted>2024-01-15T20:36:04Z</cp:lastPrinted>
  <dcterms:created xsi:type="dcterms:W3CDTF">2014-09-26T10:57:37Z</dcterms:created>
  <dcterms:modified xsi:type="dcterms:W3CDTF">2024-01-19T17:31:17Z</dcterms:modified>
</cp:coreProperties>
</file>