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394" r:id="rId2"/>
    <p:sldId id="438" r:id="rId3"/>
    <p:sldId id="429" r:id="rId4"/>
    <p:sldId id="440" r:id="rId5"/>
    <p:sldId id="393" r:id="rId6"/>
    <p:sldId id="430" r:id="rId7"/>
    <p:sldId id="442" r:id="rId8"/>
    <p:sldId id="439" r:id="rId9"/>
    <p:sldId id="421" r:id="rId10"/>
    <p:sldId id="392" r:id="rId11"/>
    <p:sldId id="396" r:id="rId12"/>
    <p:sldId id="403" r:id="rId13"/>
    <p:sldId id="397" r:id="rId14"/>
    <p:sldId id="451" r:id="rId15"/>
    <p:sldId id="415" r:id="rId16"/>
    <p:sldId id="452" r:id="rId17"/>
    <p:sldId id="473" r:id="rId18"/>
    <p:sldId id="453" r:id="rId19"/>
    <p:sldId id="474" r:id="rId20"/>
    <p:sldId id="475" r:id="rId21"/>
    <p:sldId id="458" r:id="rId22"/>
    <p:sldId id="433" r:id="rId23"/>
    <p:sldId id="435" r:id="rId24"/>
    <p:sldId id="312" r:id="rId25"/>
    <p:sldId id="469" r:id="rId26"/>
    <p:sldId id="336" r:id="rId27"/>
    <p:sldId id="334" r:id="rId28"/>
  </p:sldIdLst>
  <p:sldSz cx="24384000" cy="13716000"/>
  <p:notesSz cx="7077075" cy="9363075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D74"/>
    <a:srgbClr val="507392"/>
    <a:srgbClr val="1D3787"/>
    <a:srgbClr val="2B318A"/>
    <a:srgbClr val="44546A"/>
    <a:srgbClr val="8000FF"/>
    <a:srgbClr val="33A9AF"/>
    <a:srgbClr val="C25252"/>
    <a:srgbClr val="DDD937"/>
    <a:srgbClr val="3C59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48" autoAdjust="0"/>
    <p:restoredTop sz="96323" autoAdjust="0"/>
  </p:normalViewPr>
  <p:slideViewPr>
    <p:cSldViewPr snapToGrid="0">
      <p:cViewPr varScale="1">
        <p:scale>
          <a:sx n="47" d="100"/>
          <a:sy n="47" d="100"/>
        </p:scale>
        <p:origin x="88" y="204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3" d="100"/>
        <a:sy n="63" d="100"/>
      </p:scale>
      <p:origin x="0" y="-117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74051A69-C562-4FC5-92DC-994CDC1376A2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C747B73-6B03-4EF3-AD40-683CE00DA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32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189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126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267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160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294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979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004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424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787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881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19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721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984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8182b52d5f_0_1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6" name="Google Shape;176;g8182b52d5f_0_17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7" name="Google Shape;177;g8182b52d5f_0_17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F8C35B-F643-49E2-89D5-360256F0B2EB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878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33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95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14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25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47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33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33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0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2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11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401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8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0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8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0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2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F2AF2-EA92-44F8-853B-5E3554E36C4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4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demo.aeries.net/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support.aeries.com/" TargetMode="External"/><Relationship Id="rId4" Type="http://schemas.openxmlformats.org/officeDocument/2006/relationships/hyperlink" Target="http://www.learn.aeries.com/" TargetMode="External"/><Relationship Id="rId9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aeries.com/support/solutions/articles/1400012674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aeries.com/support/solutions/articles/14000134306-scheduling-setup-option-for-transitioning-to-flex-scheduling-master-schedule-sms-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35517"/>
            <a:ext cx="24384000" cy="5063319"/>
          </a:xfrm>
          <a:prstGeom prst="rect">
            <a:avLst/>
          </a:prstGeom>
          <a:solidFill>
            <a:srgbClr val="1D3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  <a:latin typeface="Bebas Neue" panose="020B0606020202050201" pitchFamily="34" charset="-9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233" y="5266574"/>
            <a:ext cx="22955534" cy="440120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Transitioning Your Secondary Master Schedule to Flex Scheduling</a:t>
            </a:r>
          </a:p>
          <a:p>
            <a:pPr algn="ctr"/>
            <a:endParaRPr lang="en-US" sz="4000" spc="100" dirty="0">
              <a:solidFill>
                <a:schemeClr val="bg1"/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WELCOME!</a:t>
            </a:r>
          </a:p>
          <a:p>
            <a:pPr algn="ctr"/>
            <a:endParaRPr lang="en-US" sz="4000" spc="100" dirty="0">
              <a:solidFill>
                <a:schemeClr val="bg1"/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January 26</a:t>
            </a:r>
            <a:r>
              <a:rPr lang="en-US" sz="4000" spc="100" baseline="300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th</a:t>
            </a:r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 – PM session starts at 1:00 PST.</a:t>
            </a: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February 26</a:t>
            </a:r>
            <a:r>
              <a:rPr lang="en-US" sz="4000" spc="100" baseline="300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th</a:t>
            </a:r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 – AM Session starts at 9:00 PST.</a:t>
            </a:r>
          </a:p>
          <a:p>
            <a:pPr algn="ctr"/>
            <a:endParaRPr lang="en-US" sz="4000" spc="100" dirty="0">
              <a:solidFill>
                <a:schemeClr val="bg1"/>
              </a:solidFill>
              <a:latin typeface="Lato"/>
              <a:ea typeface="Open Sans" panose="020B0606030504020204" pitchFamily="34" charset="0"/>
              <a:cs typeface="Lato"/>
            </a:endParaRPr>
          </a:p>
        </p:txBody>
      </p:sp>
      <p:pic>
        <p:nvPicPr>
          <p:cNvPr id="3" name="Picture 2" descr="Favicon.ai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780" y="752967"/>
            <a:ext cx="3608440" cy="35975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337056" y="10903878"/>
            <a:ext cx="156612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100" normalizeH="0" baseline="0" noProof="0" dirty="0">
                <a:ln>
                  <a:noFill/>
                </a:ln>
                <a:solidFill>
                  <a:srgbClr val="1D3787"/>
                </a:solidFill>
                <a:effectLst/>
                <a:uLnTx/>
                <a:uFillTx/>
                <a:latin typeface="Lato"/>
                <a:ea typeface="Open Sans" panose="020B0606030504020204" pitchFamily="34" charset="0"/>
                <a:cs typeface="Lato"/>
              </a:rPr>
              <a:t>Sam Defeo - Aeries Trainer</a:t>
            </a:r>
          </a:p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spc="100" dirty="0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Ron Anderson – Aeries Trainer &amp; Today’s Moderator</a:t>
            </a:r>
            <a:endParaRPr kumimoji="0" lang="en-US" sz="4800" b="0" i="0" u="none" strike="noStrike" kern="1200" cap="none" spc="100" normalizeH="0" baseline="0" noProof="0" dirty="0">
              <a:ln>
                <a:noFill/>
              </a:ln>
              <a:solidFill>
                <a:srgbClr val="1D3787"/>
              </a:solidFill>
              <a:effectLst/>
              <a:uLnTx/>
              <a:uFillTx/>
              <a:latin typeface="Lato"/>
              <a:ea typeface="Open Sans" panose="020B0606030504020204" pitchFamily="34" charset="0"/>
              <a:cs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53856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3258951" y="2248450"/>
            <a:ext cx="17706934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26293" y="3427183"/>
            <a:ext cx="180975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4000" b="1" u="sng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PORTAL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 – Uses CRQ Table. Enter start/end dates for each grade level.</a:t>
            </a:r>
            <a:b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</a:b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  <a:p>
            <a:pPr marL="457200" indent="-457200">
              <a:buAutoNum type="arabicPeriod"/>
            </a:pPr>
            <a:r>
              <a:rPr lang="en-US" sz="4000" b="1" u="sng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IMPORT from ACADEMIC PLAN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– Select term and grade level to import.</a:t>
            </a:r>
            <a:b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</a:b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  <a:p>
            <a:pPr marL="457200" indent="-457200">
              <a:buFontTx/>
              <a:buAutoNum type="arabicPeriod"/>
            </a:pPr>
            <a:r>
              <a:rPr lang="en-US" sz="4000" b="1" u="sng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MASS ADD or CHANGE COURSE REQUESTS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– Select courses to mass add, change, or delete.  Select grade level. Query KEEP &amp; SKIP can be used.</a:t>
            </a:r>
            <a:b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</a:b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  <a:p>
            <a:pPr marL="457200" indent="-457200">
              <a:buAutoNum type="arabicPeriod"/>
            </a:pPr>
            <a:r>
              <a:rPr lang="en-US" sz="4000" b="1" u="sng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MANUAL ENTRY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– Individual student.  Can add one course or many courses. Can use Course Request Packets.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0818" y="1153421"/>
            <a:ext cx="177069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ENTER COURSE REQUESTS (No change)</a:t>
            </a:r>
          </a:p>
        </p:txBody>
      </p:sp>
    </p:spTree>
    <p:extLst>
      <p:ext uri="{BB962C8B-B14F-4D97-AF65-F5344CB8AC3E}">
        <p14:creationId xmlns:p14="http://schemas.microsoft.com/office/powerpoint/2010/main" val="370677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>
            <a:cxnSpLocks/>
          </p:cNvCxnSpPr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3226293" y="2216061"/>
            <a:ext cx="17706934" cy="1619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1" y="2633707"/>
            <a:ext cx="18986900" cy="992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TRADITIONAL SCHEDULING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4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 SCHEDULING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Period &amp; Block					1. Flex Period (FTF) table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Bell Schedule (BEL) table			2. Flex Period Times (FTF) table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Split Term &amp; Day Tags				3. Class Calendar (CCL) table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Block Schedule Calendar			4. Class Calendar Dates (CCD) table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Teacher (TCH) table				5. Staff (STF) table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Primary Teacher, TCH #2, TCH #3 			6. Section Staff Members (SSM) table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Highly Qualified Teacher (1, 2, 3)</a:t>
            </a:r>
            <a:endParaRPr lang="en-US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0816" y="1153421"/>
            <a:ext cx="146412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CHANGES IN THE MST &amp; SMS TABLES</a:t>
            </a:r>
          </a:p>
          <a:p>
            <a:endParaRPr lang="en-US" sz="5400" b="1" spc="10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99864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030290" y="6716541"/>
            <a:ext cx="620007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11156831" y="4274290"/>
            <a:ext cx="1990539" cy="1990539"/>
          </a:xfrm>
          <a:prstGeom prst="ellipse">
            <a:avLst/>
          </a:prstGeom>
          <a:solidFill>
            <a:srgbClr val="1D3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ebas Neue Bold" panose="020B0606020202050201" pitchFamily="34" charset="-94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445596" y="7439083"/>
            <a:ext cx="155117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INTERMISSION</a:t>
            </a:r>
            <a:r>
              <a:rPr lang="en-US" sz="66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 – Break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5606" y="4842059"/>
            <a:ext cx="1125000" cy="85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41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3258951" y="2248450"/>
            <a:ext cx="17553885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1" y="3138248"/>
            <a:ext cx="1809750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4000" dirty="0"/>
              <a:t>Flex Periods are created and linked to sections in the MST and/or the SMS tables.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" sz="40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4000" dirty="0"/>
              <a:t>Flex Periods include start/end times for each period, so a bell schedule (BEL table) is not used. 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" sz="40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4000" dirty="0"/>
              <a:t>Custom bell schedules can still be defined (BSD table) and linked to the school calendar (DAY table). 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" sz="40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4000" dirty="0"/>
              <a:t>Custom bell schedule times are defined with the Flex Periods, so the bell schedule times (BST table) are not used</a:t>
            </a:r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0817" y="1153421"/>
            <a:ext cx="14190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5400" dirty="0">
                <a:solidFill>
                  <a:srgbClr val="203858"/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FLEX PERIODS - OVERVIEW</a:t>
            </a:r>
          </a:p>
        </p:txBody>
      </p:sp>
    </p:spTree>
    <p:extLst>
      <p:ext uri="{BB962C8B-B14F-4D97-AF65-F5344CB8AC3E}">
        <p14:creationId xmlns:p14="http://schemas.microsoft.com/office/powerpoint/2010/main" val="418165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3258951" y="2232255"/>
            <a:ext cx="17866098" cy="1619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0" y="3138248"/>
            <a:ext cx="19355389" cy="940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>
              <a:lnSpc>
                <a:spcPct val="135000"/>
              </a:lnSpc>
              <a:spcAft>
                <a:spcPts val="1200"/>
              </a:spcAft>
            </a:pPr>
            <a:r>
              <a:rPr lang="en-US" sz="4000" b="1" dirty="0">
                <a:ea typeface="Open Sans" panose="020B0606030504020204" pitchFamily="34" charset="0"/>
                <a:cs typeface="Lato"/>
              </a:rPr>
              <a:t>A.7. Flex Periods:</a:t>
            </a:r>
          </a:p>
          <a:p>
            <a:pPr marL="342900" lvl="0" algn="l" rtl="0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4000" dirty="0"/>
              <a:t>  Select the academic year (FTF.YR).</a:t>
            </a:r>
          </a:p>
          <a:p>
            <a:pPr marL="342900" lvl="0" algn="l" rtl="0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4000" dirty="0"/>
              <a:t>  Enter the short title – maximum of 6 characters (FTF.STI).</a:t>
            </a:r>
          </a:p>
          <a:p>
            <a:pPr marL="342900" lvl="0" algn="l" rtl="0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4000" dirty="0"/>
              <a:t>  Tiny Title – 2 characters (FTF.TT).  This is to be used where Short Title does not fit.  For</a:t>
            </a:r>
            <a:br>
              <a:rPr lang="en-US" sz="4000" dirty="0"/>
            </a:br>
            <a:r>
              <a:rPr lang="en-US" sz="4000" dirty="0"/>
              <a:t>      Texas, this field is used for state reporting to identify periods.  For California, this field</a:t>
            </a:r>
            <a:br>
              <a:rPr lang="en-US" sz="4000" dirty="0"/>
            </a:br>
            <a:r>
              <a:rPr lang="en-US" sz="4000" dirty="0"/>
              <a:t>      has not been programmed in reports. </a:t>
            </a:r>
          </a:p>
          <a:p>
            <a:pPr marL="342900" lvl="0" algn="l" rtl="0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4000" dirty="0"/>
              <a:t>  Enter the description – 50 characters (FTF.DE).</a:t>
            </a:r>
          </a:p>
          <a:p>
            <a:pPr marL="342900" lvl="0" algn="l" rtl="0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4000" dirty="0"/>
              <a:t>  Enter the start &amp; end times (FTF.ST &amp; FTF.ET).</a:t>
            </a:r>
          </a:p>
          <a:p>
            <a:pPr marL="342900" lvl="0" algn="l" rtl="0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4000" dirty="0"/>
              <a:t>  Enter the type (FTF.TY).  Blank = Standard Flex Period, C = Non-Conflict Flex Period.</a:t>
            </a:r>
          </a:p>
          <a:p>
            <a:pPr marL="342900" lvl="0" algn="l" rtl="0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4000" dirty="0"/>
              <a:t>  Enter any Custom Bell Schedule start &amp; end times (FTT Table).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0817" y="1153421"/>
            <a:ext cx="181487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chemeClr val="accent1">
                    <a:lumMod val="50000"/>
                  </a:schemeClr>
                </a:solidFill>
                <a:latin typeface="Nunito Sans Black" pitchFamily="2" charset="0"/>
                <a:ea typeface="Open Sans" panose="020B0606030504020204" pitchFamily="34" charset="0"/>
                <a:cs typeface="Helvetica Neue"/>
              </a:rPr>
              <a:t>CREATING FLEX PERIODS (FTF &amp; FTT Tables)</a:t>
            </a:r>
          </a:p>
        </p:txBody>
      </p:sp>
    </p:spTree>
    <p:extLst>
      <p:ext uri="{BB962C8B-B14F-4D97-AF65-F5344CB8AC3E}">
        <p14:creationId xmlns:p14="http://schemas.microsoft.com/office/powerpoint/2010/main" val="283055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3258951" y="2248450"/>
            <a:ext cx="17553885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1" y="3138248"/>
            <a:ext cx="18097500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/>
              <a:t>A bell schedule definition (BSD table) must be created for any custom bell schedule that the school will need (i.e.: Short Day, Finals, Late Start, Monday, Tuesday, etc.).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-US" sz="40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/>
              <a:t>For each of the custom bell schedules that have been defined, the Start/End times may be entered on the Flex Period page.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-US" sz="40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/>
              <a:t>If a Flex Period does not meet on a custom bell schedule, then you do not have to adjust the Start/End times for that custom bell schedule.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-US" sz="40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/>
              <a:t>After the school calendar (DAY table) has been created in the 2024-25 database, identify the school dates when the custom bell schedule will be in effect.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0817" y="1126126"/>
            <a:ext cx="14190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5400" dirty="0">
                <a:solidFill>
                  <a:srgbClr val="203858"/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CREATING CUSTOM BELL SCHEDULES</a:t>
            </a:r>
          </a:p>
        </p:txBody>
      </p:sp>
    </p:spTree>
    <p:extLst>
      <p:ext uri="{BB962C8B-B14F-4D97-AF65-F5344CB8AC3E}">
        <p14:creationId xmlns:p14="http://schemas.microsoft.com/office/powerpoint/2010/main" val="190231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3258951" y="2248450"/>
            <a:ext cx="17553885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1" y="3138248"/>
            <a:ext cx="180975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4000" dirty="0"/>
              <a:t>Class Calendars are created and linked to sections in the MST and/or the SMS tables.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" sz="40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4000" dirty="0"/>
              <a:t>Class Calendars are used to indicate which school days a section, or class, meets. 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" sz="40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4000" dirty="0"/>
              <a:t>Class Calendars can be created for sections that meet every day, every other day, all Mondays and Tuesdays, Fridays only, etc.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" sz="40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/>
              <a:t>It is recommended that for each Flex Period there is a corresponding Class Calendar.</a:t>
            </a:r>
            <a:endParaRPr lang="en" sz="4000" dirty="0"/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0817" y="1153421"/>
            <a:ext cx="14190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5400" b="1" dirty="0">
                <a:solidFill>
                  <a:schemeClr val="accent1">
                    <a:lumMod val="50000"/>
                  </a:schemeClr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CLASS CALENDARS - OVERVIEW</a:t>
            </a:r>
          </a:p>
        </p:txBody>
      </p:sp>
    </p:spTree>
    <p:extLst>
      <p:ext uri="{BB962C8B-B14F-4D97-AF65-F5344CB8AC3E}">
        <p14:creationId xmlns:p14="http://schemas.microsoft.com/office/powerpoint/2010/main" val="414001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1146412" y="2240352"/>
            <a:ext cx="22627988" cy="5662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74408" y="3288373"/>
            <a:ext cx="1763518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/>
              <a:t>The Block Schedule Calendar was used to indicate the school days that each period (0-9) did or did not meet.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-US" sz="40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/>
              <a:t>Since the Block Schedule Calendar is not used in Flex Scheduling, the Class Calendar Dates are used to indicate specific school dates that a section will or will not meet.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-US" sz="40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/>
              <a:t>For this reason, it is recommended that for each Flex Period there is a corresponding Class Calendar.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0975" y="1260400"/>
            <a:ext cx="22693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5400" dirty="0">
                <a:solidFill>
                  <a:srgbClr val="203858"/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CLASS CALENDARS REPLACE THE BLOCK SCHEDULE CALENDAR</a:t>
            </a:r>
          </a:p>
        </p:txBody>
      </p:sp>
    </p:spTree>
    <p:extLst>
      <p:ext uri="{BB962C8B-B14F-4D97-AF65-F5344CB8AC3E}">
        <p14:creationId xmlns:p14="http://schemas.microsoft.com/office/powerpoint/2010/main" val="87925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100817" y="17098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3100817" y="1709855"/>
            <a:ext cx="18530884" cy="1619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00817" y="2051268"/>
            <a:ext cx="18964967" cy="1166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>
              <a:lnSpc>
                <a:spcPct val="200000"/>
              </a:lnSpc>
              <a:spcAft>
                <a:spcPts val="1200"/>
              </a:spcAft>
            </a:pPr>
            <a:r>
              <a:rPr lang="en" sz="4000" dirty="0"/>
              <a:t>  </a:t>
            </a:r>
            <a:r>
              <a:rPr lang="en-US" sz="4000" b="1" dirty="0">
                <a:ea typeface="Open Sans" panose="020B0606030504020204" pitchFamily="34" charset="0"/>
                <a:cs typeface="Lato"/>
              </a:rPr>
              <a:t>A.8. Class Calendars:</a:t>
            </a:r>
          </a:p>
          <a:p>
            <a:pPr marL="342900" lvl="0" algn="l" rtl="0"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" sz="4000" dirty="0"/>
              <a:t>Select the academic year (CCL.YR).</a:t>
            </a:r>
          </a:p>
          <a:p>
            <a:pPr marL="342900">
              <a:lnSpc>
                <a:spcPct val="200000"/>
              </a:lnSpc>
              <a:spcAft>
                <a:spcPts val="1200"/>
              </a:spcAft>
              <a:buFont typeface="Arial"/>
              <a:buAutoNum type="arabicPeriod"/>
            </a:pPr>
            <a:r>
              <a:rPr lang="en-US" sz="4000" dirty="0"/>
              <a:t>  Enter the short title – maximum of 6 characters </a:t>
            </a:r>
            <a:r>
              <a:rPr lang="en" sz="4000" dirty="0"/>
              <a:t>(CCL.STI)</a:t>
            </a:r>
            <a:r>
              <a:rPr lang="en-US" sz="4000" dirty="0"/>
              <a:t>.</a:t>
            </a:r>
          </a:p>
          <a:p>
            <a:pPr marL="342900">
              <a:lnSpc>
                <a:spcPct val="200000"/>
              </a:lnSpc>
              <a:spcAft>
                <a:spcPts val="1200"/>
              </a:spcAft>
              <a:buFont typeface="Arial"/>
              <a:buAutoNum type="arabicPeriod"/>
            </a:pPr>
            <a:r>
              <a:rPr lang="en-US" sz="4000" dirty="0"/>
              <a:t>  Enter the description – 255 characters </a:t>
            </a:r>
            <a:r>
              <a:rPr lang="en" sz="4000" dirty="0"/>
              <a:t>(CCL.DE)</a:t>
            </a:r>
            <a:r>
              <a:rPr lang="en-US" sz="4000" dirty="0"/>
              <a:t>.</a:t>
            </a:r>
          </a:p>
          <a:p>
            <a:pPr marL="342900">
              <a:lnSpc>
                <a:spcPct val="200000"/>
              </a:lnSpc>
              <a:spcAft>
                <a:spcPts val="1200"/>
              </a:spcAft>
              <a:buFont typeface="Arial"/>
              <a:buAutoNum type="arabicPeriod"/>
            </a:pPr>
            <a:r>
              <a:rPr lang="en-US" sz="4000" dirty="0"/>
              <a:t>  Mass Select dates (CCD Table).</a:t>
            </a:r>
          </a:p>
          <a:p>
            <a:pPr marL="342900">
              <a:lnSpc>
                <a:spcPct val="200000"/>
              </a:lnSpc>
              <a:spcAft>
                <a:spcPts val="1200"/>
              </a:spcAft>
              <a:buFont typeface="Arial"/>
              <a:buAutoNum type="arabicPeriod"/>
            </a:pPr>
            <a:r>
              <a:rPr lang="en-US" sz="4000" dirty="0"/>
              <a:t>  Admin users can COPY the Class Calendars (within the same school).</a:t>
            </a:r>
          </a:p>
          <a:p>
            <a:pPr marL="342900">
              <a:lnSpc>
                <a:spcPct val="200000"/>
              </a:lnSpc>
              <a:spcAft>
                <a:spcPts val="1200"/>
              </a:spcAft>
              <a:buFont typeface="Arial"/>
              <a:buAutoNum type="arabicPeriod"/>
            </a:pPr>
            <a:r>
              <a:rPr lang="en-US" sz="4000" dirty="0"/>
              <a:t>  Admin users can PUSH the Class Calendars (to other schools).</a:t>
            </a:r>
          </a:p>
          <a:p>
            <a:pPr marL="342900">
              <a:lnSpc>
                <a:spcPct val="200000"/>
              </a:lnSpc>
              <a:spcAft>
                <a:spcPts val="1200"/>
              </a:spcAft>
              <a:buFont typeface="Arial"/>
              <a:buAutoNum type="arabicPeriod"/>
            </a:pPr>
            <a:r>
              <a:rPr lang="en-US" sz="4000" dirty="0"/>
              <a:t>  It is recommended that for each Flex Period there is a corresponding Class Calendar.</a:t>
            </a:r>
          </a:p>
          <a:p>
            <a:pPr marL="457200" indent="-457200">
              <a:buAutoNum type="arabicPeriod"/>
            </a:pP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0817" y="703045"/>
            <a:ext cx="18339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chemeClr val="accent1">
                    <a:lumMod val="50000"/>
                  </a:schemeClr>
                </a:solidFill>
                <a:latin typeface="Nunito Sans Black" pitchFamily="2" charset="0"/>
                <a:ea typeface="Open Sans" panose="020B0606030504020204" pitchFamily="34" charset="0"/>
                <a:cs typeface="Helvetica Neue"/>
              </a:rPr>
              <a:t>CREATING CLASS CALENDARS (CCL &amp; CCD Tables)</a:t>
            </a:r>
          </a:p>
        </p:txBody>
      </p:sp>
    </p:spTree>
    <p:extLst>
      <p:ext uri="{BB962C8B-B14F-4D97-AF65-F5344CB8AC3E}">
        <p14:creationId xmlns:p14="http://schemas.microsoft.com/office/powerpoint/2010/main" val="357062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/>
          </p:cNvCxnSpPr>
          <p:nvPr/>
        </p:nvCxnSpPr>
        <p:spPr>
          <a:xfrm>
            <a:off x="3478678" y="2947735"/>
            <a:ext cx="1774298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75615" y="3427183"/>
            <a:ext cx="158953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/>
              <a:t>Flex Periods – 1 Lunch.  If Lunch is a course, create a lunch period.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78678" y="1084636"/>
            <a:ext cx="142393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5400" dirty="0">
                <a:solidFill>
                  <a:srgbClr val="203858"/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TRADITIONAL BELL SCHEDULE – PERIODS 1-6, 0-6, 1-8, ETC. – 1 LUNCH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B8CE44C-951D-4009-BA91-726DA784B261}"/>
              </a:ext>
            </a:extLst>
          </p:cNvPr>
          <p:cNvGraphicFramePr>
            <a:graphicFrameLocks noGrp="1"/>
          </p:cNvGraphicFramePr>
          <p:nvPr/>
        </p:nvGraphicFramePr>
        <p:xfrm>
          <a:off x="6485066" y="4667867"/>
          <a:ext cx="11232931" cy="694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208">
                  <a:extLst>
                    <a:ext uri="{9D8B030D-6E8A-4147-A177-3AD203B41FA5}">
                      <a16:colId xmlns:a16="http://schemas.microsoft.com/office/drawing/2014/main" val="2756398104"/>
                    </a:ext>
                  </a:extLst>
                </a:gridCol>
                <a:gridCol w="3418185">
                  <a:extLst>
                    <a:ext uri="{9D8B030D-6E8A-4147-A177-3AD203B41FA5}">
                      <a16:colId xmlns:a16="http://schemas.microsoft.com/office/drawing/2014/main" val="1952795912"/>
                    </a:ext>
                  </a:extLst>
                </a:gridCol>
                <a:gridCol w="2565779">
                  <a:extLst>
                    <a:ext uri="{9D8B030D-6E8A-4147-A177-3AD203B41FA5}">
                      <a16:colId xmlns:a16="http://schemas.microsoft.com/office/drawing/2014/main" val="3426746479"/>
                    </a:ext>
                  </a:extLst>
                </a:gridCol>
                <a:gridCol w="3302759">
                  <a:extLst>
                    <a:ext uri="{9D8B030D-6E8A-4147-A177-3AD203B41FA5}">
                      <a16:colId xmlns:a16="http://schemas.microsoft.com/office/drawing/2014/main" val="4629992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Flex</a:t>
                      </a:r>
                    </a:p>
                    <a:p>
                      <a:pPr algn="ctr"/>
                      <a:r>
                        <a:rPr lang="en-US" dirty="0"/>
                        <a:t>Period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Start/End</a:t>
                      </a:r>
                    </a:p>
                    <a:p>
                      <a:pPr algn="ctr"/>
                      <a:r>
                        <a:rPr lang="en-US" dirty="0"/>
                        <a:t>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</a:t>
                      </a:r>
                    </a:p>
                    <a:p>
                      <a:pPr algn="ctr"/>
                      <a:r>
                        <a:rPr lang="en-US" dirty="0"/>
                        <a:t>Calendar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Meeting</a:t>
                      </a:r>
                    </a:p>
                    <a:p>
                      <a:pPr algn="ctr"/>
                      <a:r>
                        <a:rPr lang="en-US" dirty="0"/>
                        <a:t>Days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7516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7:05 – 7:55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840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8:00 – 8:50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5276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8:55 – 9:45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4941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10:05 – 10:55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528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11:00 – 11:50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34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LUNCH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11:50 – 12:20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LUNCH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3100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12:25 – 1:15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909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1:20 – 2:10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9809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2:15 – 3:05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5888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833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35517"/>
            <a:ext cx="24384000" cy="5063319"/>
          </a:xfrm>
          <a:prstGeom prst="rect">
            <a:avLst/>
          </a:prstGeom>
          <a:solidFill>
            <a:srgbClr val="1D3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  <a:latin typeface="Bebas Neue" panose="020B0606020202050201" pitchFamily="34" charset="-9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233" y="4958797"/>
            <a:ext cx="22955534" cy="50167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Transitioning Your Secondary Master Schedule to Flex Scheduling</a:t>
            </a:r>
          </a:p>
          <a:p>
            <a:pPr algn="ctr"/>
            <a:endParaRPr lang="en-US" sz="4000" spc="100" dirty="0">
              <a:solidFill>
                <a:schemeClr val="bg1"/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January 26</a:t>
            </a:r>
            <a:r>
              <a:rPr lang="en-US" sz="4000" spc="100" baseline="300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th</a:t>
            </a:r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 - PM Session – 1:00 – 4:00 PST</a:t>
            </a: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PM Break about 2:30 PST</a:t>
            </a:r>
          </a:p>
          <a:p>
            <a:pPr algn="ctr"/>
            <a:endParaRPr lang="en-US" sz="4000" spc="100" dirty="0">
              <a:solidFill>
                <a:schemeClr val="bg1"/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February 26</a:t>
            </a:r>
            <a:r>
              <a:rPr lang="en-US" sz="4000" spc="100" baseline="300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th</a:t>
            </a:r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 - AM Session – 9:00 – 12:00 PST</a:t>
            </a: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AM Break about 10:30 PST</a:t>
            </a:r>
          </a:p>
          <a:p>
            <a:pPr algn="ctr"/>
            <a:endParaRPr lang="en-US" sz="4000" spc="100" dirty="0">
              <a:solidFill>
                <a:schemeClr val="bg1"/>
              </a:solidFill>
              <a:latin typeface="Lato"/>
              <a:ea typeface="Open Sans" panose="020B0606030504020204" pitchFamily="34" charset="0"/>
              <a:cs typeface="Lato"/>
            </a:endParaRPr>
          </a:p>
        </p:txBody>
      </p:sp>
      <p:pic>
        <p:nvPicPr>
          <p:cNvPr id="3" name="Picture 2" descr="Favicon.ai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780" y="752967"/>
            <a:ext cx="3608440" cy="35975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337056" y="10903878"/>
            <a:ext cx="156612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100" normalizeH="0" baseline="0" noProof="0" dirty="0">
                <a:ln>
                  <a:noFill/>
                </a:ln>
                <a:solidFill>
                  <a:srgbClr val="1D3787"/>
                </a:solidFill>
                <a:effectLst/>
                <a:uLnTx/>
                <a:uFillTx/>
                <a:latin typeface="Lato"/>
                <a:ea typeface="Open Sans" panose="020B0606030504020204" pitchFamily="34" charset="0"/>
                <a:cs typeface="Lato"/>
              </a:rPr>
              <a:t>Sam Defeo - Aeries Trainer</a:t>
            </a:r>
          </a:p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spc="100" dirty="0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Ron Anderson – Aeries Trainer &amp; Today’s Moderator</a:t>
            </a:r>
            <a:endParaRPr kumimoji="0" lang="en-US" sz="4800" b="0" i="0" u="none" strike="noStrike" kern="1200" cap="none" spc="100" normalizeH="0" baseline="0" noProof="0" dirty="0">
              <a:ln>
                <a:noFill/>
              </a:ln>
              <a:solidFill>
                <a:srgbClr val="1D3787"/>
              </a:solidFill>
              <a:effectLst/>
              <a:uLnTx/>
              <a:uFillTx/>
              <a:latin typeface="Lato"/>
              <a:ea typeface="Open Sans" panose="020B0606030504020204" pitchFamily="34" charset="0"/>
              <a:cs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42296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/>
          </p:cNvCxnSpPr>
          <p:nvPr/>
        </p:nvCxnSpPr>
        <p:spPr>
          <a:xfrm>
            <a:off x="3422998" y="2415472"/>
            <a:ext cx="1774298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70602" y="2593792"/>
            <a:ext cx="158953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/>
              <a:t>Flex Periods – 2 Lunches. If Lunch is a course, create a lunch period.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27334" y="542563"/>
            <a:ext cx="142393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5400" dirty="0">
                <a:solidFill>
                  <a:srgbClr val="203858"/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TRADITIONAL BELL SCHEDULE – PERIODS 1-6, 0-6, 1-8, ETC. – 2 LUNCHES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B8CE44C-951D-4009-BA91-726DA784B261}"/>
              </a:ext>
            </a:extLst>
          </p:cNvPr>
          <p:cNvGraphicFramePr>
            <a:graphicFrameLocks noGrp="1"/>
          </p:cNvGraphicFramePr>
          <p:nvPr/>
        </p:nvGraphicFramePr>
        <p:xfrm>
          <a:off x="5865614" y="3479997"/>
          <a:ext cx="12534659" cy="822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6502">
                  <a:extLst>
                    <a:ext uri="{9D8B030D-6E8A-4147-A177-3AD203B41FA5}">
                      <a16:colId xmlns:a16="http://schemas.microsoft.com/office/drawing/2014/main" val="2756398104"/>
                    </a:ext>
                  </a:extLst>
                </a:gridCol>
                <a:gridCol w="3713250">
                  <a:extLst>
                    <a:ext uri="{9D8B030D-6E8A-4147-A177-3AD203B41FA5}">
                      <a16:colId xmlns:a16="http://schemas.microsoft.com/office/drawing/2014/main" val="1952795912"/>
                    </a:ext>
                  </a:extLst>
                </a:gridCol>
                <a:gridCol w="2770258">
                  <a:extLst>
                    <a:ext uri="{9D8B030D-6E8A-4147-A177-3AD203B41FA5}">
                      <a16:colId xmlns:a16="http://schemas.microsoft.com/office/drawing/2014/main" val="3426746479"/>
                    </a:ext>
                  </a:extLst>
                </a:gridCol>
                <a:gridCol w="4114649">
                  <a:extLst>
                    <a:ext uri="{9D8B030D-6E8A-4147-A177-3AD203B41FA5}">
                      <a16:colId xmlns:a16="http://schemas.microsoft.com/office/drawing/2014/main" val="462999222"/>
                    </a:ext>
                  </a:extLst>
                </a:gridCol>
              </a:tblGrid>
              <a:tr h="118526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Flex</a:t>
                      </a:r>
                    </a:p>
                    <a:p>
                      <a:pPr algn="ctr"/>
                      <a:r>
                        <a:rPr lang="en-US" dirty="0"/>
                        <a:t>Period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Start/End</a:t>
                      </a:r>
                    </a:p>
                    <a:p>
                      <a:pPr algn="ctr"/>
                      <a:r>
                        <a:rPr lang="en-US" dirty="0"/>
                        <a:t>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</a:t>
                      </a:r>
                    </a:p>
                    <a:p>
                      <a:pPr algn="ctr"/>
                      <a:r>
                        <a:rPr lang="en-US" dirty="0"/>
                        <a:t>Calendar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Meeting</a:t>
                      </a:r>
                    </a:p>
                    <a:p>
                      <a:pPr algn="ctr"/>
                      <a:r>
                        <a:rPr lang="en-US" dirty="0"/>
                        <a:t>Days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7516788"/>
                  </a:ext>
                </a:extLst>
              </a:tr>
              <a:tr h="6382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7:05 – 7:55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840466"/>
                  </a:ext>
                </a:extLst>
              </a:tr>
              <a:tr h="6382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8:00 – 8:50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5276980"/>
                  </a:ext>
                </a:extLst>
              </a:tr>
              <a:tr h="6382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8:55 – 9:45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4941440"/>
                  </a:ext>
                </a:extLst>
              </a:tr>
              <a:tr h="6382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10:05 – 10:55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528933"/>
                  </a:ext>
                </a:extLst>
              </a:tr>
              <a:tr h="6382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11:00 – 11:50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34340"/>
                  </a:ext>
                </a:extLst>
              </a:tr>
              <a:tr h="6382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11:55 – 12:45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100085"/>
                  </a:ext>
                </a:extLst>
              </a:tr>
              <a:tr h="6382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LUNCHB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u="none" dirty="0"/>
                        <a:t>12:45 – 1:15</a:t>
                      </a:r>
                      <a:endParaRPr lang="en-US" u="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LUNCHB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416425"/>
                  </a:ext>
                </a:extLst>
              </a:tr>
              <a:tr h="63822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LUNCHA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11:50 – 12:20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LUNCHA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395011"/>
                  </a:ext>
                </a:extLst>
              </a:tr>
              <a:tr h="6382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u="none" dirty="0"/>
                        <a:t>12:25 – 1:15</a:t>
                      </a:r>
                      <a:endParaRPr lang="en-US" u="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297189"/>
                  </a:ext>
                </a:extLst>
              </a:tr>
              <a:tr h="6382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1:20 – 2:10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909645"/>
                  </a:ext>
                </a:extLst>
              </a:tr>
              <a:tr h="6382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2:15 – 3:05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9809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66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3258951" y="2248451"/>
            <a:ext cx="17866098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26293" y="3427183"/>
            <a:ext cx="18097500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algn="l" rtl="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4000" dirty="0"/>
              <a:t>  Add/Copy a section in the SMS table.</a:t>
            </a:r>
            <a:br>
              <a:rPr lang="en-US" sz="4000" dirty="0"/>
            </a:br>
            <a:r>
              <a:rPr lang="en-US" sz="4000" dirty="0"/>
              <a:t>	</a:t>
            </a:r>
            <a:r>
              <a:rPr lang="en-US" sz="4000" b="1" dirty="0"/>
              <a:t>C.1. Scheduling Master Schedule</a:t>
            </a:r>
            <a:br>
              <a:rPr lang="en-US" sz="4000" b="1" dirty="0"/>
            </a:br>
            <a:r>
              <a:rPr lang="en-US" sz="4000" b="1" dirty="0"/>
              <a:t>	C.2. SMS Board</a:t>
            </a:r>
            <a:br>
              <a:rPr lang="en-US" sz="4000" dirty="0"/>
            </a:br>
            <a:endParaRPr lang="en-US" sz="4000" dirty="0"/>
          </a:p>
          <a:p>
            <a:pPr marL="342900" lvl="0" algn="l" rtl="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4000" dirty="0"/>
              <a:t>  Select a Flex Period.</a:t>
            </a:r>
            <a:br>
              <a:rPr lang="en-US" sz="4000" dirty="0"/>
            </a:br>
            <a:endParaRPr lang="en-US" sz="4000" dirty="0"/>
          </a:p>
          <a:p>
            <a:pPr marL="342900" lvl="0" algn="l" rtl="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4000" dirty="0"/>
              <a:t>  Select a corresponding Class Calendar.</a:t>
            </a:r>
            <a:br>
              <a:rPr lang="en-US" sz="4000" dirty="0"/>
            </a:br>
            <a:endParaRPr lang="en-US" sz="4000" dirty="0"/>
          </a:p>
          <a:p>
            <a:pPr marL="342900" lvl="0" algn="l" rtl="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4000" dirty="0"/>
              <a:t>  Enter Course ID, Room, Grade Range, Max, and other necessary fields.</a:t>
            </a:r>
            <a:br>
              <a:rPr lang="en-US" sz="4000" dirty="0"/>
            </a:br>
            <a:endParaRPr lang="en-US" sz="4000" dirty="0"/>
          </a:p>
          <a:p>
            <a:pPr marL="342900" lvl="0" algn="l" rtl="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4000" dirty="0"/>
              <a:t>  Assign a primary Staff record to the section.</a:t>
            </a:r>
            <a:br>
              <a:rPr lang="en-US" sz="4000" dirty="0"/>
            </a:br>
            <a:endParaRPr lang="en-US" sz="4000" dirty="0"/>
          </a:p>
          <a:p>
            <a:pPr marL="342900" lvl="0" algn="l" rtl="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4000" dirty="0"/>
              <a:t>  If needed, assign additional Staff records to the section.</a:t>
            </a:r>
          </a:p>
          <a:p>
            <a:pPr marL="457200" indent="-457200">
              <a:buAutoNum type="arabicPeriod"/>
            </a:pP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26293" y="1193409"/>
            <a:ext cx="186264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1">
                    <a:lumMod val="50000"/>
                  </a:schemeClr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DEFINE SECTIONS IN THE SMS TABLE</a:t>
            </a:r>
            <a:endParaRPr lang="en-US" sz="5400" b="1" spc="100" dirty="0">
              <a:solidFill>
                <a:schemeClr val="accent1">
                  <a:lumMod val="50000"/>
                </a:schemeClr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5136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/>
          </p:cNvCxnSpPr>
          <p:nvPr/>
        </p:nvCxnSpPr>
        <p:spPr>
          <a:xfrm>
            <a:off x="2714519" y="2183730"/>
            <a:ext cx="18795797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25405" y="2914938"/>
            <a:ext cx="18795797" cy="981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000" dirty="0">
                <a:cs typeface="Calibri" panose="020F0502020204030204" pitchFamily="34" charset="0"/>
              </a:rPr>
              <a:t>A scheduling conflict is created when these three criteria are met: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4000" dirty="0">
                <a:cs typeface="Calibri" panose="020F0502020204030204" pitchFamily="34" charset="0"/>
              </a:rPr>
              <a:t>Sections meet in the same or overlapping </a:t>
            </a:r>
            <a:r>
              <a:rPr lang="en-US" sz="4000" b="1" u="sng" dirty="0">
                <a:cs typeface="Calibri" panose="020F0502020204030204" pitchFamily="34" charset="0"/>
              </a:rPr>
              <a:t>terms</a:t>
            </a:r>
            <a:r>
              <a:rPr lang="en-US" sz="4000" dirty="0">
                <a:cs typeface="Calibri" panose="020F0502020204030204" pitchFamily="34" charset="0"/>
              </a:rPr>
              <a:t> (i.e.: Fall and Quarter 1 are overlapping terms).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4000" dirty="0">
                <a:cs typeface="Calibri" panose="020F0502020204030204" pitchFamily="34" charset="0"/>
              </a:rPr>
              <a:t>Sections meet at the same or overlapping </a:t>
            </a:r>
            <a:r>
              <a:rPr lang="en-US" sz="4000" b="1" u="sng" dirty="0">
                <a:cs typeface="Calibri" panose="020F0502020204030204" pitchFamily="34" charset="0"/>
              </a:rPr>
              <a:t>time.</a:t>
            </a:r>
            <a:r>
              <a:rPr lang="en-US" sz="4000" dirty="0">
                <a:cs typeface="Calibri" panose="020F0502020204030204" pitchFamily="34" charset="0"/>
              </a:rPr>
              <a:t>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4000" dirty="0">
                <a:cs typeface="Calibri" panose="020F0502020204030204" pitchFamily="34" charset="0"/>
              </a:rPr>
              <a:t>Sections meet on the same </a:t>
            </a:r>
            <a:r>
              <a:rPr lang="en-US" sz="4000" b="1" u="sng" dirty="0">
                <a:cs typeface="Calibri" panose="020F0502020204030204" pitchFamily="34" charset="0"/>
              </a:rPr>
              <a:t>day(s)</a:t>
            </a:r>
            <a:r>
              <a:rPr lang="en-US" sz="4000" dirty="0">
                <a:cs typeface="Calibri" panose="020F0502020204030204" pitchFamily="34" charset="0"/>
              </a:rPr>
              <a:t>.</a:t>
            </a:r>
            <a:br>
              <a:rPr lang="en-US" sz="4000" dirty="0">
                <a:cs typeface="Calibri" panose="020F0502020204030204" pitchFamily="34" charset="0"/>
              </a:rPr>
            </a:br>
            <a:endParaRPr lang="en-US" sz="4000" dirty="0"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000" dirty="0">
                <a:cs typeface="Calibri" panose="020F0502020204030204" pitchFamily="34" charset="0"/>
              </a:rPr>
              <a:t>To avoid scheduling conflicts, create different Flex Periods and/or different Class Calendars.</a:t>
            </a:r>
            <a:br>
              <a:rPr lang="en-US" sz="4000" dirty="0">
                <a:cs typeface="Calibri" panose="020F0502020204030204" pitchFamily="34" charset="0"/>
              </a:rPr>
            </a:br>
            <a:endParaRPr lang="en-US" sz="4000" dirty="0"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1800"/>
              </a:spcAft>
              <a:buNone/>
            </a:pPr>
            <a:r>
              <a:rPr lang="en" sz="4000" dirty="0">
                <a:cs typeface="Calibri" panose="020F0502020204030204" pitchFamily="34" charset="0"/>
              </a:rPr>
              <a:t>To help identify the Flex Periods and Class Calendars to create, consider these questions:</a:t>
            </a:r>
          </a:p>
          <a:p>
            <a:pPr marL="1028700" lvl="1" indent="-457200">
              <a:spcBef>
                <a:spcPts val="0"/>
              </a:spcBef>
              <a:spcAft>
                <a:spcPts val="1800"/>
              </a:spcAft>
            </a:pPr>
            <a:r>
              <a:rPr lang="en" sz="4000" dirty="0">
                <a:cs typeface="Calibri" panose="020F0502020204030204" pitchFamily="34" charset="0"/>
              </a:rPr>
              <a:t>What day/days do all or most of the periods meet?</a:t>
            </a:r>
          </a:p>
          <a:p>
            <a:pPr marL="1028700" lvl="1" indent="-457200">
              <a:spcBef>
                <a:spcPts val="0"/>
              </a:spcBef>
              <a:spcAft>
                <a:spcPts val="1800"/>
              </a:spcAft>
            </a:pPr>
            <a:r>
              <a:rPr lang="en" sz="4000" dirty="0">
                <a:cs typeface="Calibri" panose="020F0502020204030204" pitchFamily="34" charset="0"/>
              </a:rPr>
              <a:t>W</a:t>
            </a:r>
            <a:r>
              <a:rPr lang="en-US" sz="4000" dirty="0">
                <a:cs typeface="Calibri" panose="020F0502020204030204" pitchFamily="34" charset="0"/>
              </a:rPr>
              <a:t>hat day/days are the exceptions?</a:t>
            </a:r>
          </a:p>
          <a:p>
            <a:pPr marL="457200" indent="-457200">
              <a:buAutoNum type="arabicPeriod"/>
            </a:pP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25405" y="958061"/>
            <a:ext cx="14701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WHAT CREATES A CONFLICT?</a:t>
            </a:r>
          </a:p>
        </p:txBody>
      </p:sp>
    </p:spTree>
    <p:extLst>
      <p:ext uri="{BB962C8B-B14F-4D97-AF65-F5344CB8AC3E}">
        <p14:creationId xmlns:p14="http://schemas.microsoft.com/office/powerpoint/2010/main" val="88122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/>
          </p:cNvCxnSpPr>
          <p:nvPr/>
        </p:nvCxnSpPr>
        <p:spPr>
          <a:xfrm>
            <a:off x="2714519" y="2183730"/>
            <a:ext cx="18795797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25405" y="2914938"/>
            <a:ext cx="1879579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Course Requests</a:t>
            </a:r>
            <a:b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</a:b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  <a:p>
            <a:pPr marL="457200" indent="-457200">
              <a:buAutoNum type="arabicPeriod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Scheduling Master Schedule</a:t>
            </a:r>
            <a:b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</a:b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  <a:p>
            <a:pPr marL="457200" indent="-457200">
              <a:buAutoNum type="arabicPeriod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SMS Board &amp; SMS Builder</a:t>
            </a:r>
            <a:b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</a:b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  <a:p>
            <a:pPr marL="457200" indent="-457200">
              <a:buAutoNum type="arabicPeriod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Classes</a:t>
            </a:r>
            <a:b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</a:b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  <a:p>
            <a:pPr marL="457200" indent="-457200">
              <a:buAutoNum type="arabicPeriod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Period Attendance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25405" y="958061"/>
            <a:ext cx="14701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WHAT PAGES ARE DIFFERENT?</a:t>
            </a:r>
          </a:p>
        </p:txBody>
      </p:sp>
    </p:spTree>
    <p:extLst>
      <p:ext uri="{BB962C8B-B14F-4D97-AF65-F5344CB8AC3E}">
        <p14:creationId xmlns:p14="http://schemas.microsoft.com/office/powerpoint/2010/main" val="99236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030290" y="6716541"/>
            <a:ext cx="620007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11156831" y="4274290"/>
            <a:ext cx="1990539" cy="1990539"/>
          </a:xfrm>
          <a:prstGeom prst="ellipse">
            <a:avLst/>
          </a:prstGeom>
          <a:solidFill>
            <a:srgbClr val="303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ebas Neue Bold" panose="020B0606020202050201" pitchFamily="34" charset="-94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268317" y="7081375"/>
            <a:ext cx="98611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ANY QUESTIONS?</a:t>
            </a:r>
            <a:endParaRPr lang="en-US" sz="6600" b="1" spc="10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6475" y="4802684"/>
            <a:ext cx="1091250" cy="9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43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9" name="Google Shape;179;g8182b52d5f_0_173"/>
          <p:cNvCxnSpPr/>
          <p:nvPr/>
        </p:nvCxnSpPr>
        <p:spPr>
          <a:xfrm rot="10800000" flipH="1">
            <a:off x="3258951" y="2232250"/>
            <a:ext cx="17706900" cy="16200"/>
          </a:xfrm>
          <a:prstGeom prst="straightConnector1">
            <a:avLst/>
          </a:prstGeom>
          <a:noFill/>
          <a:ln w="50800" cap="flat" cmpd="sng">
            <a:solidFill>
              <a:srgbClr val="507392">
                <a:alpha val="2940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0" name="Google Shape;180;g8182b52d5f_0_173"/>
          <p:cNvCxnSpPr>
            <a:cxnSpLocks/>
          </p:cNvCxnSpPr>
          <p:nvPr/>
        </p:nvCxnSpPr>
        <p:spPr>
          <a:xfrm flipV="1">
            <a:off x="3258951" y="2232249"/>
            <a:ext cx="18262903" cy="16201"/>
          </a:xfrm>
          <a:prstGeom prst="straightConnector1">
            <a:avLst/>
          </a:prstGeom>
          <a:noFill/>
          <a:ln w="508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1" name="Google Shape;181;g8182b52d5f_0_173"/>
          <p:cNvSpPr txBox="1"/>
          <p:nvPr/>
        </p:nvSpPr>
        <p:spPr>
          <a:xfrm>
            <a:off x="2688967" y="2858975"/>
            <a:ext cx="6236400" cy="97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sng" strike="noStrike" cap="none" dirty="0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demo.aeries.net</a:t>
            </a:r>
            <a:r>
              <a:rPr lang="en-US" sz="4800" b="1" i="0" u="none" strike="noStrike" cap="none" dirty="0">
                <a:solidFill>
                  <a:srgbClr val="75707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4800" b="1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1" i="0" u="none" strike="noStrike" cap="none" dirty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Demo Database </a:t>
            </a:r>
            <a:endParaRPr sz="3600" b="1" i="0" u="none" strike="noStrike" cap="none" dirty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rgbClr val="757070"/>
                </a:solidFill>
                <a:latin typeface="Lato"/>
                <a:ea typeface="Lato"/>
                <a:cs typeface="Lato"/>
                <a:sym typeface="Lato"/>
              </a:rPr>
              <a:t>Great for more practice!</a:t>
            </a:r>
            <a:endParaRPr sz="3600" b="0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2" name="Google Shape;182;g8182b52d5f_0_173"/>
          <p:cNvSpPr/>
          <p:nvPr/>
        </p:nvSpPr>
        <p:spPr>
          <a:xfrm flipH="1">
            <a:off x="-96" y="1419726"/>
            <a:ext cx="192600" cy="1527900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rgbClr val="2C939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g8182b52d5f_0_173"/>
          <p:cNvSpPr txBox="1"/>
          <p:nvPr/>
        </p:nvSpPr>
        <p:spPr>
          <a:xfrm>
            <a:off x="3169047" y="1062925"/>
            <a:ext cx="13697400" cy="11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n-US" sz="5400" b="1" i="0" u="none" strike="noStrike" cap="none" dirty="0">
                <a:solidFill>
                  <a:schemeClr val="accent1">
                    <a:lumMod val="50000"/>
                  </a:schemeClr>
                </a:solidFill>
                <a:latin typeface="Nunito Sans Black" pitchFamily="2" charset="0"/>
                <a:ea typeface="Helvetica Neue"/>
                <a:cs typeface="Helvetica Neue"/>
                <a:sym typeface="Helvetica Neue"/>
              </a:rPr>
              <a:t>MANY SUPPORT RESOURCES</a:t>
            </a:r>
            <a:endParaRPr sz="5400" b="0" i="0" u="none" strike="noStrike" cap="none" dirty="0">
              <a:solidFill>
                <a:schemeClr val="accent1">
                  <a:lumMod val="50000"/>
                </a:schemeClr>
              </a:solidFill>
              <a:latin typeface="Nunito Sans Black" pitchFamily="2" charset="0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g8182b52d5f_0_173"/>
          <p:cNvCxnSpPr/>
          <p:nvPr/>
        </p:nvCxnSpPr>
        <p:spPr>
          <a:xfrm flipH="1">
            <a:off x="8874015" y="3062556"/>
            <a:ext cx="90000" cy="9022800"/>
          </a:xfrm>
          <a:prstGeom prst="straightConnector1">
            <a:avLst/>
          </a:prstGeom>
          <a:noFill/>
          <a:ln w="38100" cap="flat" cmpd="sng">
            <a:solidFill>
              <a:srgbClr val="507392">
                <a:alpha val="2940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g8182b52d5f_0_173"/>
          <p:cNvSpPr txBox="1"/>
          <p:nvPr/>
        </p:nvSpPr>
        <p:spPr>
          <a:xfrm>
            <a:off x="8899800" y="2947626"/>
            <a:ext cx="6584400" cy="84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sng" strike="noStrike" cap="none" dirty="0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4"/>
              </a:rPr>
              <a:t>learn.aeries.com</a:t>
            </a:r>
            <a:endParaRPr sz="4800" b="1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1" i="0" u="none" strike="noStrike" cap="none" dirty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Aeries Teacher Academy</a:t>
            </a:r>
            <a:endParaRPr sz="3600" b="1" i="0" u="none" strike="noStrike" cap="none" dirty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rgbClr val="757070"/>
                </a:solidFill>
                <a:latin typeface="Lato"/>
                <a:ea typeface="Lato"/>
                <a:cs typeface="Lato"/>
                <a:sym typeface="Lato"/>
              </a:rPr>
              <a:t>FREE online courses!</a:t>
            </a:r>
            <a:endParaRPr sz="3600" b="0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86" name="Google Shape;186;g8182b52d5f_0_173"/>
          <p:cNvCxnSpPr/>
          <p:nvPr/>
        </p:nvCxnSpPr>
        <p:spPr>
          <a:xfrm flipH="1">
            <a:off x="15458634" y="3062556"/>
            <a:ext cx="90000" cy="9022800"/>
          </a:xfrm>
          <a:prstGeom prst="straightConnector1">
            <a:avLst/>
          </a:prstGeom>
          <a:noFill/>
          <a:ln w="38100" cap="flat" cmpd="sng">
            <a:solidFill>
              <a:srgbClr val="507392">
                <a:alpha val="2940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7" name="Google Shape;187;g8182b52d5f_0_173"/>
          <p:cNvSpPr txBox="1"/>
          <p:nvPr/>
        </p:nvSpPr>
        <p:spPr>
          <a:xfrm>
            <a:off x="15779033" y="2858975"/>
            <a:ext cx="5916000" cy="100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sng" strike="noStrike" cap="none" dirty="0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5"/>
              </a:rPr>
              <a:t>support.aeries.com</a:t>
            </a:r>
            <a:endParaRPr sz="4800" b="1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1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1" i="0" u="none" strike="noStrike" cap="none" dirty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Aeries Documentation </a:t>
            </a:r>
            <a:endParaRPr sz="3600" b="1" i="0" u="none" strike="noStrike" cap="none" dirty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 &amp; Video Library</a:t>
            </a:r>
            <a:endParaRPr sz="3600" b="1" i="0" u="none" strike="noStrike" cap="none" dirty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rgbClr val="757070"/>
                </a:solidFill>
                <a:latin typeface="Lato"/>
                <a:ea typeface="Lato"/>
                <a:cs typeface="Lato"/>
                <a:sym typeface="Lato"/>
              </a:rPr>
              <a:t>Targeted support at your fingertips!</a:t>
            </a:r>
            <a:endParaRPr sz="3600" b="0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none" strike="noStrike" cap="none" dirty="0">
                <a:solidFill>
                  <a:srgbClr val="75707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4800" b="1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91" name="Google Shape;191;g8182b52d5f_0_17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207825" y="5709650"/>
            <a:ext cx="4966900" cy="65251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g8182b52d5f_0_1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334811" y="5709650"/>
            <a:ext cx="5753163" cy="2964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g8182b52d5f_0_1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8363855" y="4002830"/>
            <a:ext cx="1026840" cy="110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g8182b52d5f_0_17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6308020" y="7413251"/>
            <a:ext cx="6373164" cy="4070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045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EB27DE1-BEC9-6EF6-E41B-8786C1A804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87162"/>
            <a:ext cx="22555200" cy="11446764"/>
          </a:xfrm>
          <a:prstGeom prst="rect">
            <a:avLst/>
          </a:prstGeom>
        </p:spPr>
      </p:pic>
      <p:pic>
        <p:nvPicPr>
          <p:cNvPr id="5" name="Object 3" descr="preencoded.png">
            <a:extLst>
              <a:ext uri="{FF2B5EF4-FFF2-40B4-BE49-F238E27FC236}">
                <a16:creationId xmlns:a16="http://schemas.microsoft.com/office/drawing/2014/main" id="{C7F01085-6863-5FFD-12AF-931E853152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070334" y="142306"/>
            <a:ext cx="4241800" cy="990600"/>
          </a:xfrm>
          <a:prstGeom prst="rect">
            <a:avLst/>
          </a:prstGeom>
        </p:spPr>
      </p:pic>
      <p:sp>
        <p:nvSpPr>
          <p:cNvPr id="6" name="Object4">
            <a:extLst>
              <a:ext uri="{FF2B5EF4-FFF2-40B4-BE49-F238E27FC236}">
                <a16:creationId xmlns:a16="http://schemas.microsoft.com/office/drawing/2014/main" id="{C24C29E5-E79D-3927-868B-86452101587D}"/>
              </a:ext>
            </a:extLst>
          </p:cNvPr>
          <p:cNvSpPr/>
          <p:nvPr/>
        </p:nvSpPr>
        <p:spPr>
          <a:xfrm>
            <a:off x="-261118" y="1857736"/>
            <a:ext cx="24904700" cy="1638300"/>
          </a:xfrm>
          <a:prstGeom prst="rect">
            <a:avLst/>
          </a:prstGeom>
          <a:noFill/>
          <a:ln/>
        </p:spPr>
        <p:txBody>
          <a:bodyPr wrap="square" lIns="0" tIns="0" rIns="0" bIns="0" rtlCol="0" anchor="t">
            <a:noAutofit/>
          </a:bodyPr>
          <a:lstStyle/>
          <a:p>
            <a:pPr algn="ctr" defTabSz="1219260">
              <a:lnSpc>
                <a:spcPts val="12934"/>
              </a:lnSpc>
            </a:pPr>
            <a:r>
              <a:rPr lang="en-US" sz="12800" dirty="0">
                <a:solidFill>
                  <a:srgbClr val="345BA9"/>
                </a:solidFill>
                <a:latin typeface="AeriesSansBold" pitchFamily="50" charset="0"/>
                <a:ea typeface="Aeries Sans" pitchFamily="34" charset="-122"/>
                <a:cs typeface="Aeries Sans" pitchFamily="34" charset="-120"/>
              </a:rPr>
              <a:t>We value your feedback!</a:t>
            </a:r>
            <a:endParaRPr lang="en-US" sz="12800" dirty="0">
              <a:solidFill>
                <a:srgbClr val="345BA9"/>
              </a:solidFill>
              <a:latin typeface="AeriesSansBold" pitchFamily="50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E75E5B-EB8C-2801-C0E5-EDE3330BA4E5}"/>
              </a:ext>
            </a:extLst>
          </p:cNvPr>
          <p:cNvSpPr txBox="1"/>
          <p:nvPr/>
        </p:nvSpPr>
        <p:spPr>
          <a:xfrm>
            <a:off x="2943060" y="3872364"/>
            <a:ext cx="1849634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600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  <a:t>Please take a few minutes to complete our survey and let us know how we can better serve you in the future!</a:t>
            </a:r>
          </a:p>
          <a:p>
            <a:pPr algn="ctr"/>
            <a:r>
              <a:rPr lang="en-US" sz="5600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  <a:t>You will be enrolled in our monthly drawing for a gift card.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12CA314-E2EB-D6C4-2D8C-7C85EA38D7F3}"/>
              </a:ext>
            </a:extLst>
          </p:cNvPr>
          <p:cNvSpPr txBox="1"/>
          <p:nvPr/>
        </p:nvSpPr>
        <p:spPr>
          <a:xfrm>
            <a:off x="2400303" y="11205508"/>
            <a:ext cx="2167889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AeriesSansBold" pitchFamily="50" charset="0"/>
              </a:rPr>
              <a:t>https://survey.alchemer.com/s3/7443595/Aeries-Training-Survey</a:t>
            </a:r>
          </a:p>
        </p:txBody>
      </p:sp>
      <p:pic>
        <p:nvPicPr>
          <p:cNvPr id="3" name="Picture 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5CAEBFE3-9896-C232-6639-7A8EC0BE47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853" y="6869483"/>
            <a:ext cx="3904762" cy="39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7858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557144C4-70FF-A58C-0F61-67AD97AE52E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8" b="13638"/>
          <a:stretch/>
        </p:blipFill>
        <p:spPr>
          <a:xfrm>
            <a:off x="-3008" y="2564"/>
            <a:ext cx="24383960" cy="1371343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6C141F4-A19C-E650-1572-951FF0AB122C}"/>
              </a:ext>
            </a:extLst>
          </p:cNvPr>
          <p:cNvSpPr txBox="1"/>
          <p:nvPr/>
        </p:nvSpPr>
        <p:spPr>
          <a:xfrm>
            <a:off x="6100266" y="11504941"/>
            <a:ext cx="12188140" cy="1566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260">
              <a:lnSpc>
                <a:spcPts val="11068"/>
              </a:lnSpc>
            </a:pPr>
            <a:r>
              <a:rPr lang="en-US" sz="12000" dirty="0">
                <a:solidFill>
                  <a:srgbClr val="345BA9"/>
                </a:solidFill>
                <a:latin typeface="AeriesSansBold" pitchFamily="50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435573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58951" y="2248450"/>
            <a:ext cx="17922374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1" y="3386240"/>
            <a:ext cx="180975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ea typeface="Open Sans" panose="020B0606030504020204" pitchFamily="34" charset="0"/>
                <a:cs typeface="Lato"/>
              </a:rPr>
              <a:t>The documentation for this workshop:</a:t>
            </a:r>
          </a:p>
          <a:p>
            <a:endParaRPr lang="en-US" sz="4000" dirty="0">
              <a:ea typeface="Open Sans" panose="020B0606030504020204" pitchFamily="34" charset="0"/>
              <a:cs typeface="Lato"/>
            </a:endParaRPr>
          </a:p>
          <a:p>
            <a:r>
              <a:rPr lang="en-US" sz="4000" dirty="0">
                <a:ea typeface="Open Sans" panose="020B0606030504020204" pitchFamily="34" charset="0"/>
                <a:cs typeface="Lato"/>
                <a:hlinkClick r:id="rId3"/>
              </a:rPr>
              <a:t>https://support.aeries.com/support/solutions/articles/14000126743</a:t>
            </a:r>
            <a:endParaRPr lang="en-US" sz="4000" dirty="0">
              <a:ea typeface="Open Sans" panose="020B0606030504020204" pitchFamily="34" charset="0"/>
              <a:cs typeface="Lato"/>
            </a:endParaRPr>
          </a:p>
          <a:p>
            <a:endParaRPr lang="en-US" sz="4000" dirty="0">
              <a:ea typeface="Open Sans" panose="020B0606030504020204" pitchFamily="34" charset="0"/>
              <a:cs typeface="Lato"/>
            </a:endParaRPr>
          </a:p>
          <a:p>
            <a:endParaRPr lang="en-US" sz="4000" dirty="0">
              <a:effectLst/>
              <a:ea typeface="Lato" panose="020F0502020204030203" pitchFamily="34" charset="0"/>
              <a:cs typeface="Lato" panose="020F0502020204030203" pitchFamily="34" charset="0"/>
            </a:endParaRPr>
          </a:p>
          <a:p>
            <a:endParaRPr lang="en-US" sz="4000" dirty="0">
              <a:ea typeface="Open Sans" panose="020B0606030504020204" pitchFamily="34" charset="0"/>
              <a:cs typeface="Lato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69057" y="1204036"/>
            <a:ext cx="72779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DOCUMENTATION</a:t>
            </a:r>
          </a:p>
        </p:txBody>
      </p:sp>
    </p:spTree>
    <p:extLst>
      <p:ext uri="{BB962C8B-B14F-4D97-AF65-F5344CB8AC3E}">
        <p14:creationId xmlns:p14="http://schemas.microsoft.com/office/powerpoint/2010/main" val="261220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/>
          </p:cNvCxnSpPr>
          <p:nvPr/>
        </p:nvCxnSpPr>
        <p:spPr>
          <a:xfrm>
            <a:off x="2644802" y="2401222"/>
            <a:ext cx="1806484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44802" y="3118515"/>
            <a:ext cx="19265217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ea typeface="Open Sans" panose="020B0606030504020204" pitchFamily="34" charset="0"/>
                <a:cs typeface="Lato"/>
              </a:rPr>
              <a:t>The documents that will be used in this workshop:</a:t>
            </a:r>
            <a:br>
              <a:rPr lang="en-US" sz="4000" dirty="0">
                <a:ea typeface="Open Sans" panose="020B0606030504020204" pitchFamily="34" charset="0"/>
                <a:cs typeface="Lato"/>
              </a:rPr>
            </a:br>
            <a:endParaRPr lang="en-US" sz="4000" dirty="0">
              <a:ea typeface="Open Sans" panose="020B0606030504020204" pitchFamily="34" charset="0"/>
              <a:cs typeface="Lato"/>
            </a:endParaRPr>
          </a:p>
          <a:p>
            <a:pPr lvl="1"/>
            <a:r>
              <a:rPr lang="en-US" sz="4000" dirty="0">
                <a:ea typeface="Open Sans" panose="020B0606030504020204" pitchFamily="34" charset="0"/>
                <a:cs typeface="Lato"/>
              </a:rPr>
              <a:t>SW Transitioning Your Secondary Master Schedule to Flex Scheduling.pptx</a:t>
            </a:r>
            <a:br>
              <a:rPr lang="en-US" sz="4000" dirty="0">
                <a:ea typeface="Open Sans" panose="020B0606030504020204" pitchFamily="34" charset="0"/>
                <a:cs typeface="Lato"/>
              </a:rPr>
            </a:br>
            <a:br>
              <a:rPr lang="en-US" sz="4000" dirty="0">
                <a:ea typeface="Open Sans" panose="020B0606030504020204" pitchFamily="34" charset="0"/>
                <a:cs typeface="Lato"/>
              </a:rPr>
            </a:br>
            <a:r>
              <a:rPr lang="en-US" sz="4000" dirty="0">
                <a:ea typeface="Open Sans" panose="020B0606030504020204" pitchFamily="34" charset="0"/>
                <a:cs typeface="Lato"/>
              </a:rPr>
              <a:t>Aeries Simple New Tables Diagram.pdf</a:t>
            </a:r>
            <a:br>
              <a:rPr lang="en-US" sz="4000" dirty="0">
                <a:ea typeface="Open Sans" panose="020B0606030504020204" pitchFamily="34" charset="0"/>
                <a:cs typeface="Lato"/>
              </a:rPr>
            </a:br>
            <a:br>
              <a:rPr lang="en-US" sz="4000" dirty="0">
                <a:ea typeface="Open Sans" panose="020B0606030504020204" pitchFamily="34" charset="0"/>
                <a:cs typeface="Lato"/>
              </a:rPr>
            </a:br>
            <a:r>
              <a:rPr lang="en-US" sz="4000" b="0" i="0" dirty="0">
                <a:solidFill>
                  <a:srgbClr val="183247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Aeries New Tables Diagram.pdf</a:t>
            </a:r>
          </a:p>
          <a:p>
            <a:pPr lvl="1"/>
            <a:endParaRPr lang="en-US" sz="4000" dirty="0">
              <a:solidFill>
                <a:srgbClr val="183247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/>
            <a:r>
              <a:rPr lang="en-US" sz="4000" dirty="0">
                <a:effectLst/>
                <a:ea typeface="Lato" panose="020F0502020204030203" pitchFamily="34" charset="0"/>
                <a:cs typeface="Lato" panose="020F0502020204030203" pitchFamily="34" charset="0"/>
              </a:rPr>
              <a:t>Flex Scheduling Setup.  This links to the document Scheduling Setup Option for Transitioning to Flex Scheduling Master Schedule (SMS)</a:t>
            </a:r>
          </a:p>
          <a:p>
            <a:pPr lvl="1"/>
            <a:endParaRPr lang="en-US" sz="4000" b="0" i="0" dirty="0">
              <a:solidFill>
                <a:srgbClr val="183247"/>
              </a:solidFill>
              <a:effectLst/>
              <a:ea typeface="Lato" panose="020F0502020204030203" pitchFamily="34" charset="0"/>
              <a:cs typeface="Lato" panose="020F0502020204030203" pitchFamily="34" charset="0"/>
            </a:endParaRPr>
          </a:p>
          <a:p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44802" y="1222265"/>
            <a:ext cx="16197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DOCUMENTS USED FOR THIS WORKSHOP</a:t>
            </a:r>
          </a:p>
        </p:txBody>
      </p:sp>
    </p:spTree>
    <p:extLst>
      <p:ext uri="{BB962C8B-B14F-4D97-AF65-F5344CB8AC3E}">
        <p14:creationId xmlns:p14="http://schemas.microsoft.com/office/powerpoint/2010/main" val="230742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26293" y="2232256"/>
            <a:ext cx="17354531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0725" y="2826681"/>
            <a:ext cx="18097500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Collect &amp; Enter Course Requests</a:t>
            </a:r>
            <a:b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</a:b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  <a:p>
            <a:pPr marL="457200" indent="-457200">
              <a:buAutoNum type="arabicPeriod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Print Reports (Tally, Conflict Matrix, Reverse Verification Listing)</a:t>
            </a:r>
            <a:b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</a:b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  <a:p>
            <a:pPr marL="457200" indent="-457200">
              <a:buAutoNum type="arabicPeriod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Build &amp; Enter the Scheduling Master Schedule</a:t>
            </a:r>
            <a:b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</a:b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  <a:p>
            <a:pPr marL="457200" indent="-457200">
              <a:buAutoNum type="arabicPeriod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Print Scheduling Master Schedule Report by Teacher/Course/Period/Room</a:t>
            </a:r>
            <a:b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</a:b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  <a:p>
            <a:pPr marL="457200" indent="-457200">
              <a:buAutoNum type="arabicPeriod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Schedule Students</a:t>
            </a:r>
            <a:b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</a:b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  <a:p>
            <a:pPr marL="457200" indent="-457200">
              <a:buAutoNum type="arabicPeriod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Print Scheduling Analysis Reports (Course Request Analysis, Class Load Analysis, Class Load Averages)</a:t>
            </a:r>
            <a:b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</a:b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  <a:p>
            <a:pPr marL="457200" indent="-457200">
              <a:buAutoNum type="arabicPeriod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Repeat Steps 1-6 as needed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0817" y="1153421"/>
            <a:ext cx="18097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BASIC STEPS FOR  SCHEDULING (No change)</a:t>
            </a:r>
          </a:p>
        </p:txBody>
      </p:sp>
    </p:spTree>
    <p:extLst>
      <p:ext uri="{BB962C8B-B14F-4D97-AF65-F5344CB8AC3E}">
        <p14:creationId xmlns:p14="http://schemas.microsoft.com/office/powerpoint/2010/main" val="64636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2672097" y="2232254"/>
            <a:ext cx="17553885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52131" y="3138248"/>
            <a:ext cx="18804320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Tx/>
              <a:buAutoNum type="arabicPeriod"/>
            </a:pPr>
            <a:r>
              <a:rPr lang="en-US" sz="4000" dirty="0">
                <a:ea typeface="Calibri" panose="020F0502020204030204" pitchFamily="34" charset="0"/>
                <a:cs typeface="Times New Roman" panose="02020603050405020304" pitchFamily="18" charset="0"/>
              </a:rPr>
              <a:t>Flex Scheduling must be enabled by your Aeries System Administrator by turning on t</a:t>
            </a:r>
            <a:r>
              <a:rPr lang="en-US" sz="4000" dirty="0"/>
              <a:t>wo Feature Flags:</a:t>
            </a:r>
          </a:p>
          <a:p>
            <a:pPr marL="1657350" lvl="1" indent="-742950">
              <a:buFont typeface="+mj-lt"/>
              <a:buAutoNum type="alphaLcParenR"/>
            </a:pPr>
            <a:r>
              <a:rPr lang="en-US" sz="4000" dirty="0"/>
              <a:t>Flex Scheduling</a:t>
            </a:r>
          </a:p>
          <a:p>
            <a:pPr marL="1657350" lvl="1" indent="-742950">
              <a:buFont typeface="+mj-lt"/>
              <a:buAutoNum type="alphaLcParenR"/>
            </a:pPr>
            <a:r>
              <a:rPr lang="en-US" sz="4000" dirty="0"/>
              <a:t>Use StaffID Based Counseling</a:t>
            </a:r>
            <a:br>
              <a:rPr lang="en-US" sz="4000" dirty="0"/>
            </a:br>
            <a:endParaRPr lang="en-US" sz="4000" dirty="0"/>
          </a:p>
          <a:p>
            <a:pPr marL="742950" indent="-742950">
              <a:buFontTx/>
              <a:buAutoNum type="arabicPeriod"/>
            </a:pPr>
            <a:r>
              <a:rPr lang="en-US" sz="4000" dirty="0">
                <a:ea typeface="Calibri" panose="020F0502020204030204" pitchFamily="34" charset="0"/>
                <a:cs typeface="Times New Roman" panose="02020603050405020304" pitchFamily="18" charset="0"/>
              </a:rPr>
              <a:t>School Options – The Scheduling Type field remains as Secondary.  This field impacts the current database, so DO NOT change</a:t>
            </a:r>
            <a:r>
              <a:rPr lang="en-US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this field! This field will be updated to Flexible in the new year’s database.</a:t>
            </a:r>
            <a:br>
              <a:rPr lang="en-US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>
              <a:buFontTx/>
              <a:buAutoNum type="arabicPeriod"/>
            </a:pPr>
            <a:r>
              <a:rPr lang="en-US" sz="4000" dirty="0">
                <a:cs typeface="Times New Roman" panose="02020603050405020304" pitchFamily="18" charset="0"/>
              </a:rPr>
              <a:t>School Options – If the Master Schedule (MST table) will be copied to the Scheduling Master Schedule (SMS table) then the Bell Schedule (BEL table) will be used to initially create the Flex Periods.</a:t>
            </a:r>
            <a:br>
              <a:rPr lang="en" sz="4000" dirty="0"/>
            </a:br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52131" y="1215365"/>
            <a:ext cx="14190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5400" dirty="0">
                <a:solidFill>
                  <a:srgbClr val="203858"/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SETUP REQUIREMENTS</a:t>
            </a:r>
          </a:p>
        </p:txBody>
      </p:sp>
    </p:spTree>
    <p:extLst>
      <p:ext uri="{BB962C8B-B14F-4D97-AF65-F5344CB8AC3E}">
        <p14:creationId xmlns:p14="http://schemas.microsoft.com/office/powerpoint/2010/main" val="183325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/>
          </p:cNvCxnSpPr>
          <p:nvPr/>
        </p:nvCxnSpPr>
        <p:spPr>
          <a:xfrm>
            <a:off x="3450773" y="1626295"/>
            <a:ext cx="16270242" cy="1381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50773" y="2183730"/>
            <a:ext cx="16898039" cy="10556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Scheduling for next year (2024-25) 		Scheduling in the current </a:t>
            </a:r>
          </a:p>
          <a:p>
            <a:r>
              <a:rPr lang="en-US" sz="4000" u="sng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while still in current year (2023-24).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	</a:t>
            </a:r>
            <a:r>
              <a:rPr lang="en-US" sz="4000" u="sng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year (2023-24).		</a:t>
            </a:r>
            <a:br>
              <a:rPr lang="en-US" sz="4000" u="sng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</a:br>
            <a:endParaRPr lang="en-US" sz="4000" u="sng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SSS – Course Requests			SEC – Current sections</a:t>
            </a:r>
          </a:p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SMS – Scheduling Master Schedule		MST – Master Schedule</a:t>
            </a:r>
          </a:p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SSM – Section Staff Members		</a:t>
            </a:r>
          </a:p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STF – Staff Data				TCH – Teacher Data</a:t>
            </a:r>
          </a:p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FTF – Flex Periods				</a:t>
            </a:r>
          </a:p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FTT – Flex Period Times			BEL – Bell Schedule</a:t>
            </a:r>
          </a:p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CCL – Class Calendar			</a:t>
            </a:r>
          </a:p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CCD – Class Calendar Dates		DAY – Block Schedule Calendar</a:t>
            </a:r>
          </a:p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					BST – Custom Bell Schedule Times</a:t>
            </a:r>
          </a:p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		</a:t>
            </a:r>
          </a:p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	</a:t>
            </a:r>
            <a:r>
              <a:rPr lang="en-US" sz="4000" u="sng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Tables used for scheduling in the current year and the future year</a:t>
            </a:r>
          </a:p>
          <a:p>
            <a:endParaRPr lang="en-US" sz="4000" u="sng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CRS – Courses				CRS – Courses</a:t>
            </a:r>
          </a:p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BSD – Bell Schedule Definition		BSD – Bell Schedule Definition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50773" y="716780"/>
            <a:ext cx="177069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SECURITY SETTINGS - TABLES USED</a:t>
            </a:r>
          </a:p>
        </p:txBody>
      </p:sp>
    </p:spTree>
    <p:extLst>
      <p:ext uri="{BB962C8B-B14F-4D97-AF65-F5344CB8AC3E}">
        <p14:creationId xmlns:p14="http://schemas.microsoft.com/office/powerpoint/2010/main" val="419754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/>
          </p:cNvCxnSpPr>
          <p:nvPr/>
        </p:nvCxnSpPr>
        <p:spPr>
          <a:xfrm>
            <a:off x="1201003" y="2264645"/>
            <a:ext cx="2193195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77853" y="3479942"/>
            <a:ext cx="21828294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ALTERNATE COURSE REQUESTS				 PORTAL COURSES</a:t>
            </a:r>
          </a:p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	ACA – Alternate Course Request Association			CRQ – Course Request Sheet Table</a:t>
            </a:r>
          </a:p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	ACR - Alternate Course Requests			</a:t>
            </a:r>
          </a:p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							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 COURSE REQUEST SECTION PACKETS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BACKUPS						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	SPK – Section Packets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	BAA – Alternate Course Request Association Backup		SMP – SMS Sections</a:t>
            </a:r>
          </a:p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	BAC – Alternate Course Requests Backup			MSP – MST Sections</a:t>
            </a:r>
          </a:p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	SBU – Scheduling Backups				</a:t>
            </a:r>
          </a:p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	SMB – Scheduling Master Schedule Backup		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 SCHEDULING EXCLUSIONS</a:t>
            </a:r>
          </a:p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	SSB – Student Scheduling Schedules Backup			SED – Scheduling Exclusions</a:t>
            </a:r>
          </a:p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							</a:t>
            </a:r>
          </a:p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COURSE REQUEST PACKETS					STAFF DATA</a:t>
            </a:r>
          </a:p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	CRD – Course Request Packets				SSI – Staff Scheduling Info</a:t>
            </a:r>
          </a:p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	CRP – Course Request Packet Courses				STJ – Staff Job Assignments</a:t>
            </a:r>
          </a:p>
          <a:p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01004" y="1260400"/>
            <a:ext cx="11106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Additional Aeries Tables</a:t>
            </a:r>
          </a:p>
        </p:txBody>
      </p:sp>
    </p:spTree>
    <p:extLst>
      <p:ext uri="{BB962C8B-B14F-4D97-AF65-F5344CB8AC3E}">
        <p14:creationId xmlns:p14="http://schemas.microsoft.com/office/powerpoint/2010/main" val="303948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26293" y="2232256"/>
            <a:ext cx="17739592" cy="1619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05851" y="3069728"/>
            <a:ext cx="18097500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The Scheduling Setup Options page will prepare the SSS/SMS tables for next year.</a:t>
            </a:r>
            <a:b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</a:b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  <a:p>
            <a:pPr marL="457200" indent="-457200">
              <a:buFontTx/>
              <a:buAutoNum type="arabicPeriod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Initialize the SSS and SMS tables by blanking out these two tables.</a:t>
            </a:r>
            <a:b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</a:b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  <a:p>
            <a:pPr marL="457200" indent="-457200">
              <a:buFontTx/>
              <a:buAutoNum type="arabicPeriod"/>
            </a:pPr>
            <a:r>
              <a:rPr lang="en-US" sz="4000" dirty="0">
                <a:ea typeface="Calibri" panose="020F0502020204030204" pitchFamily="34" charset="0"/>
                <a:cs typeface="Times New Roman" panose="02020603050405020304" pitchFamily="18" charset="0"/>
              </a:rPr>
              <a:t>The steps to initialize the SMS table will vary depending on what you choose to do.  You may choose to start with a blank SMS table, or you may choose to copy your current master schedule (traditional MST table) to the new scheduling master schedule (Flex SMS table).</a:t>
            </a:r>
            <a:br>
              <a:rPr lang="en-US" sz="4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Times New Roman" panose="02020603050405020304" pitchFamily="18" charset="0"/>
              </a:rPr>
              <a:t>Refer to the document </a:t>
            </a:r>
            <a:r>
              <a:rPr lang="en-US" sz="4000" b="0" i="0" u="sng" dirty="0">
                <a:solidFill>
                  <a:srgbClr val="183247"/>
                </a:solidFill>
                <a:effectLst/>
              </a:rPr>
              <a:t>Scheduling Setup Option for Transitioning to Flex Scheduling Master Schedule (SMS)</a:t>
            </a:r>
            <a:br>
              <a:rPr lang="en-US" sz="4000" b="0" i="0" u="sng" dirty="0">
                <a:solidFill>
                  <a:srgbClr val="183247"/>
                </a:solidFill>
                <a:effectLst/>
              </a:rPr>
            </a:br>
            <a:b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Times New Roman" panose="02020603050405020304" pitchFamily="18" charset="0"/>
              </a:rPr>
            </a:b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Times New Roman" panose="02020603050405020304" pitchFamily="18" charset="0"/>
                <a:hlinkClick r:id="rId3"/>
              </a:rPr>
              <a:t>https://support.aeries.com/support/solutions/articles/14000134306-scheduling-setup-option-for-transitioning-to-flex-scheduling-master-schedule-sms-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AutoNum type="arabicPeriod"/>
            </a:pP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  <a:p>
            <a:pPr marL="457200" indent="-457200">
              <a:buAutoNum type="arabicPeriod"/>
            </a:pP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0817" y="1153421"/>
            <a:ext cx="18056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INITIALIZE SCHEDULING TABLES FOR NEXT YEAR</a:t>
            </a:r>
          </a:p>
        </p:txBody>
      </p:sp>
    </p:spTree>
    <p:extLst>
      <p:ext uri="{BB962C8B-B14F-4D97-AF65-F5344CB8AC3E}">
        <p14:creationId xmlns:p14="http://schemas.microsoft.com/office/powerpoint/2010/main" val="108766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8740</TotalTime>
  <Words>2265</Words>
  <Application>Microsoft Office PowerPoint</Application>
  <PresentationFormat>Custom</PresentationFormat>
  <Paragraphs>308</Paragraphs>
  <Slides>27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0" baseType="lpstr">
      <vt:lpstr>Abadi</vt:lpstr>
      <vt:lpstr>AeriesSansBold</vt:lpstr>
      <vt:lpstr>Arial</vt:lpstr>
      <vt:lpstr>Bebas Neue</vt:lpstr>
      <vt:lpstr>Bebas Neue Bold</vt:lpstr>
      <vt:lpstr>Calibri</vt:lpstr>
      <vt:lpstr>Calibri Light</vt:lpstr>
      <vt:lpstr>Helvetica Neue</vt:lpstr>
      <vt:lpstr>Lato</vt:lpstr>
      <vt:lpstr>Nunito Sans Black</vt:lpstr>
      <vt:lpstr>Open 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Sam Defeo</cp:lastModifiedBy>
  <cp:revision>460</cp:revision>
  <cp:lastPrinted>2022-01-19T19:44:52Z</cp:lastPrinted>
  <dcterms:created xsi:type="dcterms:W3CDTF">2014-09-26T10:57:37Z</dcterms:created>
  <dcterms:modified xsi:type="dcterms:W3CDTF">2024-01-23T17:26:29Z</dcterms:modified>
</cp:coreProperties>
</file>