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9"/>
  </p:notesMasterIdLst>
  <p:sldIdLst>
    <p:sldId id="293" r:id="rId5"/>
    <p:sldId id="295" r:id="rId6"/>
    <p:sldId id="299" r:id="rId7"/>
    <p:sldId id="328" r:id="rId8"/>
    <p:sldId id="329" r:id="rId9"/>
    <p:sldId id="345" r:id="rId10"/>
    <p:sldId id="330" r:id="rId11"/>
    <p:sldId id="361" r:id="rId12"/>
    <p:sldId id="360" r:id="rId13"/>
    <p:sldId id="362" r:id="rId14"/>
    <p:sldId id="363" r:id="rId15"/>
    <p:sldId id="364" r:id="rId16"/>
    <p:sldId id="331" r:id="rId17"/>
    <p:sldId id="348" r:id="rId18"/>
  </p:sldIdLst>
  <p:sldSz cx="12192000" cy="6858000"/>
  <p:notesSz cx="6858000" cy="9313863"/>
  <p:embeddedFontLst>
    <p:embeddedFont>
      <p:font typeface="AeriesSansBold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Nunito Sans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BA9"/>
    <a:srgbClr val="A5BAE3"/>
    <a:srgbClr val="0F346F"/>
    <a:srgbClr val="164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ds/sp/cl/systemdocs.asp" TargetMode="External"/><Relationship Id="rId2" Type="http://schemas.openxmlformats.org/officeDocument/2006/relationships/hyperlink" Target="https://support.aeries.com/support/solutions/articles/14000067283-what-are-some-of-the-first-steps-to-take-before-using-the-career-pathways-management-page-" TargetMode="External"/><Relationship Id="rId1" Type="http://schemas.openxmlformats.org/officeDocument/2006/relationships/hyperlink" Target="https://support.aeries.com/support/solutions/articles/14000094635-career-pathways-queries" TargetMode="External"/><Relationship Id="rId5" Type="http://schemas.openxmlformats.org/officeDocument/2006/relationships/hyperlink" Target="https://support.aeries.com/support/solutions/articles/14000121294-session-605-2-career-pathway-student-data-management" TargetMode="External"/><Relationship Id="rId4" Type="http://schemas.openxmlformats.org/officeDocument/2006/relationships/hyperlink" Target="https://support.aeries.com/support/solutions/articles/14000079400-session-605-1-fundamentals-of-career-pathways-california-schools-only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079400-session-605-1-fundamentals-of-career-pathways-california-schools-only" TargetMode="External"/><Relationship Id="rId2" Type="http://schemas.openxmlformats.org/officeDocument/2006/relationships/hyperlink" Target="https://www.cde.ca.gov/ds/sp/cl/systemdocs.asp" TargetMode="External"/><Relationship Id="rId1" Type="http://schemas.openxmlformats.org/officeDocument/2006/relationships/hyperlink" Target="https://support.aeries.com/support/solutions/articles/14000067283-what-are-some-of-the-first-steps-to-take-before-using-the-career-pathways-management-page-" TargetMode="External"/><Relationship Id="rId5" Type="http://schemas.openxmlformats.org/officeDocument/2006/relationships/hyperlink" Target="https://support.aeries.com/support/solutions/articles/14000094635-career-pathways-queries" TargetMode="External"/><Relationship Id="rId4" Type="http://schemas.openxmlformats.org/officeDocument/2006/relationships/hyperlink" Target="https://support.aeries.com/support/solutions/articles/14000121294-session-605-2-career-pathway-student-data-managemen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0CFF2-5B3C-4867-B613-9F2942390150}">
      <dgm:prSet custT="1"/>
      <dgm:spPr/>
      <dgm:t>
        <a:bodyPr/>
        <a:lstStyle/>
        <a:p>
          <a:r>
            <a:rPr lang="en-US" sz="2800" dirty="0"/>
            <a:t>Security Permissions to update Career Pathways </a:t>
          </a:r>
          <a:r>
            <a:rPr lang="en-US" sz="2800" dirty="0" err="1"/>
            <a:t>Mgmt</a:t>
          </a:r>
          <a:r>
            <a:rPr lang="en-US" sz="2800" dirty="0"/>
            <a:t> Page</a:t>
          </a:r>
        </a:p>
      </dgm:t>
    </dgm:pt>
    <dgm:pt modelId="{F123CD2E-800C-4ADE-BCBD-4BE37F4B496D}" type="parTrans" cxnId="{B7118EEC-5294-4DE9-8022-51101E6E298B}">
      <dgm:prSet/>
      <dgm:spPr/>
      <dgm:t>
        <a:bodyPr/>
        <a:lstStyle/>
        <a:p>
          <a:endParaRPr lang="en-US"/>
        </a:p>
      </dgm:t>
    </dgm:pt>
    <dgm:pt modelId="{0B4CE96D-9494-494E-83EB-0D2A8CFFCBDE}" type="sibTrans" cxnId="{B7118EEC-5294-4DE9-8022-51101E6E298B}">
      <dgm:prSet/>
      <dgm:spPr/>
      <dgm:t>
        <a:bodyPr/>
        <a:lstStyle/>
        <a:p>
          <a:endParaRPr lang="en-US"/>
        </a:p>
      </dgm:t>
    </dgm:pt>
    <dgm:pt modelId="{9E83A8C3-6DF8-4D01-9BF8-89911EE3CAF5}">
      <dgm:prSet custT="1"/>
      <dgm:spPr/>
      <dgm:t>
        <a:bodyPr/>
        <a:lstStyle/>
        <a:p>
          <a:r>
            <a:rPr lang="en-US" sz="2800" dirty="0"/>
            <a:t>CPW &amp; CPH tables must be enabled on District Settings page</a:t>
          </a:r>
        </a:p>
      </dgm:t>
    </dgm:pt>
    <dgm:pt modelId="{BD15DDB9-03E2-4912-B2B3-698D24F2DDD0}" type="parTrans" cxnId="{5B9B82C0-1CC5-476B-81B5-0B4CE1253E2A}">
      <dgm:prSet/>
      <dgm:spPr/>
      <dgm:t>
        <a:bodyPr/>
        <a:lstStyle/>
        <a:p>
          <a:endParaRPr lang="en-US"/>
        </a:p>
      </dgm:t>
    </dgm:pt>
    <dgm:pt modelId="{53BEB5FA-A610-4250-BC98-849B3C7130C3}" type="sibTrans" cxnId="{5B9B82C0-1CC5-476B-81B5-0B4CE1253E2A}">
      <dgm:prSet/>
      <dgm:spPr/>
      <dgm:t>
        <a:bodyPr/>
        <a:lstStyle/>
        <a:p>
          <a:endParaRPr lang="en-US"/>
        </a:p>
      </dgm:t>
    </dgm:pt>
    <dgm:pt modelId="{A27F13BD-3A47-429B-9BEF-EEE9CEB6B95C}">
      <dgm:prSet custT="1"/>
      <dgm:spPr/>
      <dgm:t>
        <a:bodyPr/>
        <a:lstStyle/>
        <a:p>
          <a:r>
            <a:rPr lang="en-US" sz="2800" dirty="0"/>
            <a:t>Career Pathways coding Required on Courses Page -Others tab, Career Pathways tab, and on MST Section </a:t>
          </a:r>
        </a:p>
      </dgm:t>
    </dgm:pt>
    <dgm:pt modelId="{682F0BF5-C1EC-4015-A946-14D08C9444F1}" type="parTrans" cxnId="{28B59FAF-9C41-48C1-9DAC-F1AC8CF2CBD4}">
      <dgm:prSet/>
      <dgm:spPr/>
      <dgm:t>
        <a:bodyPr/>
        <a:lstStyle/>
        <a:p>
          <a:endParaRPr lang="en-US"/>
        </a:p>
      </dgm:t>
    </dgm:pt>
    <dgm:pt modelId="{3961BBC6-46EA-46CB-96A7-D200964EF3F8}" type="sibTrans" cxnId="{28B59FAF-9C41-48C1-9DAC-F1AC8CF2CBD4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188387BF-8E1A-4C3C-AA97-ABF200BDAE85}" type="pres">
      <dgm:prSet presAssocID="{1500CFF2-5B3C-4867-B613-9F2942390150}" presName="parentText" presStyleLbl="node1" presStyleIdx="0" presStyleCnt="3" custScaleY="117146" custLinFactNeighborX="-574" custLinFactNeighborY="-60303">
        <dgm:presLayoutVars>
          <dgm:chMax val="0"/>
          <dgm:bulletEnabled val="1"/>
        </dgm:presLayoutVars>
      </dgm:prSet>
      <dgm:spPr/>
    </dgm:pt>
    <dgm:pt modelId="{12B7F26B-F520-4F66-96F9-6536B114CEDF}" type="pres">
      <dgm:prSet presAssocID="{0B4CE96D-9494-494E-83EB-0D2A8CFFCBDE}" presName="spacer" presStyleCnt="0"/>
      <dgm:spPr/>
    </dgm:pt>
    <dgm:pt modelId="{04A7C023-5317-49EB-B8AE-9D8B74635A56}" type="pres">
      <dgm:prSet presAssocID="{9E83A8C3-6DF8-4D01-9BF8-89911EE3CAF5}" presName="parentText" presStyleLbl="node1" presStyleIdx="1" presStyleCnt="3" custScaleY="92761" custLinFactNeighborY="-85622">
        <dgm:presLayoutVars>
          <dgm:chMax val="0"/>
          <dgm:bulletEnabled val="1"/>
        </dgm:presLayoutVars>
      </dgm:prSet>
      <dgm:spPr/>
    </dgm:pt>
    <dgm:pt modelId="{2B2B105B-EB1F-4008-B5A1-2B5CEE3B423A}" type="pres">
      <dgm:prSet presAssocID="{53BEB5FA-A610-4250-BC98-849B3C7130C3}" presName="spacer" presStyleCnt="0"/>
      <dgm:spPr/>
    </dgm:pt>
    <dgm:pt modelId="{F3D27464-9835-4C31-A117-042E99EEF8D1}" type="pres">
      <dgm:prSet presAssocID="{A27F13BD-3A47-429B-9BEF-EEE9CEB6B95C}" presName="parentText" presStyleLbl="node1" presStyleIdx="2" presStyleCnt="3" custScaleY="101171" custLinFactNeighborX="-407" custLinFactNeighborY="-34090">
        <dgm:presLayoutVars>
          <dgm:chMax val="0"/>
          <dgm:bulletEnabled val="1"/>
        </dgm:presLayoutVars>
      </dgm:prSet>
      <dgm:spPr/>
    </dgm:pt>
  </dgm:ptLst>
  <dgm:cxnLst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89C4405D-9496-4271-A75E-D833F3FF1344}" type="presOf" srcId="{A27F13BD-3A47-429B-9BEF-EEE9CEB6B95C}" destId="{F3D27464-9835-4C31-A117-042E99EEF8D1}" srcOrd="0" destOrd="0" presId="urn:microsoft.com/office/officeart/2005/8/layout/vList2"/>
    <dgm:cxn modelId="{E2ABBFA0-61B0-4D61-89DD-D1225C157FAD}" type="presOf" srcId="{9E83A8C3-6DF8-4D01-9BF8-89911EE3CAF5}" destId="{04A7C023-5317-49EB-B8AE-9D8B74635A56}" srcOrd="0" destOrd="0" presId="urn:microsoft.com/office/officeart/2005/8/layout/vList2"/>
    <dgm:cxn modelId="{28B59FAF-9C41-48C1-9DAC-F1AC8CF2CBD4}" srcId="{B6DF79A4-9A71-4E81-AA66-EDAA42112F43}" destId="{A27F13BD-3A47-429B-9BEF-EEE9CEB6B95C}" srcOrd="2" destOrd="0" parTransId="{682F0BF5-C1EC-4015-A946-14D08C9444F1}" sibTransId="{3961BBC6-46EA-46CB-96A7-D200964EF3F8}"/>
    <dgm:cxn modelId="{CBC5F3B5-6FCF-4599-817E-FBE84C774A81}" type="presOf" srcId="{1500CFF2-5B3C-4867-B613-9F2942390150}" destId="{188387BF-8E1A-4C3C-AA97-ABF200BDAE85}" srcOrd="0" destOrd="0" presId="urn:microsoft.com/office/officeart/2005/8/layout/vList2"/>
    <dgm:cxn modelId="{5B9B82C0-1CC5-476B-81B5-0B4CE1253E2A}" srcId="{B6DF79A4-9A71-4E81-AA66-EDAA42112F43}" destId="{9E83A8C3-6DF8-4D01-9BF8-89911EE3CAF5}" srcOrd="1" destOrd="0" parTransId="{BD15DDB9-03E2-4912-B2B3-698D24F2DDD0}" sibTransId="{53BEB5FA-A610-4250-BC98-849B3C7130C3}"/>
    <dgm:cxn modelId="{B7118EEC-5294-4DE9-8022-51101E6E298B}" srcId="{B6DF79A4-9A71-4E81-AA66-EDAA42112F43}" destId="{1500CFF2-5B3C-4867-B613-9F2942390150}" srcOrd="0" destOrd="0" parTransId="{F123CD2E-800C-4ADE-BCBD-4BE37F4B496D}" sibTransId="{0B4CE96D-9494-494E-83EB-0D2A8CFFCBDE}"/>
    <dgm:cxn modelId="{D582B159-6A06-4616-AA61-31E1C72E1876}" type="presParOf" srcId="{393F9490-9950-4C70-A54B-4737EBC4B0C4}" destId="{188387BF-8E1A-4C3C-AA97-ABF200BDAE85}" srcOrd="0" destOrd="0" presId="urn:microsoft.com/office/officeart/2005/8/layout/vList2"/>
    <dgm:cxn modelId="{C6BB3BEF-25EB-4657-8F99-3B5C87135398}" type="presParOf" srcId="{393F9490-9950-4C70-A54B-4737EBC4B0C4}" destId="{12B7F26B-F520-4F66-96F9-6536B114CEDF}" srcOrd="1" destOrd="0" presId="urn:microsoft.com/office/officeart/2005/8/layout/vList2"/>
    <dgm:cxn modelId="{893B931C-DC77-4D48-84E0-577C8CBABDAF}" type="presParOf" srcId="{393F9490-9950-4C70-A54B-4737EBC4B0C4}" destId="{04A7C023-5317-49EB-B8AE-9D8B74635A56}" srcOrd="2" destOrd="0" presId="urn:microsoft.com/office/officeart/2005/8/layout/vList2"/>
    <dgm:cxn modelId="{532ECBE0-3075-4BEA-B1CD-2C5836CEC3BA}" type="presParOf" srcId="{393F9490-9950-4C70-A54B-4737EBC4B0C4}" destId="{2B2B105B-EB1F-4008-B5A1-2B5CEE3B423A}" srcOrd="3" destOrd="0" presId="urn:microsoft.com/office/officeart/2005/8/layout/vList2"/>
    <dgm:cxn modelId="{83E057F2-C831-4EC7-B8C6-44619E961564}" type="presParOf" srcId="{393F9490-9950-4C70-A54B-4737EBC4B0C4}" destId="{F3D27464-9835-4C31-A117-042E99EEF8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24E7CA-F75F-498A-AFCB-2BA5E99A1B58}">
      <dgm:prSet/>
      <dgm:spPr/>
      <dgm:t>
        <a:bodyPr/>
        <a:lstStyle/>
        <a:p>
          <a:r>
            <a:rPr lang="en-US" dirty="0" err="1"/>
            <a:t>AeriesCon</a:t>
          </a:r>
          <a:r>
            <a:rPr lang="en-US" dirty="0"/>
            <a:t> Sessions 605-1 &amp; 605-2 on Aeries Support, offer </a:t>
          </a:r>
          <a:r>
            <a:rPr lang="en-US" u="sng" dirty="0"/>
            <a:t>very complete</a:t>
          </a:r>
          <a:r>
            <a:rPr lang="en-US" dirty="0"/>
            <a:t> Career Pathways information</a:t>
          </a:r>
        </a:p>
      </dgm:t>
    </dgm:pt>
    <dgm:pt modelId="{22C6B59E-42A1-42F0-88A5-715DBE817F0C}" type="parTrans" cxnId="{DD449EA3-6CF8-408E-86D7-4980CE9EAA52}">
      <dgm:prSet/>
      <dgm:spPr/>
      <dgm:t>
        <a:bodyPr/>
        <a:lstStyle/>
        <a:p>
          <a:endParaRPr lang="en-US"/>
        </a:p>
      </dgm:t>
    </dgm:pt>
    <dgm:pt modelId="{8AEB883D-6B64-4180-B374-B6774BA9539C}" type="sibTrans" cxnId="{DD449EA3-6CF8-408E-86D7-4980CE9EAA52}">
      <dgm:prSet/>
      <dgm:spPr/>
      <dgm:t>
        <a:bodyPr/>
        <a:lstStyle/>
        <a:p>
          <a:endParaRPr lang="en-US"/>
        </a:p>
      </dgm:t>
    </dgm:pt>
    <dgm:pt modelId="{5DADEA86-5F5B-4435-9482-D2AE5FBCFE6D}">
      <dgm:prSet/>
      <dgm:spPr/>
      <dgm:t>
        <a:bodyPr/>
        <a:lstStyle/>
        <a:p>
          <a:r>
            <a:rPr lang="en-US" dirty="0"/>
            <a:t>You can mass add experiences &amp; outcomes codes to many students within a pathway</a:t>
          </a:r>
        </a:p>
      </dgm:t>
    </dgm:pt>
    <dgm:pt modelId="{113BCF09-F2C4-432B-9BC3-34DB3CEACC38}" type="parTrans" cxnId="{988B95F6-40F3-4AC8-A6BF-DA43396D336F}">
      <dgm:prSet/>
      <dgm:spPr/>
      <dgm:t>
        <a:bodyPr/>
        <a:lstStyle/>
        <a:p>
          <a:endParaRPr lang="en-US"/>
        </a:p>
      </dgm:t>
    </dgm:pt>
    <dgm:pt modelId="{649D6D9B-FD0C-40EC-BBFD-ED0EC4F48DB9}" type="sibTrans" cxnId="{988B95F6-40F3-4AC8-A6BF-DA43396D336F}">
      <dgm:prSet/>
      <dgm:spPr/>
      <dgm:t>
        <a:bodyPr/>
        <a:lstStyle/>
        <a:p>
          <a:endParaRPr lang="en-US"/>
        </a:p>
      </dgm:t>
    </dgm:pt>
    <dgm:pt modelId="{7D8C7D66-63DA-42D8-9E21-13BB955F99AE}">
      <dgm:prSet/>
      <dgm:spPr/>
      <dgm:t>
        <a:bodyPr/>
        <a:lstStyle/>
        <a:p>
          <a:r>
            <a:rPr lang="en-US" dirty="0"/>
            <a:t>A Pathways status can be enabled on a Grad Track that will appear on the Grad Status page </a:t>
          </a:r>
        </a:p>
      </dgm:t>
    </dgm:pt>
    <dgm:pt modelId="{7AFED03F-DF1F-4B1F-8179-869DA3DC1E64}" type="parTrans" cxnId="{78778171-85F2-430B-A5A7-E73FECBD607C}">
      <dgm:prSet/>
      <dgm:spPr/>
      <dgm:t>
        <a:bodyPr/>
        <a:lstStyle/>
        <a:p>
          <a:endParaRPr lang="en-US"/>
        </a:p>
      </dgm:t>
    </dgm:pt>
    <dgm:pt modelId="{76B69B02-A35D-43AE-878E-988646D95361}" type="sibTrans" cxnId="{78778171-85F2-430B-A5A7-E73FECBD607C}">
      <dgm:prSet/>
      <dgm:spPr/>
      <dgm:t>
        <a:bodyPr/>
        <a:lstStyle/>
        <a:p>
          <a:endParaRPr lang="en-US"/>
        </a:p>
      </dgm:t>
    </dgm:pt>
    <dgm:pt modelId="{08D3B2C1-35E4-42B5-B479-2AD431CBEE7C}">
      <dgm:prSet/>
      <dgm:spPr/>
      <dgm:t>
        <a:bodyPr/>
        <a:lstStyle/>
        <a:p>
          <a:endParaRPr lang="en-US" dirty="0"/>
        </a:p>
      </dgm:t>
    </dgm:pt>
    <dgm:pt modelId="{917F46E7-B56A-487C-A699-38FE2B31DF77}" type="parTrans" cxnId="{42B7244E-7272-4FEC-95DB-FFF72BB3E594}">
      <dgm:prSet/>
      <dgm:spPr/>
      <dgm:t>
        <a:bodyPr/>
        <a:lstStyle/>
        <a:p>
          <a:endParaRPr lang="en-US"/>
        </a:p>
      </dgm:t>
    </dgm:pt>
    <dgm:pt modelId="{67B04E18-0430-47E6-8F1A-1E7FA55686E4}" type="sibTrans" cxnId="{42B7244E-7272-4FEC-95DB-FFF72BB3E594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382CBF3A-8AA1-4D27-9549-8E834AC8B94C}" type="pres">
      <dgm:prSet presAssocID="{5DADEA86-5F5B-4435-9482-D2AE5FBCFE6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D7F6E9C-A2E5-4F58-BB42-E21D5ED1D487}" type="pres">
      <dgm:prSet presAssocID="{649D6D9B-FD0C-40EC-BBFD-ED0EC4F48DB9}" presName="spacer" presStyleCnt="0"/>
      <dgm:spPr/>
    </dgm:pt>
    <dgm:pt modelId="{9B4F1048-646B-4803-A588-A48833037465}" type="pres">
      <dgm:prSet presAssocID="{7D8C7D66-63DA-42D8-9E21-13BB955F99A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96EFE2B-C042-4D0A-88B4-BEB0B5A29D6E}" type="pres">
      <dgm:prSet presAssocID="{76B69B02-A35D-43AE-878E-988646D95361}" presName="spacer" presStyleCnt="0"/>
      <dgm:spPr/>
    </dgm:pt>
    <dgm:pt modelId="{A6CA7C3F-EF63-4371-9FEE-3B238286258D}" type="pres">
      <dgm:prSet presAssocID="{9624E7CA-F75F-498A-AFCB-2BA5E99A1B5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044A87C-874D-4A9C-82DE-A880BC121908}" type="pres">
      <dgm:prSet presAssocID="{8AEB883D-6B64-4180-B374-B6774BA9539C}" presName="spacer" presStyleCnt="0"/>
      <dgm:spPr/>
    </dgm:pt>
    <dgm:pt modelId="{F499E193-4E29-439C-A17A-AFFEFFA10AD6}" type="pres">
      <dgm:prSet presAssocID="{08D3B2C1-35E4-42B5-B479-2AD431CBEE7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01CA611-B41C-45E3-BD36-99ECAA4ACDEB}" type="presOf" srcId="{9624E7CA-F75F-498A-AFCB-2BA5E99A1B58}" destId="{A6CA7C3F-EF63-4371-9FEE-3B238286258D}" srcOrd="0" destOrd="0" presId="urn:microsoft.com/office/officeart/2005/8/layout/vList2"/>
    <dgm:cxn modelId="{751A3236-8A63-4FBE-B518-EB9B9D41719E}" type="presOf" srcId="{5DADEA86-5F5B-4435-9482-D2AE5FBCFE6D}" destId="{382CBF3A-8AA1-4D27-9549-8E834AC8B94C}" srcOrd="0" destOrd="0" presId="urn:microsoft.com/office/officeart/2005/8/layout/vList2"/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42B7244E-7272-4FEC-95DB-FFF72BB3E594}" srcId="{B6DF79A4-9A71-4E81-AA66-EDAA42112F43}" destId="{08D3B2C1-35E4-42B5-B479-2AD431CBEE7C}" srcOrd="3" destOrd="0" parTransId="{917F46E7-B56A-487C-A699-38FE2B31DF77}" sibTransId="{67B04E18-0430-47E6-8F1A-1E7FA55686E4}"/>
    <dgm:cxn modelId="{78778171-85F2-430B-A5A7-E73FECBD607C}" srcId="{B6DF79A4-9A71-4E81-AA66-EDAA42112F43}" destId="{7D8C7D66-63DA-42D8-9E21-13BB955F99AE}" srcOrd="1" destOrd="0" parTransId="{7AFED03F-DF1F-4B1F-8179-869DA3DC1E64}" sibTransId="{76B69B02-A35D-43AE-878E-988646D95361}"/>
    <dgm:cxn modelId="{BDCC6992-32A5-4E8E-AEFF-0DAD786BEB78}" type="presOf" srcId="{7D8C7D66-63DA-42D8-9E21-13BB955F99AE}" destId="{9B4F1048-646B-4803-A588-A48833037465}" srcOrd="0" destOrd="0" presId="urn:microsoft.com/office/officeart/2005/8/layout/vList2"/>
    <dgm:cxn modelId="{DD449EA3-6CF8-408E-86D7-4980CE9EAA52}" srcId="{B6DF79A4-9A71-4E81-AA66-EDAA42112F43}" destId="{9624E7CA-F75F-498A-AFCB-2BA5E99A1B58}" srcOrd="2" destOrd="0" parTransId="{22C6B59E-42A1-42F0-88A5-715DBE817F0C}" sibTransId="{8AEB883D-6B64-4180-B374-B6774BA9539C}"/>
    <dgm:cxn modelId="{8C4CC5F5-888A-445A-A6F2-626D98BFF678}" type="presOf" srcId="{08D3B2C1-35E4-42B5-B479-2AD431CBEE7C}" destId="{F499E193-4E29-439C-A17A-AFFEFFA10AD6}" srcOrd="0" destOrd="0" presId="urn:microsoft.com/office/officeart/2005/8/layout/vList2"/>
    <dgm:cxn modelId="{988B95F6-40F3-4AC8-A6BF-DA43396D336F}" srcId="{B6DF79A4-9A71-4E81-AA66-EDAA42112F43}" destId="{5DADEA86-5F5B-4435-9482-D2AE5FBCFE6D}" srcOrd="0" destOrd="0" parTransId="{113BCF09-F2C4-432B-9BC3-34DB3CEACC38}" sibTransId="{649D6D9B-FD0C-40EC-BBFD-ED0EC4F48DB9}"/>
    <dgm:cxn modelId="{294FD382-0EBB-41CA-B587-3EF9E67ECC0E}" type="presParOf" srcId="{393F9490-9950-4C70-A54B-4737EBC4B0C4}" destId="{382CBF3A-8AA1-4D27-9549-8E834AC8B94C}" srcOrd="0" destOrd="0" presId="urn:microsoft.com/office/officeart/2005/8/layout/vList2"/>
    <dgm:cxn modelId="{0994536F-23E7-45ED-B17C-C0758B96CAB7}" type="presParOf" srcId="{393F9490-9950-4C70-A54B-4737EBC4B0C4}" destId="{5D7F6E9C-A2E5-4F58-BB42-E21D5ED1D487}" srcOrd="1" destOrd="0" presId="urn:microsoft.com/office/officeart/2005/8/layout/vList2"/>
    <dgm:cxn modelId="{566684ED-DA91-4659-B80A-4DC12C85EF07}" type="presParOf" srcId="{393F9490-9950-4C70-A54B-4737EBC4B0C4}" destId="{9B4F1048-646B-4803-A588-A48833037465}" srcOrd="2" destOrd="0" presId="urn:microsoft.com/office/officeart/2005/8/layout/vList2"/>
    <dgm:cxn modelId="{3A66694C-5E19-4D78-B820-B7CC3CF901F5}" type="presParOf" srcId="{393F9490-9950-4C70-A54B-4737EBC4B0C4}" destId="{196EFE2B-C042-4D0A-88B4-BEB0B5A29D6E}" srcOrd="3" destOrd="0" presId="urn:microsoft.com/office/officeart/2005/8/layout/vList2"/>
    <dgm:cxn modelId="{E4231662-71FC-4CB6-B579-2624866B97BB}" type="presParOf" srcId="{393F9490-9950-4C70-A54B-4737EBC4B0C4}" destId="{A6CA7C3F-EF63-4371-9FEE-3B238286258D}" srcOrd="4" destOrd="0" presId="urn:microsoft.com/office/officeart/2005/8/layout/vList2"/>
    <dgm:cxn modelId="{A5C4B86C-EA32-4039-B203-57F3798F1A7F}" type="presParOf" srcId="{393F9490-9950-4C70-A54B-4737EBC4B0C4}" destId="{D044A87C-874D-4A9C-82DE-A880BC121908}" srcOrd="5" destOrd="0" presId="urn:microsoft.com/office/officeart/2005/8/layout/vList2"/>
    <dgm:cxn modelId="{B727FCDC-FEB9-41B9-A560-1BF2151AE979}" type="presParOf" srcId="{393F9490-9950-4C70-A54B-4737EBC4B0C4}" destId="{F499E193-4E29-439C-A17A-AFFEFFA10AD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F6F53-1D97-44AF-A6E6-E645B2E052A6}">
      <dgm:prSet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Career Pathway Queries</a:t>
          </a:r>
          <a:endParaRPr lang="en-US" sz="2800" b="1" dirty="0">
            <a:solidFill>
              <a:schemeClr val="bg1"/>
            </a:solidFill>
          </a:endParaRPr>
        </a:p>
      </dgm:t>
    </dgm:pt>
    <dgm:pt modelId="{CE25FCAB-C771-453C-A379-3AD099B27487}" type="parTrans" cxnId="{B523B169-0323-4A6C-8B32-BD994D23BA39}">
      <dgm:prSet/>
      <dgm:spPr/>
      <dgm:t>
        <a:bodyPr/>
        <a:lstStyle/>
        <a:p>
          <a:endParaRPr lang="en-US"/>
        </a:p>
      </dgm:t>
    </dgm:pt>
    <dgm:pt modelId="{CDF44232-1C46-4523-9770-66622E2B529F}" type="sibTrans" cxnId="{B523B169-0323-4A6C-8B32-BD994D23BA39}">
      <dgm:prSet/>
      <dgm:spPr/>
      <dgm:t>
        <a:bodyPr/>
        <a:lstStyle/>
        <a:p>
          <a:endParaRPr lang="en-US"/>
        </a:p>
      </dgm:t>
    </dgm:pt>
    <dgm:pt modelId="{28C8A6DB-9D27-4C27-B6D7-02D760FA9471}">
      <dgm:prSet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What are the first steps before using Career Pathways </a:t>
          </a:r>
          <a:r>
            <a:rPr lang="en-US" sz="2800" b="1" dirty="0" err="1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Mgmt</a:t>
          </a:r>
          <a:r>
            <a:rPr lang="en-US" sz="2800" b="1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? </a:t>
          </a:r>
          <a:endParaRPr lang="en-US" sz="2800" b="1" dirty="0">
            <a:solidFill>
              <a:schemeClr val="bg1"/>
            </a:solidFill>
          </a:endParaRPr>
        </a:p>
      </dgm:t>
    </dgm:pt>
    <dgm:pt modelId="{1760FAE4-ED4E-45D4-B20D-E717ACD63FF6}" type="parTrans" cxnId="{8C2475E5-EFD4-4745-9C29-8309020F17F9}">
      <dgm:prSet/>
      <dgm:spPr/>
      <dgm:t>
        <a:bodyPr/>
        <a:lstStyle/>
        <a:p>
          <a:endParaRPr lang="en-US"/>
        </a:p>
      </dgm:t>
    </dgm:pt>
    <dgm:pt modelId="{C885D39F-B89A-4DDD-8C04-C9C07FE7C61E}" type="sibTrans" cxnId="{8C2475E5-EFD4-4745-9C29-8309020F17F9}">
      <dgm:prSet/>
      <dgm:spPr/>
      <dgm:t>
        <a:bodyPr/>
        <a:lstStyle/>
        <a:p>
          <a:endParaRPr lang="en-US"/>
        </a:p>
      </dgm:t>
    </dgm:pt>
    <dgm:pt modelId="{98DF0EBB-9017-4EEE-A2F9-9157FD036738}">
      <dgm:prSet custT="1"/>
      <dgm:spPr/>
      <dgm:t>
        <a:bodyPr/>
        <a:lstStyle/>
        <a:p>
          <a:r>
            <a:rPr lang="en-US" sz="2800" b="1" dirty="0" err="1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Calpads</a:t>
          </a:r>
          <a:r>
            <a:rPr lang="en-US" sz="2800" b="1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Valid Code Combinations</a:t>
          </a:r>
          <a:endParaRPr lang="en-US" sz="2800" b="1" dirty="0">
            <a:solidFill>
              <a:schemeClr val="bg1"/>
            </a:solidFill>
          </a:endParaRPr>
        </a:p>
      </dgm:t>
    </dgm:pt>
    <dgm:pt modelId="{9B11BBB5-63BC-4A03-93C3-11C2F317E273}" type="parTrans" cxnId="{ADFC43F1-BCF3-423D-BF94-3A1E0E4716F9}">
      <dgm:prSet/>
      <dgm:spPr/>
      <dgm:t>
        <a:bodyPr/>
        <a:lstStyle/>
        <a:p>
          <a:endParaRPr lang="en-US"/>
        </a:p>
      </dgm:t>
    </dgm:pt>
    <dgm:pt modelId="{5CC20AAD-C8D6-49E3-BB94-D687B64B8E25}" type="sibTrans" cxnId="{ADFC43F1-BCF3-423D-BF94-3A1E0E4716F9}">
      <dgm:prSet/>
      <dgm:spPr/>
      <dgm:t>
        <a:bodyPr/>
        <a:lstStyle/>
        <a:p>
          <a:endParaRPr lang="en-US"/>
        </a:p>
      </dgm:t>
    </dgm:pt>
    <dgm:pt modelId="{FD48E62D-CB60-4522-9CAC-C77F015900C1}">
      <dgm:prSet custT="1"/>
      <dgm:spPr/>
      <dgm:t>
        <a:bodyPr/>
        <a:lstStyle/>
        <a:p>
          <a:r>
            <a:rPr lang="en-US" sz="28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Sec 605-1 Fundamentals</a:t>
          </a:r>
          <a:r>
            <a: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sz="4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D327F62-14E7-4461-B236-40758ADDE48C}" type="parTrans" cxnId="{61BB4795-1CD1-4D8E-B5DB-472351FA13F1}">
      <dgm:prSet/>
      <dgm:spPr/>
      <dgm:t>
        <a:bodyPr/>
        <a:lstStyle/>
        <a:p>
          <a:endParaRPr lang="en-US"/>
        </a:p>
      </dgm:t>
    </dgm:pt>
    <dgm:pt modelId="{95D8877F-2095-4DAD-BFDD-F364B7B0A661}" type="sibTrans" cxnId="{61BB4795-1CD1-4D8E-B5DB-472351FA13F1}">
      <dgm:prSet/>
      <dgm:spPr/>
      <dgm:t>
        <a:bodyPr/>
        <a:lstStyle/>
        <a:p>
          <a:endParaRPr lang="en-US"/>
        </a:p>
      </dgm:t>
    </dgm:pt>
    <dgm:pt modelId="{58063511-615D-4FEC-A3A7-1E4E64D84593}">
      <dgm:prSet custT="1"/>
      <dgm:spPr/>
      <dgm:t>
        <a:bodyPr/>
        <a:lstStyle/>
        <a:p>
          <a:r>
            <a:rPr lang="en-US" sz="28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Sec 605-2 Career Pathways </a:t>
          </a:r>
          <a:r>
            <a:rPr lang="en-US" sz="2800" u="sng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Mgmt</a:t>
          </a:r>
          <a:endParaRPr lang="en-US" sz="2800" dirty="0">
            <a:solidFill>
              <a:schemeClr val="bg1"/>
            </a:solidFill>
          </a:endParaRPr>
        </a:p>
      </dgm:t>
    </dgm:pt>
    <dgm:pt modelId="{1BCF834E-6895-477B-8099-929773480256}" type="parTrans" cxnId="{4BD12631-EFEC-4C86-B09F-ABC57EA17AE4}">
      <dgm:prSet/>
      <dgm:spPr/>
      <dgm:t>
        <a:bodyPr/>
        <a:lstStyle/>
        <a:p>
          <a:endParaRPr lang="en-US"/>
        </a:p>
      </dgm:t>
    </dgm:pt>
    <dgm:pt modelId="{E77EA922-C847-4D7A-A532-44CDC694A494}" type="sibTrans" cxnId="{4BD12631-EFEC-4C86-B09F-ABC57EA17AE4}">
      <dgm:prSet/>
      <dgm:spPr/>
      <dgm:t>
        <a:bodyPr/>
        <a:lstStyle/>
        <a:p>
          <a:endParaRPr lang="en-US"/>
        </a:p>
      </dgm:t>
    </dgm:pt>
    <dgm:pt modelId="{720E5388-3E93-4A91-9552-176111862E88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ABA7D45A-8324-4C15-B9C5-871B207BAB6A}" type="pres">
      <dgm:prSet presAssocID="{28C8A6DB-9D27-4C27-B6D7-02D760FA9471}" presName="parentText" presStyleLbl="node1" presStyleIdx="0" presStyleCnt="5" custLinFactY="-28947" custLinFactNeighborX="-1334" custLinFactNeighborY="-100000">
        <dgm:presLayoutVars>
          <dgm:chMax val="0"/>
          <dgm:bulletEnabled val="1"/>
        </dgm:presLayoutVars>
      </dgm:prSet>
      <dgm:spPr/>
    </dgm:pt>
    <dgm:pt modelId="{9950F8AF-E0B0-4182-83EC-7E74CA4B38A3}" type="pres">
      <dgm:prSet presAssocID="{C885D39F-B89A-4DDD-8C04-C9C07FE7C61E}" presName="spacer" presStyleCnt="0"/>
      <dgm:spPr/>
    </dgm:pt>
    <dgm:pt modelId="{4E89A5E4-D0F2-4620-A8A4-3F79E6815B24}" type="pres">
      <dgm:prSet presAssocID="{98DF0EBB-9017-4EEE-A2F9-9157FD03673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AE11D38-8A94-4035-96F8-E1C9666A8715}" type="pres">
      <dgm:prSet presAssocID="{5CC20AAD-C8D6-49E3-BB94-D687B64B8E25}" presName="spacer" presStyleCnt="0"/>
      <dgm:spPr/>
    </dgm:pt>
    <dgm:pt modelId="{D1975AA1-6DDB-49BC-B462-DDD64B7ED002}" type="pres">
      <dgm:prSet presAssocID="{FD48E62D-CB60-4522-9CAC-C77F015900C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8024232-D33E-4BD0-8D77-F104FA4143B1}" type="pres">
      <dgm:prSet presAssocID="{95D8877F-2095-4DAD-BFDD-F364B7B0A661}" presName="spacer" presStyleCnt="0"/>
      <dgm:spPr/>
    </dgm:pt>
    <dgm:pt modelId="{CA8C846A-2606-403B-8746-B792B2CE7CA5}" type="pres">
      <dgm:prSet presAssocID="{58063511-615D-4FEC-A3A7-1E4E64D8459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48AEEB1-C895-447D-9019-65A8B3CF0A0B}" type="pres">
      <dgm:prSet presAssocID="{E77EA922-C847-4D7A-A532-44CDC694A494}" presName="spacer" presStyleCnt="0"/>
      <dgm:spPr/>
    </dgm:pt>
    <dgm:pt modelId="{3C4B85F5-D766-4B17-8BCF-BC7D4E98C32E}" type="pres">
      <dgm:prSet presAssocID="{A15F6F53-1D97-44AF-A6E6-E645B2E052A6}" presName="parentText" presStyleLbl="node1" presStyleIdx="4" presStyleCnt="5" custLinFactY="-9368" custLinFactNeighborX="800" custLinFactNeighborY="-100000">
        <dgm:presLayoutVars>
          <dgm:chMax val="0"/>
          <dgm:bulletEnabled val="1"/>
        </dgm:presLayoutVars>
      </dgm:prSet>
      <dgm:spPr/>
    </dgm:pt>
  </dgm:ptLst>
  <dgm:cxnLst>
    <dgm:cxn modelId="{1AEB882D-3530-4621-B55E-6C0E88E74A2D}" type="presOf" srcId="{58063511-615D-4FEC-A3A7-1E4E64D84593}" destId="{CA8C846A-2606-403B-8746-B792B2CE7CA5}" srcOrd="0" destOrd="0" presId="urn:microsoft.com/office/officeart/2005/8/layout/vList2"/>
    <dgm:cxn modelId="{4BD12631-EFEC-4C86-B09F-ABC57EA17AE4}" srcId="{B6DF79A4-9A71-4E81-AA66-EDAA42112F43}" destId="{58063511-615D-4FEC-A3A7-1E4E64D84593}" srcOrd="3" destOrd="0" parTransId="{1BCF834E-6895-477B-8099-929773480256}" sibTransId="{E77EA922-C847-4D7A-A532-44CDC694A494}"/>
    <dgm:cxn modelId="{892C7438-E190-4AAC-B3B4-1D8B3CC78012}" type="presOf" srcId="{FD48E62D-CB60-4522-9CAC-C77F015900C1}" destId="{D1975AA1-6DDB-49BC-B462-DDD64B7ED002}" srcOrd="0" destOrd="0" presId="urn:microsoft.com/office/officeart/2005/8/layout/vList2"/>
    <dgm:cxn modelId="{B5100763-4C85-4ACC-9B73-6F172447BF8F}" type="presOf" srcId="{B6DF79A4-9A71-4E81-AA66-EDAA42112F43}" destId="{720E5388-3E93-4A91-9552-176111862E88}" srcOrd="0" destOrd="0" presId="urn:microsoft.com/office/officeart/2005/8/layout/vList2"/>
    <dgm:cxn modelId="{B523B169-0323-4A6C-8B32-BD994D23BA39}" srcId="{B6DF79A4-9A71-4E81-AA66-EDAA42112F43}" destId="{A15F6F53-1D97-44AF-A6E6-E645B2E052A6}" srcOrd="4" destOrd="0" parTransId="{CE25FCAB-C771-453C-A379-3AD099B27487}" sibTransId="{CDF44232-1C46-4523-9770-66622E2B529F}"/>
    <dgm:cxn modelId="{61BB4795-1CD1-4D8E-B5DB-472351FA13F1}" srcId="{B6DF79A4-9A71-4E81-AA66-EDAA42112F43}" destId="{FD48E62D-CB60-4522-9CAC-C77F015900C1}" srcOrd="2" destOrd="0" parTransId="{ED327F62-14E7-4461-B236-40758ADDE48C}" sibTransId="{95D8877F-2095-4DAD-BFDD-F364B7B0A661}"/>
    <dgm:cxn modelId="{3987CEDF-A94F-4124-BB64-BE41EF6D62DC}" type="presOf" srcId="{A15F6F53-1D97-44AF-A6E6-E645B2E052A6}" destId="{3C4B85F5-D766-4B17-8BCF-BC7D4E98C32E}" srcOrd="0" destOrd="0" presId="urn:microsoft.com/office/officeart/2005/8/layout/vList2"/>
    <dgm:cxn modelId="{8C2475E5-EFD4-4745-9C29-8309020F17F9}" srcId="{B6DF79A4-9A71-4E81-AA66-EDAA42112F43}" destId="{28C8A6DB-9D27-4C27-B6D7-02D760FA9471}" srcOrd="0" destOrd="0" parTransId="{1760FAE4-ED4E-45D4-B20D-E717ACD63FF6}" sibTransId="{C885D39F-B89A-4DDD-8C04-C9C07FE7C61E}"/>
    <dgm:cxn modelId="{ADFC43F1-BCF3-423D-BF94-3A1E0E4716F9}" srcId="{B6DF79A4-9A71-4E81-AA66-EDAA42112F43}" destId="{98DF0EBB-9017-4EEE-A2F9-9157FD036738}" srcOrd="1" destOrd="0" parTransId="{9B11BBB5-63BC-4A03-93C3-11C2F317E273}" sibTransId="{5CC20AAD-C8D6-49E3-BB94-D687B64B8E25}"/>
    <dgm:cxn modelId="{151125F2-617F-448C-909B-90C395CD10B6}" type="presOf" srcId="{28C8A6DB-9D27-4C27-B6D7-02D760FA9471}" destId="{ABA7D45A-8324-4C15-B9C5-871B207BAB6A}" srcOrd="0" destOrd="0" presId="urn:microsoft.com/office/officeart/2005/8/layout/vList2"/>
    <dgm:cxn modelId="{4F7464F9-A5AF-4EB9-9723-B9650E84734C}" type="presOf" srcId="{98DF0EBB-9017-4EEE-A2F9-9157FD036738}" destId="{4E89A5E4-D0F2-4620-A8A4-3F79E6815B24}" srcOrd="0" destOrd="0" presId="urn:microsoft.com/office/officeart/2005/8/layout/vList2"/>
    <dgm:cxn modelId="{194FEBC6-AC3B-4C53-8006-4C0552C6A394}" type="presParOf" srcId="{720E5388-3E93-4A91-9552-176111862E88}" destId="{ABA7D45A-8324-4C15-B9C5-871B207BAB6A}" srcOrd="0" destOrd="0" presId="urn:microsoft.com/office/officeart/2005/8/layout/vList2"/>
    <dgm:cxn modelId="{DA5691A9-6404-44FE-90EC-E714ED65A57D}" type="presParOf" srcId="{720E5388-3E93-4A91-9552-176111862E88}" destId="{9950F8AF-E0B0-4182-83EC-7E74CA4B38A3}" srcOrd="1" destOrd="0" presId="urn:microsoft.com/office/officeart/2005/8/layout/vList2"/>
    <dgm:cxn modelId="{5EACC4F4-2600-4402-9959-FD5211375ED5}" type="presParOf" srcId="{720E5388-3E93-4A91-9552-176111862E88}" destId="{4E89A5E4-D0F2-4620-A8A4-3F79E6815B24}" srcOrd="2" destOrd="0" presId="urn:microsoft.com/office/officeart/2005/8/layout/vList2"/>
    <dgm:cxn modelId="{0CA9EB69-C4C5-46D0-B69B-9A46FB837FB1}" type="presParOf" srcId="{720E5388-3E93-4A91-9552-176111862E88}" destId="{BAE11D38-8A94-4035-96F8-E1C9666A8715}" srcOrd="3" destOrd="0" presId="urn:microsoft.com/office/officeart/2005/8/layout/vList2"/>
    <dgm:cxn modelId="{D4EA84E6-0982-4429-B04F-0507D7CE89AE}" type="presParOf" srcId="{720E5388-3E93-4A91-9552-176111862E88}" destId="{D1975AA1-6DDB-49BC-B462-DDD64B7ED002}" srcOrd="4" destOrd="0" presId="urn:microsoft.com/office/officeart/2005/8/layout/vList2"/>
    <dgm:cxn modelId="{E5A0AB72-A302-4C57-94CD-349E3A306B03}" type="presParOf" srcId="{720E5388-3E93-4A91-9552-176111862E88}" destId="{D8024232-D33E-4BD0-8D77-F104FA4143B1}" srcOrd="5" destOrd="0" presId="urn:microsoft.com/office/officeart/2005/8/layout/vList2"/>
    <dgm:cxn modelId="{82CAE4E7-05F3-462C-B280-F854509BE569}" type="presParOf" srcId="{720E5388-3E93-4A91-9552-176111862E88}" destId="{CA8C846A-2606-403B-8746-B792B2CE7CA5}" srcOrd="6" destOrd="0" presId="urn:microsoft.com/office/officeart/2005/8/layout/vList2"/>
    <dgm:cxn modelId="{7B820879-E27E-4ED7-B6D3-79E9252383F5}" type="presParOf" srcId="{720E5388-3E93-4A91-9552-176111862E88}" destId="{D48AEEB1-C895-447D-9019-65A8B3CF0A0B}" srcOrd="7" destOrd="0" presId="urn:microsoft.com/office/officeart/2005/8/layout/vList2"/>
    <dgm:cxn modelId="{757EA637-11A8-4FCC-BDCE-6B90A72F304D}" type="presParOf" srcId="{720E5388-3E93-4A91-9552-176111862E88}" destId="{3C4B85F5-D766-4B17-8BCF-BC7D4E98C32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387BF-8E1A-4C3C-AA97-ABF200BDAE85}">
      <dsp:nvSpPr>
        <dsp:cNvPr id="0" name=""/>
        <dsp:cNvSpPr/>
      </dsp:nvSpPr>
      <dsp:spPr>
        <a:xfrm>
          <a:off x="0" y="79826"/>
          <a:ext cx="7800298" cy="1403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Security Permissions to update Career Pathways </a:t>
          </a:r>
          <a:r>
            <a:rPr lang="en-US" sz="2800" kern="1200" dirty="0" err="1"/>
            <a:t>Mgmt</a:t>
          </a:r>
          <a:r>
            <a:rPr lang="en-US" sz="2800" kern="1200" dirty="0"/>
            <a:t> Page</a:t>
          </a:r>
        </a:p>
      </dsp:txBody>
      <dsp:txXfrm>
        <a:off x="68513" y="148339"/>
        <a:ext cx="7663272" cy="1266476"/>
      </dsp:txXfrm>
    </dsp:sp>
    <dsp:sp modelId="{04A7C023-5317-49EB-B8AE-9D8B74635A56}">
      <dsp:nvSpPr>
        <dsp:cNvPr id="0" name=""/>
        <dsp:cNvSpPr/>
      </dsp:nvSpPr>
      <dsp:spPr>
        <a:xfrm>
          <a:off x="0" y="1620981"/>
          <a:ext cx="7800298" cy="1111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CPW &amp; CPH tables must be enabled on District Settings page</a:t>
          </a:r>
        </a:p>
      </dsp:txBody>
      <dsp:txXfrm>
        <a:off x="54252" y="1675233"/>
        <a:ext cx="7691794" cy="1002846"/>
      </dsp:txXfrm>
    </dsp:sp>
    <dsp:sp modelId="{F3D27464-9835-4C31-A117-042E99EEF8D1}">
      <dsp:nvSpPr>
        <dsp:cNvPr id="0" name=""/>
        <dsp:cNvSpPr/>
      </dsp:nvSpPr>
      <dsp:spPr>
        <a:xfrm>
          <a:off x="0" y="3011636"/>
          <a:ext cx="7800298" cy="1212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Career Pathways coding Required on Courses Page -Others tab, Career Pathways tab, and on MST Section </a:t>
          </a:r>
        </a:p>
      </dsp:txBody>
      <dsp:txXfrm>
        <a:off x="59170" y="3070806"/>
        <a:ext cx="7681958" cy="1093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CBF3A-8AA1-4D27-9549-8E834AC8B94C}">
      <dsp:nvSpPr>
        <dsp:cNvPr id="0" name=""/>
        <dsp:cNvSpPr/>
      </dsp:nvSpPr>
      <dsp:spPr>
        <a:xfrm>
          <a:off x="0" y="740778"/>
          <a:ext cx="7893051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You can mass add experiences &amp; outcomes codes to many students within a pathway</a:t>
          </a:r>
        </a:p>
      </dsp:txBody>
      <dsp:txXfrm>
        <a:off x="52431" y="793209"/>
        <a:ext cx="7788189" cy="969198"/>
      </dsp:txXfrm>
    </dsp:sp>
    <dsp:sp modelId="{9B4F1048-646B-4803-A588-A48833037465}">
      <dsp:nvSpPr>
        <dsp:cNvPr id="0" name=""/>
        <dsp:cNvSpPr/>
      </dsp:nvSpPr>
      <dsp:spPr>
        <a:xfrm>
          <a:off x="0" y="1892598"/>
          <a:ext cx="7893051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 Pathways status can be enabled on a Grad Track that will appear on the Grad Status page </a:t>
          </a:r>
        </a:p>
      </dsp:txBody>
      <dsp:txXfrm>
        <a:off x="52431" y="1945029"/>
        <a:ext cx="7788189" cy="969198"/>
      </dsp:txXfrm>
    </dsp:sp>
    <dsp:sp modelId="{A6CA7C3F-EF63-4371-9FEE-3B238286258D}">
      <dsp:nvSpPr>
        <dsp:cNvPr id="0" name=""/>
        <dsp:cNvSpPr/>
      </dsp:nvSpPr>
      <dsp:spPr>
        <a:xfrm>
          <a:off x="0" y="3044418"/>
          <a:ext cx="7893051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AeriesCon</a:t>
          </a:r>
          <a:r>
            <a:rPr lang="en-US" sz="2700" kern="1200" dirty="0"/>
            <a:t> Sessions 605-1 &amp; 605-2 on Aeries Support, offer </a:t>
          </a:r>
          <a:r>
            <a:rPr lang="en-US" sz="2700" u="sng" kern="1200" dirty="0"/>
            <a:t>very complete</a:t>
          </a:r>
          <a:r>
            <a:rPr lang="en-US" sz="2700" kern="1200" dirty="0"/>
            <a:t> Career Pathways information</a:t>
          </a:r>
        </a:p>
      </dsp:txBody>
      <dsp:txXfrm>
        <a:off x="52431" y="3096849"/>
        <a:ext cx="7788189" cy="969198"/>
      </dsp:txXfrm>
    </dsp:sp>
    <dsp:sp modelId="{F499E193-4E29-439C-A17A-AFFEFFA10AD6}">
      <dsp:nvSpPr>
        <dsp:cNvPr id="0" name=""/>
        <dsp:cNvSpPr/>
      </dsp:nvSpPr>
      <dsp:spPr>
        <a:xfrm>
          <a:off x="0" y="4196238"/>
          <a:ext cx="7893051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52431" y="4248669"/>
        <a:ext cx="7788189" cy="96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7D45A-8324-4C15-B9C5-871B207BAB6A}">
      <dsp:nvSpPr>
        <dsp:cNvPr id="0" name=""/>
        <dsp:cNvSpPr/>
      </dsp:nvSpPr>
      <dsp:spPr>
        <a:xfrm>
          <a:off x="0" y="0"/>
          <a:ext cx="9519266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What are the first steps before using Career Pathways </a:t>
          </a:r>
          <a:r>
            <a:rPr lang="en-US" sz="2800" b="1" kern="120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Mgmt</a:t>
          </a:r>
          <a:r>
            <a:rPr lang="en-US" sz="28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? 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58485" y="58485"/>
        <a:ext cx="9402296" cy="1081110"/>
      </dsp:txXfrm>
    </dsp:sp>
    <dsp:sp modelId="{4E89A5E4-D0F2-4620-A8A4-3F79E6815B24}">
      <dsp:nvSpPr>
        <dsp:cNvPr id="0" name=""/>
        <dsp:cNvSpPr/>
      </dsp:nvSpPr>
      <dsp:spPr>
        <a:xfrm>
          <a:off x="0" y="1397040"/>
          <a:ext cx="9519266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Calpads</a:t>
          </a:r>
          <a:r>
            <a:rPr lang="en-US" sz="2800" b="1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Valid Code Combinations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58485" y="1455525"/>
        <a:ext cx="9402296" cy="1081110"/>
      </dsp:txXfrm>
    </dsp:sp>
    <dsp:sp modelId="{D1975AA1-6DDB-49BC-B462-DDD64B7ED002}">
      <dsp:nvSpPr>
        <dsp:cNvPr id="0" name=""/>
        <dsp:cNvSpPr/>
      </dsp:nvSpPr>
      <dsp:spPr>
        <a:xfrm>
          <a:off x="0" y="2779440"/>
          <a:ext cx="9519266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Sec 605-1 Fundamentals</a:t>
          </a:r>
          <a:r>
            <a:rPr lang="en-US" sz="2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sz="42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8485" y="2837925"/>
        <a:ext cx="9402296" cy="1081110"/>
      </dsp:txXfrm>
    </dsp:sp>
    <dsp:sp modelId="{CA8C846A-2606-403B-8746-B792B2CE7CA5}">
      <dsp:nvSpPr>
        <dsp:cNvPr id="0" name=""/>
        <dsp:cNvSpPr/>
      </dsp:nvSpPr>
      <dsp:spPr>
        <a:xfrm>
          <a:off x="0" y="4161841"/>
          <a:ext cx="9519266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Sec 605-2 Career Pathways </a:t>
          </a:r>
          <a:r>
            <a:rPr lang="en-US" sz="2800" u="sng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Mgmt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8485" y="4220326"/>
        <a:ext cx="9402296" cy="1081110"/>
      </dsp:txXfrm>
    </dsp:sp>
    <dsp:sp modelId="{3C4B85F5-D766-4B17-8BCF-BC7D4E98C32E}">
      <dsp:nvSpPr>
        <dsp:cNvPr id="0" name=""/>
        <dsp:cNvSpPr/>
      </dsp:nvSpPr>
      <dsp:spPr>
        <a:xfrm>
          <a:off x="0" y="5247684"/>
          <a:ext cx="9519266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Career Pathway Queries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58485" y="5306169"/>
        <a:ext cx="9402296" cy="108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C35B-F643-49E2-89D5-360256F0B2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97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C35B-F643-49E2-89D5-360256F0B2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9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C35B-F643-49E2-89D5-360256F0B2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98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168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9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29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C35B-F643-49E2-89D5-360256F0B2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1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407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C35B-F643-49E2-89D5-360256F0B2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08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C35B-F643-49E2-89D5-360256F0B2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6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0630-22B0-29BB-6582-8CC78A18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EBFFE-6BAA-B945-F02E-6A75B8F30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43D6E-A881-3B8E-FED3-B1F963B25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1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eries.com/event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urvey.alchemer.com/s3/6899809/Good-Morning-Aeries-Survey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8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microsoft.com/office/2007/relationships/diagramDrawing" Target="../diagrams/drawing1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9.sv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8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microsoft.com/office/2007/relationships/diagramDrawing" Target="../diagrams/drawing2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9.sv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aeries.com/support/solutions/1400007240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8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microsoft.com/office/2007/relationships/diagramDrawing" Target="../diagrams/drawing3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9.svg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280540"/>
            <a:ext cx="9573316" cy="11920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600" b="1" dirty="0">
                <a:solidFill>
                  <a:srgbClr val="345BA9"/>
                </a:solidFill>
                <a:latin typeface="Nunito Sans"/>
              </a:rPr>
              <a:t>Career Pathway Management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  <p:sp>
        <p:nvSpPr>
          <p:cNvPr id="14" name="Object6">
            <a:extLst>
              <a:ext uri="{FF2B5EF4-FFF2-40B4-BE49-F238E27FC236}">
                <a16:creationId xmlns:a16="http://schemas.microsoft.com/office/drawing/2014/main" id="{C18BF8C9-0664-C455-2774-4ABA20F56D6B}"/>
              </a:ext>
            </a:extLst>
          </p:cNvPr>
          <p:cNvSpPr/>
          <p:nvPr/>
        </p:nvSpPr>
        <p:spPr>
          <a:xfrm>
            <a:off x="1110626" y="3157611"/>
            <a:ext cx="6795941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457200" indent="-457200" defTabSz="609630">
              <a:lnSpc>
                <a:spcPts val="3133"/>
              </a:lnSpc>
              <a:buFontTx/>
              <a:buChar char="-"/>
            </a:pPr>
            <a:endParaRPr lang="en-US" sz="3200" b="1" dirty="0">
              <a:solidFill>
                <a:srgbClr val="345BA9"/>
              </a:solidFill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A40FBE-E5FB-E2E7-EAC4-AB6FBBC2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31" y="168729"/>
            <a:ext cx="8128856" cy="9144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Career Pathways Management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90D9E-3DEB-4E18-ACD1-5C70A1467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9" y="1732154"/>
            <a:ext cx="10831437" cy="4744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34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A40FBE-E5FB-E2E7-EAC4-AB6FBBC2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31" y="168729"/>
            <a:ext cx="8128856" cy="9144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Student Career Pathways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E0609-C9C5-4106-4DC6-2E178711F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669" y="1743039"/>
            <a:ext cx="8640531" cy="4913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A1E52A-AC5A-89D1-D665-1A69BF89A1AA}"/>
              </a:ext>
            </a:extLst>
          </p:cNvPr>
          <p:cNvSpPr txBox="1"/>
          <p:nvPr/>
        </p:nvSpPr>
        <p:spPr>
          <a:xfrm>
            <a:off x="1821631" y="1062682"/>
            <a:ext cx="472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 Data &gt; Programs &gt; Career Pathways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60304-833B-BAC9-DF02-E79F04C7C7D3}"/>
              </a:ext>
            </a:extLst>
          </p:cNvPr>
          <p:cNvSpPr txBox="1"/>
          <p:nvPr/>
        </p:nvSpPr>
        <p:spPr>
          <a:xfrm>
            <a:off x="121331" y="1737275"/>
            <a:ext cx="31253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May code Pathways individually for each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Will reflect any coding added by the Pathways Management Page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Also contains sections to input Outcomes and Experiences information*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 Profile page also contains Career Pathways widget</a:t>
            </a:r>
          </a:p>
        </p:txBody>
      </p:sp>
    </p:spTree>
    <p:extLst>
      <p:ext uri="{BB962C8B-B14F-4D97-AF65-F5344CB8AC3E}">
        <p14:creationId xmlns:p14="http://schemas.microsoft.com/office/powerpoint/2010/main" val="288740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693CF-36AC-370B-848F-271ED7BD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86" y="180489"/>
            <a:ext cx="3753562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Career Pathways Mass Add Events</a:t>
            </a: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b="1" dirty="0">
                <a:solidFill>
                  <a:srgbClr val="FFFFFF"/>
                </a:solidFill>
              </a:rPr>
            </a:br>
            <a:br>
              <a:rPr lang="en-US" sz="2700" b="1" dirty="0">
                <a:solidFill>
                  <a:srgbClr val="FFFFFF"/>
                </a:solidFill>
              </a:rPr>
            </a:br>
            <a:endParaRPr lang="en-US" sz="2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78C65-C545-78FE-E0FE-725F2F61E523}"/>
              </a:ext>
            </a:extLst>
          </p:cNvPr>
          <p:cNvSpPr txBox="1"/>
          <p:nvPr/>
        </p:nvSpPr>
        <p:spPr>
          <a:xfrm>
            <a:off x="148186" y="2175237"/>
            <a:ext cx="37535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Used to mass add Outcomes and Experiences to the Student Career Pathway page</a:t>
            </a:r>
          </a:p>
          <a:p>
            <a:endParaRPr lang="en-US" sz="2800" dirty="0"/>
          </a:p>
          <a:p>
            <a:r>
              <a:rPr lang="en-US" sz="2800" dirty="0"/>
              <a:t>Outcome code = CPO.0C</a:t>
            </a:r>
          </a:p>
          <a:p>
            <a:r>
              <a:rPr lang="en-US" sz="2800" dirty="0"/>
              <a:t>Compensation codes = CPE.TY and CPE.CT are required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9097E7-B06F-77F7-0B01-2266B1E2D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34" y="786504"/>
            <a:ext cx="7996766" cy="483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3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462251" y="384537"/>
            <a:ext cx="10053349" cy="4421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5534"/>
              </a:lnSpc>
            </a:pPr>
            <a:r>
              <a:rPr lang="en-US" sz="66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</a:p>
          <a:p>
            <a:pPr algn="ctr" defTabSz="609630">
              <a:lnSpc>
                <a:spcPts val="5534"/>
              </a:lnSpc>
            </a:pPr>
            <a:endParaRPr lang="en-US" sz="6600" dirty="0">
              <a:solidFill>
                <a:srgbClr val="345BA9"/>
              </a:solidFill>
              <a:latin typeface="AeriesSansBold" pitchFamily="50" charset="0"/>
              <a:ea typeface="Aeries Sans" pitchFamily="34" charset="-122"/>
              <a:cs typeface="Aeries Sans" pitchFamily="34" charset="-120"/>
            </a:endParaRPr>
          </a:p>
          <a:p>
            <a:pPr defTabSz="609630">
              <a:lnSpc>
                <a:spcPts val="5534"/>
              </a:lnSpc>
            </a:pPr>
            <a:endParaRPr lang="en-US" sz="54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83BD48-FBE4-542B-09E1-84060D155E10}"/>
              </a:ext>
            </a:extLst>
          </p:cNvPr>
          <p:cNvSpPr txBox="1"/>
          <p:nvPr/>
        </p:nvSpPr>
        <p:spPr>
          <a:xfrm>
            <a:off x="48017" y="1064122"/>
            <a:ext cx="10202305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Watch for future February GMAs </a:t>
            </a:r>
            <a:r>
              <a:rPr lang="en-US" sz="2800" dirty="0"/>
              <a:t>(9am PST/11am CST)</a:t>
            </a:r>
          </a:p>
          <a:p>
            <a:pPr lvl="1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Assertive Discipline, 5/23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Transcripts/Repeat Tags, 5/24</a:t>
            </a:r>
          </a:p>
          <a:p>
            <a:pPr lvl="1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Discipline Dashboard, 5/25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SBG Report Card Templates, 5/30</a:t>
            </a:r>
          </a:p>
          <a:p>
            <a:pPr lvl="1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Calpads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EOY/Dual Enrollment, 5/31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Calpads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EOY/Where Does Data Go?, 6/1</a:t>
            </a:r>
          </a:p>
          <a:p>
            <a:pPr lvl="1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hlinkClick r:id="rId8"/>
              </a:rPr>
              <a:t>https://www.aeries.com/events/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6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600" b="1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0433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462251" y="384537"/>
            <a:ext cx="10053349" cy="4421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5534"/>
              </a:lnSpc>
            </a:pPr>
            <a:endParaRPr lang="en-US" sz="6600" dirty="0">
              <a:solidFill>
                <a:srgbClr val="345BA9"/>
              </a:solidFill>
              <a:latin typeface="AeriesSansBold" pitchFamily="50" charset="0"/>
              <a:ea typeface="Aeries Sans" pitchFamily="34" charset="-122"/>
              <a:cs typeface="Aeries Sans" pitchFamily="34" charset="-120"/>
            </a:endParaRPr>
          </a:p>
          <a:p>
            <a:pPr defTabSz="609630">
              <a:lnSpc>
                <a:spcPts val="5534"/>
              </a:lnSpc>
            </a:pPr>
            <a:r>
              <a:rPr lang="en-US" sz="54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 We Value Your Feedback…</a:t>
            </a:r>
            <a:endParaRPr lang="en-US" sz="54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83BD48-FBE4-542B-09E1-84060D155E10}"/>
              </a:ext>
            </a:extLst>
          </p:cNvPr>
          <p:cNvSpPr txBox="1"/>
          <p:nvPr/>
        </p:nvSpPr>
        <p:spPr>
          <a:xfrm>
            <a:off x="196169" y="1981324"/>
            <a:ext cx="674807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Please take a few minutes to complete our survey; let us know how we can better serve you in the future. Have a great rest of your day!</a:t>
            </a:r>
          </a:p>
          <a:p>
            <a:endParaRPr lang="en-US" sz="3600" dirty="0"/>
          </a:p>
          <a:p>
            <a:pPr algn="ctr"/>
            <a:r>
              <a:rPr lang="en-US" sz="3600" dirty="0">
                <a:hlinkClick r:id="rId8"/>
              </a:rPr>
              <a:t>Good-Morning-Aeries-Survey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493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571219" y="2233267"/>
            <a:ext cx="6471612" cy="1058249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/>
              <a:endParaRPr lang="en-US" sz="2000" b="1" dirty="0">
                <a:solidFill>
                  <a:srgbClr val="0F346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endParaRPr>
            </a:p>
            <a:p>
              <a:pPr defTabSz="609630"/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Presenter - Arlene Suval |  Aeries Trainer</a:t>
              </a:r>
            </a:p>
            <a:p>
              <a:pPr defTabSz="609630"/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</a:rPr>
                <a:t>	</a:t>
              </a:r>
              <a:r>
                <a:rPr lang="en-US" sz="2000" b="1">
                  <a:solidFill>
                    <a:srgbClr val="0F346F"/>
                  </a:solidFill>
                  <a:latin typeface="Nunito Sans" pitchFamily="34" charset="0"/>
                </a:rPr>
                <a:t>	   arlene</a:t>
              </a: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</a:rPr>
                <a:t>@aeries.com</a:t>
              </a:r>
              <a:endParaRPr lang="en-US" sz="2000" b="1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626117" y="3681286"/>
            <a:ext cx="6769360" cy="866775"/>
            <a:chOff x="1828799" y="5118893"/>
            <a:chExt cx="5889200" cy="866775"/>
          </a:xfrm>
        </p:grpSpPr>
        <p:sp>
          <p:nvSpPr>
            <p:cNvPr id="11" name="Object10"/>
            <p:cNvSpPr/>
            <p:nvPr/>
          </p:nvSpPr>
          <p:spPr>
            <a:xfrm>
              <a:off x="2680304" y="5118893"/>
              <a:ext cx="5037695" cy="81221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Moderators – </a:t>
              </a:r>
              <a:r>
                <a:rPr lang="en-US" sz="2000" b="1" dirty="0" err="1">
                  <a:solidFill>
                    <a:srgbClr val="0F346F"/>
                  </a:solidFill>
                  <a:latin typeface="Nunito Sans" pitchFamily="34" charset="0"/>
                </a:rPr>
                <a:t>Leeni</a:t>
              </a: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</a:rPr>
                <a:t> Mitchell | Aeries Trainer</a:t>
              </a:r>
            </a:p>
            <a:p>
              <a:pPr defTabSz="609630">
                <a:lnSpc>
                  <a:spcPts val="2067"/>
                </a:lnSpc>
              </a:pP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</a:rPr>
                <a:t>		</a:t>
              </a: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</a:t>
              </a:r>
              <a:r>
                <a:rPr lang="en-US" sz="2000" b="1" dirty="0" err="1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Athina</a:t>
              </a: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</a:t>
              </a:r>
              <a:r>
                <a:rPr lang="en-US" sz="2000" b="1" dirty="0" err="1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Firman</a:t>
              </a: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Training Specialist</a:t>
              </a:r>
              <a:endParaRPr lang="en-US" sz="2000" b="1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287060" y="1245495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/>
                <a:ea typeface="+mn-ea"/>
                <a:cs typeface="+mn-cs"/>
              </a:rPr>
              <a:t>Good morning, Aeries!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A3E86-4495-D8F8-26D1-946087D44777}"/>
              </a:ext>
            </a:extLst>
          </p:cNvPr>
          <p:cNvSpPr txBox="1"/>
          <p:nvPr/>
        </p:nvSpPr>
        <p:spPr>
          <a:xfrm>
            <a:off x="2216621" y="2072173"/>
            <a:ext cx="84248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&amp; sweet… only 30-40 minutes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 &amp; Tell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Casual Setting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for Q&amp;A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Point and Recordings Posted to Aeries Support Home Page</a:t>
            </a:r>
          </a:p>
        </p:txBody>
      </p:sp>
    </p:spTree>
    <p:extLst>
      <p:ext uri="{BB962C8B-B14F-4D97-AF65-F5344CB8AC3E}">
        <p14:creationId xmlns:p14="http://schemas.microsoft.com/office/powerpoint/2010/main" val="26697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053226" y="4684295"/>
            <a:ext cx="7372350" cy="16726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740654"/>
              </p:ext>
            </p:extLst>
          </p:nvPr>
        </p:nvGraphicFramePr>
        <p:xfrm>
          <a:off x="3893457" y="189004"/>
          <a:ext cx="7800298" cy="4477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Need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6A4C80-3FCD-9850-FE71-A84DF07B5BC2}"/>
              </a:ext>
            </a:extLst>
          </p:cNvPr>
          <p:cNvGrpSpPr/>
          <p:nvPr/>
        </p:nvGrpSpPr>
        <p:grpSpPr>
          <a:xfrm>
            <a:off x="3962400" y="4630560"/>
            <a:ext cx="7969826" cy="1277871"/>
            <a:chOff x="-21770" y="3879331"/>
            <a:chExt cx="7969826" cy="173896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4D5A7D1-32CF-E399-0AC0-A0878AE737B8}"/>
                </a:ext>
              </a:extLst>
            </p:cNvPr>
            <p:cNvSpPr/>
            <p:nvPr/>
          </p:nvSpPr>
          <p:spPr>
            <a:xfrm>
              <a:off x="-21770" y="3913607"/>
              <a:ext cx="7969826" cy="17046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E3AC0FC6-F0D1-EFEA-3759-6152A07453E6}"/>
                </a:ext>
              </a:extLst>
            </p:cNvPr>
            <p:cNvSpPr txBox="1"/>
            <p:nvPr/>
          </p:nvSpPr>
          <p:spPr>
            <a:xfrm>
              <a:off x="83216" y="3879331"/>
              <a:ext cx="7803394" cy="13277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Only Career Pathways History levels for Completers will extract in the SCTE file for EOY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97172"/>
              </p:ext>
            </p:extLst>
          </p:nvPr>
        </p:nvGraphicFramePr>
        <p:xfrm>
          <a:off x="3892550" y="0"/>
          <a:ext cx="7893051" cy="601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Nice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</p:spTree>
    <p:extLst>
      <p:ext uri="{BB962C8B-B14F-4D97-AF65-F5344CB8AC3E}">
        <p14:creationId xmlns:p14="http://schemas.microsoft.com/office/powerpoint/2010/main" val="406558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693CF-36AC-370B-848F-271ED7BD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86" y="2861037"/>
            <a:ext cx="3753562" cy="31968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AeriesSansBold" charset="0"/>
              </a:rPr>
              <a:t>Where </a:t>
            </a:r>
            <a:br>
              <a:rPr lang="en-US" sz="4400" dirty="0">
                <a:solidFill>
                  <a:schemeClr val="bg1"/>
                </a:solidFill>
                <a:latin typeface="AeriesSansBold" charset="0"/>
              </a:rPr>
            </a:br>
            <a:r>
              <a:rPr lang="en-US" sz="4400" dirty="0">
                <a:solidFill>
                  <a:schemeClr val="bg1"/>
                </a:solidFill>
                <a:latin typeface="AeriesSansBold" charset="0"/>
              </a:rPr>
              <a:t>To </a:t>
            </a:r>
            <a:br>
              <a:rPr lang="en-US" sz="4400" dirty="0">
                <a:solidFill>
                  <a:schemeClr val="bg1"/>
                </a:solidFill>
                <a:latin typeface="AeriesSansBold" charset="0"/>
              </a:rPr>
            </a:br>
            <a:r>
              <a:rPr lang="en-US" sz="4400" dirty="0">
                <a:solidFill>
                  <a:schemeClr val="bg1"/>
                </a:solidFill>
                <a:latin typeface="AeriesSansBold" charset="0"/>
              </a:rPr>
              <a:t>Go :</a:t>
            </a:r>
            <a:br>
              <a:rPr lang="en-US" sz="4400" dirty="0">
                <a:solidFill>
                  <a:schemeClr val="bg1"/>
                </a:solidFill>
                <a:latin typeface="AeriesSansBold" charset="0"/>
              </a:rPr>
            </a:br>
            <a:br>
              <a:rPr lang="en-US" sz="4400" dirty="0">
                <a:solidFill>
                  <a:schemeClr val="bg1"/>
                </a:solidFill>
                <a:latin typeface="AeriesSansBold" charset="0"/>
              </a:rPr>
            </a:br>
            <a:r>
              <a:rPr lang="en-US" sz="4400" dirty="0">
                <a:solidFill>
                  <a:schemeClr val="bg1"/>
                </a:solidFill>
                <a:latin typeface="AeriesSansBold" charset="0"/>
              </a:rPr>
              <a:t>Career Pathways in Aeries Support</a:t>
            </a:r>
            <a:br>
              <a:rPr lang="en-US" sz="4400" dirty="0">
                <a:solidFill>
                  <a:schemeClr val="bg1"/>
                </a:solidFill>
                <a:latin typeface="AeriesSansBold" charset="0"/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b="1" dirty="0">
                <a:solidFill>
                  <a:srgbClr val="FFFFFF"/>
                </a:solidFill>
              </a:rPr>
            </a:br>
            <a:br>
              <a:rPr lang="en-US" sz="2700" b="1" dirty="0">
                <a:solidFill>
                  <a:srgbClr val="FFFFFF"/>
                </a:solidFill>
              </a:rPr>
            </a:br>
            <a:endParaRPr lang="en-US" sz="2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DDC7D-EB01-AE2B-7821-436119551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209" y="1128375"/>
            <a:ext cx="7295716" cy="5497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478C65-C545-78FE-E0FE-725F2F61E523}"/>
              </a:ext>
            </a:extLst>
          </p:cNvPr>
          <p:cNvSpPr txBox="1"/>
          <p:nvPr/>
        </p:nvSpPr>
        <p:spPr>
          <a:xfrm>
            <a:off x="4484209" y="232137"/>
            <a:ext cx="6147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Aeries Support- Career Pathways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7746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2418735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294876"/>
              </p:ext>
            </p:extLst>
          </p:nvPr>
        </p:nvGraphicFramePr>
        <p:xfrm>
          <a:off x="2545734" y="101038"/>
          <a:ext cx="9519266" cy="675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127000" y="1660088"/>
            <a:ext cx="2533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eriesSansBold" charset="0"/>
              </a:rPr>
              <a:t>Where To </a:t>
            </a:r>
          </a:p>
          <a:p>
            <a:r>
              <a:rPr lang="en-US" sz="5400" dirty="0">
                <a:solidFill>
                  <a:schemeClr val="bg1"/>
                </a:solidFill>
                <a:latin typeface="AeriesSansBold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220137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693CF-36AC-370B-848F-271ED7BD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35" y="344796"/>
            <a:ext cx="2716264" cy="18595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Courses Page Coding on 3 tabs</a:t>
            </a:r>
            <a:endParaRPr lang="en-US" sz="2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E5670-EF8E-731C-7CE4-B35C8CB97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481"/>
          <a:stretch/>
        </p:blipFill>
        <p:spPr>
          <a:xfrm>
            <a:off x="4272486" y="3852440"/>
            <a:ext cx="7624349" cy="1472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02A982-62BA-F41C-93D1-CEE1D442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490" y="2003727"/>
            <a:ext cx="7424230" cy="1543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9CD328-4B7C-72E1-BDEC-7C065881F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490" y="121533"/>
            <a:ext cx="7317790" cy="1689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58840E-4469-E60E-E060-46CFF1DD7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5712" y="5840093"/>
            <a:ext cx="8468589" cy="720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E6CE2E-DC5E-94E6-A30F-C40826C2C8A9}"/>
              </a:ext>
            </a:extLst>
          </p:cNvPr>
          <p:cNvSpPr txBox="1"/>
          <p:nvPr/>
        </p:nvSpPr>
        <p:spPr>
          <a:xfrm>
            <a:off x="202550" y="5324623"/>
            <a:ext cx="3225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MST Section Coding</a:t>
            </a:r>
          </a:p>
        </p:txBody>
      </p:sp>
    </p:spTree>
    <p:extLst>
      <p:ext uri="{BB962C8B-B14F-4D97-AF65-F5344CB8AC3E}">
        <p14:creationId xmlns:p14="http://schemas.microsoft.com/office/powerpoint/2010/main" val="4263351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A40FBE-E5FB-E2E7-EAC4-AB6FBBC2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31" y="168729"/>
            <a:ext cx="8128856" cy="9144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Career Pathways Management Page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1E7036-8007-1FBD-43B7-B2D13F33E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12192000" cy="39351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50A140-3637-B300-8B17-484623BBD47C}"/>
              </a:ext>
            </a:extLst>
          </p:cNvPr>
          <p:cNvSpPr txBox="1"/>
          <p:nvPr/>
        </p:nvSpPr>
        <p:spPr>
          <a:xfrm>
            <a:off x="2367643" y="5649686"/>
            <a:ext cx="842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Only student with a current Academic Record in Career Pathways History (CPH) as a Participant of a Concentrators(</a:t>
            </a:r>
            <a:r>
              <a:rPr lang="en-US" dirty="0" err="1">
                <a:solidFill>
                  <a:srgbClr val="C00000"/>
                </a:solidFill>
              </a:rPr>
              <a:t>Lvl</a:t>
            </a:r>
            <a:r>
              <a:rPr lang="en-US" dirty="0">
                <a:solidFill>
                  <a:srgbClr val="C00000"/>
                </a:solidFill>
              </a:rPr>
              <a:t> 2) and Completer (</a:t>
            </a:r>
            <a:r>
              <a:rPr lang="en-US" dirty="0" err="1">
                <a:solidFill>
                  <a:srgbClr val="C00000"/>
                </a:solidFill>
              </a:rPr>
              <a:t>Lvl</a:t>
            </a:r>
            <a:r>
              <a:rPr lang="en-US" dirty="0">
                <a:solidFill>
                  <a:srgbClr val="C00000"/>
                </a:solidFill>
              </a:rPr>
              <a:t> 3) will be extracted for  </a:t>
            </a:r>
            <a:r>
              <a:rPr lang="en-US" dirty="0" err="1">
                <a:solidFill>
                  <a:srgbClr val="C00000"/>
                </a:solidFill>
              </a:rPr>
              <a:t>Calpads</a:t>
            </a:r>
            <a:r>
              <a:rPr lang="en-US" dirty="0">
                <a:solidFill>
                  <a:srgbClr val="C00000"/>
                </a:solidFill>
              </a:rPr>
              <a:t> SCTE</a:t>
            </a:r>
          </a:p>
        </p:txBody>
      </p:sp>
    </p:spTree>
    <p:extLst>
      <p:ext uri="{BB962C8B-B14F-4D97-AF65-F5344CB8AC3E}">
        <p14:creationId xmlns:p14="http://schemas.microsoft.com/office/powerpoint/2010/main" val="20241813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1591FF-1DFE-44B8-8044-B30CFCB36C4B}">
  <ds:schemaRefs>
    <ds:schemaRef ds:uri="http://schemas.microsoft.com/office/2006/documentManagement/types"/>
    <ds:schemaRef ds:uri="http://schemas.microsoft.com/office/2006/metadata/properties"/>
    <ds:schemaRef ds:uri="e478c2eb-79cb-4ee3-bc1e-2b2d00068f5f"/>
    <ds:schemaRef ds:uri="http://purl.org/dc/terms/"/>
    <ds:schemaRef ds:uri="http://schemas.openxmlformats.org/package/2006/metadata/core-properties"/>
    <ds:schemaRef ds:uri="http://purl.org/dc/dcmitype/"/>
    <ds:schemaRef ds:uri="9fa4b8b5-de85-4725-b864-e23910173c26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8281</TotalTime>
  <Words>488</Words>
  <Application>Microsoft Office PowerPoint</Application>
  <PresentationFormat>Widescreen</PresentationFormat>
  <Paragraphs>92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 Light</vt:lpstr>
      <vt:lpstr>Arial</vt:lpstr>
      <vt:lpstr>AeriesSansBold</vt:lpstr>
      <vt:lpstr>Wingdings</vt:lpstr>
      <vt:lpstr>Nunito Sans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 To  Go :  Career Pathways in Aeries Support      </vt:lpstr>
      <vt:lpstr>PowerPoint Presentation</vt:lpstr>
      <vt:lpstr>Courses Page Coding on 3 tabs</vt:lpstr>
      <vt:lpstr>Career Pathways Management Page</vt:lpstr>
      <vt:lpstr>Career Pathways Management Page</vt:lpstr>
      <vt:lpstr>Student Career Pathways Page</vt:lpstr>
      <vt:lpstr>Career Pathways Mass Add Events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Arlene Suval</cp:lastModifiedBy>
  <cp:revision>48</cp:revision>
  <cp:lastPrinted>2022-10-22T23:54:27Z</cp:lastPrinted>
  <dcterms:created xsi:type="dcterms:W3CDTF">2020-10-12T22:05:31Z</dcterms:created>
  <dcterms:modified xsi:type="dcterms:W3CDTF">2023-05-18T04:11:53Z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