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20"/>
  </p:notesMasterIdLst>
  <p:sldIdLst>
    <p:sldId id="293" r:id="rId5"/>
    <p:sldId id="295" r:id="rId6"/>
    <p:sldId id="294" r:id="rId7"/>
    <p:sldId id="271" r:id="rId8"/>
    <p:sldId id="297" r:id="rId9"/>
    <p:sldId id="277" r:id="rId10"/>
    <p:sldId id="303" r:id="rId11"/>
    <p:sldId id="302" r:id="rId12"/>
    <p:sldId id="301" r:id="rId13"/>
    <p:sldId id="300" r:id="rId14"/>
    <p:sldId id="299" r:id="rId15"/>
    <p:sldId id="298" r:id="rId16"/>
    <p:sldId id="288" r:id="rId17"/>
    <p:sldId id="305" r:id="rId18"/>
    <p:sldId id="304" r:id="rId19"/>
  </p:sldIdLst>
  <p:sldSz cx="12192000" cy="6858000"/>
  <p:notesSz cx="6858000" cy="9144000"/>
  <p:embeddedFontLst>
    <p:embeddedFont>
      <p:font typeface="Aeries Sans" panose="020B0604020202020204" charset="0"/>
      <p:regular r:id="rId21"/>
    </p:embeddedFont>
    <p:embeddedFont>
      <p:font typeface="AeriesSansBold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Nunito Sans" pitchFamily="2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9A0"/>
    <a:srgbClr val="345BA9"/>
    <a:srgbClr val="A5BAE3"/>
    <a:srgbClr val="0F34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252" y="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9AF1C-BCB8-4D7A-A0AF-E3C3F858BA7E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8C35B-F643-49E2-89D5-360256F0B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27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393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734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8400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9693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7984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350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350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614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685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57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187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768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86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66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3.svg"/><Relationship Id="rId3" Type="http://schemas.openxmlformats.org/officeDocument/2006/relationships/image" Target="../media/image4.png"/><Relationship Id="rId7" Type="http://schemas.openxmlformats.org/officeDocument/2006/relationships/image" Target="../media/image35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svg"/><Relationship Id="rId11" Type="http://schemas.openxmlformats.org/officeDocument/2006/relationships/hyperlink" Target="https://www.aeries.com/academy/general" TargetMode="External"/><Relationship Id="rId5" Type="http://schemas.openxmlformats.org/officeDocument/2006/relationships/image" Target="../media/image33.png"/><Relationship Id="rId15" Type="http://schemas.openxmlformats.org/officeDocument/2006/relationships/hyperlink" Target="https://support.aeries.com/support/solutions/articles/14000079356-session-180-student-data-confirmation-and-new-school-year-re-registration" TargetMode="External"/><Relationship Id="rId10" Type="http://schemas.openxmlformats.org/officeDocument/2006/relationships/hyperlink" Target="https://www.aeries.com/solutions/demo" TargetMode="External"/><Relationship Id="rId4" Type="http://schemas.openxmlformats.org/officeDocument/2006/relationships/image" Target="../media/image5.svg"/><Relationship Id="rId9" Type="http://schemas.openxmlformats.org/officeDocument/2006/relationships/hyperlink" Target="https://support.aeries.com/support/solutions/articles/14000071659-parent-data-confirmation-setup" TargetMode="External"/><Relationship Id="rId14" Type="http://schemas.openxmlformats.org/officeDocument/2006/relationships/hyperlink" Target="https://support.aeries.com/support/solutions/folders/14000116464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support.aeries.com/support/solutions/articles/14000099799-portal-options-contacts" TargetMode="External"/><Relationship Id="rId4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F148BD01-5527-AAA0-49F1-98590CB7452E}"/>
              </a:ext>
            </a:extLst>
          </p:cNvPr>
          <p:cNvSpPr/>
          <p:nvPr/>
        </p:nvSpPr>
        <p:spPr>
          <a:xfrm>
            <a:off x="-2544764" y="-2070100"/>
            <a:ext cx="10118726" cy="1011872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D754C8-AC0A-C20F-DAB0-88F3136324D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4978829" y="2756503"/>
            <a:ext cx="7455379" cy="4050698"/>
          </a:xfrm>
          <a:prstGeom prst="rect">
            <a:avLst/>
          </a:prstGeom>
        </p:spPr>
      </p:pic>
      <p:sp>
        <p:nvSpPr>
          <p:cNvPr id="8" name="Object5">
            <a:extLst>
              <a:ext uri="{FF2B5EF4-FFF2-40B4-BE49-F238E27FC236}">
                <a16:creationId xmlns:a16="http://schemas.microsoft.com/office/drawing/2014/main" id="{4BA487FA-1121-44A4-2AC1-60C44105A1EF}"/>
              </a:ext>
            </a:extLst>
          </p:cNvPr>
          <p:cNvSpPr/>
          <p:nvPr/>
        </p:nvSpPr>
        <p:spPr>
          <a:xfrm>
            <a:off x="653871" y="1446336"/>
            <a:ext cx="9915525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5534"/>
              </a:lnSpc>
            </a:pPr>
            <a:r>
              <a:rPr lang="en-US" sz="7200">
                <a:solidFill>
                  <a:srgbClr val="345BA9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Good morning, Aeries!</a:t>
            </a:r>
            <a:endParaRPr lang="en-US" sz="7200">
              <a:solidFill>
                <a:srgbClr val="345BA9"/>
              </a:solidFill>
              <a:latin typeface="AeriesSansBold" pitchFamily="50" charset="0"/>
            </a:endParaRPr>
          </a:p>
        </p:txBody>
      </p:sp>
      <p:sp>
        <p:nvSpPr>
          <p:cNvPr id="9" name="Object6">
            <a:extLst>
              <a:ext uri="{FF2B5EF4-FFF2-40B4-BE49-F238E27FC236}">
                <a16:creationId xmlns:a16="http://schemas.microsoft.com/office/drawing/2014/main" id="{93FB1506-9394-75DF-A306-B9E1F5689770}"/>
              </a:ext>
            </a:extLst>
          </p:cNvPr>
          <p:cNvSpPr/>
          <p:nvPr/>
        </p:nvSpPr>
        <p:spPr>
          <a:xfrm>
            <a:off x="755470" y="2280540"/>
            <a:ext cx="9573316" cy="70697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133"/>
              </a:lnSpc>
            </a:pPr>
            <a:r>
              <a:rPr lang="en-US" sz="3200" b="1" dirty="0">
                <a:solidFill>
                  <a:srgbClr val="345BA9"/>
                </a:solidFill>
                <a:latin typeface="Nunito Sans"/>
              </a:rPr>
              <a:t>Parent Data Confirmation – Part 1</a:t>
            </a:r>
          </a:p>
        </p:txBody>
      </p:sp>
      <p:pic>
        <p:nvPicPr>
          <p:cNvPr id="11" name="Object 2" descr="preencoded.png">
            <a:extLst>
              <a:ext uri="{FF2B5EF4-FFF2-40B4-BE49-F238E27FC236}">
                <a16:creationId xmlns:a16="http://schemas.microsoft.com/office/drawing/2014/main" id="{7D04EF11-CC4C-C8E5-1EFD-6B9F5909E3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4034682"/>
            <a:ext cx="831406" cy="2823317"/>
          </a:xfrm>
          <a:prstGeom prst="rect">
            <a:avLst/>
          </a:prstGeom>
        </p:spPr>
      </p:pic>
      <p:pic>
        <p:nvPicPr>
          <p:cNvPr id="12" name="Object 3" descr="preencoded.png">
            <a:extLst>
              <a:ext uri="{FF2B5EF4-FFF2-40B4-BE49-F238E27FC236}">
                <a16:creationId xmlns:a16="http://schemas.microsoft.com/office/drawing/2014/main" id="{06719435-B5E6-5FC3-901C-9415908671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695602" y="1"/>
            <a:ext cx="1496398" cy="12089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4E4BBC2-1BE5-A08C-485B-EB39EDB78A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1152" y="3051818"/>
            <a:ext cx="1091407" cy="5457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AC376F7-8E1C-BF53-CC7B-76DE28D5E7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2967" y="-443609"/>
            <a:ext cx="2561133" cy="91049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525B5B6-93C6-00BC-DA80-24AC5F7BD5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548493" y="2163222"/>
            <a:ext cx="126206" cy="12490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6AEAE7E-A42B-D34B-F0D5-FE8EE5729C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232708" y="222608"/>
            <a:ext cx="751166" cy="54570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8F02319-C501-43D3-F6CA-7337E814E7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84493" y="6221395"/>
            <a:ext cx="2253870" cy="59955"/>
          </a:xfrm>
          <a:prstGeom prst="rect">
            <a:avLst/>
          </a:prstGeom>
        </p:spPr>
      </p:pic>
      <p:pic>
        <p:nvPicPr>
          <p:cNvPr id="30" name="Object 3" descr="preencoded.png">
            <a:extLst>
              <a:ext uri="{FF2B5EF4-FFF2-40B4-BE49-F238E27FC236}">
                <a16:creationId xmlns:a16="http://schemas.microsoft.com/office/drawing/2014/main" id="{341E9ABA-96F2-3B2D-AC51-309DEDD3608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755470" y="5943600"/>
            <a:ext cx="625807" cy="61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88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3670300" cy="6858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390043" y="-296024"/>
            <a:ext cx="8696442" cy="7066694"/>
          </a:xfrm>
          <a:prstGeom prst="rect">
            <a:avLst/>
          </a:prstGeom>
        </p:spPr>
      </p:pic>
      <p:sp>
        <p:nvSpPr>
          <p:cNvPr id="8" name="Object7"/>
          <p:cNvSpPr/>
          <p:nvPr/>
        </p:nvSpPr>
        <p:spPr>
          <a:xfrm>
            <a:off x="101636" y="1710305"/>
            <a:ext cx="3413945" cy="63094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85000" lnSpcReduction="10000"/>
          </a:bodyPr>
          <a:lstStyle/>
          <a:p>
            <a:pPr defTabSz="609630">
              <a:lnSpc>
                <a:spcPts val="3467"/>
              </a:lnSpc>
            </a:pPr>
            <a:r>
              <a:rPr lang="en-US" sz="2200" b="1" dirty="0">
                <a:solidFill>
                  <a:srgbClr val="FFFFFF"/>
                </a:solidFill>
                <a:latin typeface="Nunito Sans" pitchFamily="34" charset="0"/>
              </a:rPr>
              <a:t>Options defined in Code Table</a:t>
            </a:r>
          </a:p>
        </p:txBody>
      </p:sp>
      <p:sp>
        <p:nvSpPr>
          <p:cNvPr id="10" name="Object9"/>
          <p:cNvSpPr/>
          <p:nvPr/>
        </p:nvSpPr>
        <p:spPr>
          <a:xfrm>
            <a:off x="130817" y="2637270"/>
            <a:ext cx="3259226" cy="69208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/>
          </a:bodyPr>
          <a:lstStyle/>
          <a:p>
            <a:pPr defTabSz="609630">
              <a:lnSpc>
                <a:spcPts val="3467"/>
              </a:lnSpc>
            </a:pPr>
            <a:r>
              <a:rPr lang="en-US" sz="2200" b="1" dirty="0">
                <a:solidFill>
                  <a:srgbClr val="FFFFFF"/>
                </a:solidFill>
                <a:latin typeface="Nunito Sans" pitchFamily="34" charset="0"/>
              </a:rPr>
              <a:t>Choose what parent views</a:t>
            </a:r>
            <a:endParaRPr lang="en-US" sz="2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16D715-FAC9-FEF5-1B6B-0C70DBA514A5}"/>
              </a:ext>
            </a:extLst>
          </p:cNvPr>
          <p:cNvSpPr txBox="1"/>
          <p:nvPr/>
        </p:nvSpPr>
        <p:spPr>
          <a:xfrm>
            <a:off x="-53082" y="316475"/>
            <a:ext cx="372338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lnSpc>
                <a:spcPts val="2800"/>
              </a:lnSpc>
            </a:pPr>
            <a:r>
              <a:rPr lang="en-US" sz="2400" b="1" dirty="0">
                <a:solidFill>
                  <a:srgbClr val="FFFFFF"/>
                </a:solidFill>
                <a:latin typeface="Aeries Sans" pitchFamily="34" charset="0"/>
              </a:rPr>
              <a:t>Portal Options &gt; Parent Data Confirmation &gt; </a:t>
            </a:r>
          </a:p>
          <a:p>
            <a:pPr defTabSz="609630">
              <a:lnSpc>
                <a:spcPts val="2800"/>
              </a:lnSpc>
            </a:pPr>
            <a:r>
              <a:rPr lang="en-US" sz="2400" b="1" dirty="0">
                <a:solidFill>
                  <a:srgbClr val="FFFFFF"/>
                </a:solidFill>
                <a:latin typeface="Aeries Sans" pitchFamily="34" charset="0"/>
              </a:rPr>
              <a:t>Medical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E68A9C6-FB82-E8FC-0CF3-D947D5E0B6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1543" y="519950"/>
            <a:ext cx="7651465" cy="606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21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3670300" cy="6858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390043" y="-296024"/>
            <a:ext cx="8696442" cy="7066694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185442" y="381000"/>
            <a:ext cx="3484857" cy="10858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2800"/>
              </a:lnSpc>
            </a:pPr>
            <a:r>
              <a:rPr lang="en-US" sz="2400" b="1" dirty="0">
                <a:solidFill>
                  <a:srgbClr val="FFFFFF"/>
                </a:solidFill>
                <a:latin typeface="Aeries Sans" pitchFamily="34" charset="0"/>
              </a:rPr>
              <a:t>Portal Options &gt; Parent Data Confirmation &gt; </a:t>
            </a:r>
          </a:p>
          <a:p>
            <a:pPr defTabSz="609630">
              <a:lnSpc>
                <a:spcPts val="2800"/>
              </a:lnSpc>
            </a:pPr>
            <a:r>
              <a:rPr lang="en-US" sz="2400" b="1" dirty="0">
                <a:solidFill>
                  <a:srgbClr val="FFFFFF"/>
                </a:solidFill>
                <a:latin typeface="Aeries Sans" pitchFamily="34" charset="0"/>
              </a:rPr>
              <a:t>Authorizations</a:t>
            </a:r>
          </a:p>
          <a:p>
            <a:pPr defTabSz="609630">
              <a:lnSpc>
                <a:spcPts val="2800"/>
              </a:lnSpc>
            </a:pP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Object7"/>
          <p:cNvSpPr/>
          <p:nvPr/>
        </p:nvSpPr>
        <p:spPr>
          <a:xfrm>
            <a:off x="225568" y="1762874"/>
            <a:ext cx="2520950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609630">
              <a:lnSpc>
                <a:spcPts val="3467"/>
              </a:lnSpc>
            </a:pPr>
            <a:r>
              <a:rPr lang="en-US" sz="2000" b="1" dirty="0">
                <a:solidFill>
                  <a:srgbClr val="FFFFFF"/>
                </a:solidFill>
                <a:latin typeface="Nunito Sans" pitchFamily="34" charset="0"/>
              </a:rPr>
              <a:t>Choose date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225568" y="2565204"/>
            <a:ext cx="2520950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609630">
              <a:lnSpc>
                <a:spcPts val="3467"/>
              </a:lnSpc>
            </a:pPr>
            <a:r>
              <a:rPr lang="en-US" sz="2000" b="1" dirty="0">
                <a:solidFill>
                  <a:srgbClr val="FFFFFF"/>
                </a:solidFill>
                <a:latin typeface="Nunito Sans" pitchFamily="34" charset="0"/>
              </a:rPr>
              <a:t>Allow/Deny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Object11"/>
          <p:cNvSpPr/>
          <p:nvPr/>
        </p:nvSpPr>
        <p:spPr>
          <a:xfrm>
            <a:off x="225568" y="3367534"/>
            <a:ext cx="2938908" cy="55737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609630">
              <a:lnSpc>
                <a:spcPts val="3467"/>
              </a:lnSpc>
            </a:pPr>
            <a:r>
              <a:rPr lang="en-US" sz="2000" b="1" dirty="0">
                <a:solidFill>
                  <a:srgbClr val="FFFFFF"/>
                </a:solidFill>
                <a:latin typeface="Nunito Sans" pitchFamily="34" charset="0"/>
              </a:rPr>
              <a:t>Require a Response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60B806C-0769-D087-5741-FDE6BD69E0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5550" y="654051"/>
            <a:ext cx="8241007" cy="4811802"/>
          </a:xfrm>
          <a:prstGeom prst="rect">
            <a:avLst/>
          </a:prstGeom>
        </p:spPr>
      </p:pic>
      <p:sp>
        <p:nvSpPr>
          <p:cNvPr id="14" name="Object11">
            <a:extLst>
              <a:ext uri="{FF2B5EF4-FFF2-40B4-BE49-F238E27FC236}">
                <a16:creationId xmlns:a16="http://schemas.microsoft.com/office/drawing/2014/main" id="{804AB5F8-AD57-96A9-75EA-E8E56397F29B}"/>
              </a:ext>
            </a:extLst>
          </p:cNvPr>
          <p:cNvSpPr/>
          <p:nvPr/>
        </p:nvSpPr>
        <p:spPr>
          <a:xfrm>
            <a:off x="225567" y="4169523"/>
            <a:ext cx="3444731" cy="55737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/>
          </a:bodyPr>
          <a:lstStyle/>
          <a:p>
            <a:pPr defTabSz="609630">
              <a:lnSpc>
                <a:spcPts val="3467"/>
              </a:lnSpc>
            </a:pPr>
            <a:r>
              <a:rPr lang="en-US" sz="2200" b="1" dirty="0">
                <a:solidFill>
                  <a:srgbClr val="FFFFFF"/>
                </a:solidFill>
                <a:latin typeface="Nunito Sans" pitchFamily="34" charset="0"/>
              </a:rPr>
              <a:t>Additional notes to parents</a:t>
            </a:r>
            <a:endParaRPr lang="en-US" sz="22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47412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3670300" cy="6858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390043" y="-296024"/>
            <a:ext cx="8696442" cy="7066694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138914" y="342900"/>
            <a:ext cx="3531386" cy="11239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2800"/>
              </a:lnSpc>
            </a:pPr>
            <a:r>
              <a:rPr lang="en-US" sz="2400" b="1" dirty="0">
                <a:solidFill>
                  <a:srgbClr val="FFFFFF"/>
                </a:solidFill>
                <a:latin typeface="Aeries Sans" pitchFamily="34" charset="0"/>
              </a:rPr>
              <a:t>Portal Options &gt; Parent Data Confirmation &gt; </a:t>
            </a:r>
          </a:p>
          <a:p>
            <a:pPr defTabSz="609630">
              <a:lnSpc>
                <a:spcPts val="2800"/>
              </a:lnSpc>
            </a:pPr>
            <a:r>
              <a:rPr lang="en-US" sz="2400" b="1" dirty="0">
                <a:solidFill>
                  <a:srgbClr val="FFFFFF"/>
                </a:solidFill>
                <a:latin typeface="Aeries Sans" pitchFamily="34" charset="0"/>
              </a:rPr>
              <a:t>Authorizations</a:t>
            </a:r>
          </a:p>
          <a:p>
            <a:pPr defTabSz="609630">
              <a:lnSpc>
                <a:spcPts val="2800"/>
              </a:lnSpc>
            </a:pP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Object7"/>
          <p:cNvSpPr/>
          <p:nvPr/>
        </p:nvSpPr>
        <p:spPr>
          <a:xfrm>
            <a:off x="138914" y="1762873"/>
            <a:ext cx="3217730" cy="89813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609630">
              <a:lnSpc>
                <a:spcPts val="3467"/>
              </a:lnSpc>
            </a:pPr>
            <a:r>
              <a:rPr lang="en-US" sz="2200" b="1" dirty="0">
                <a:solidFill>
                  <a:srgbClr val="FFFFFF"/>
                </a:solidFill>
                <a:latin typeface="Nunito Sans" pitchFamily="34" charset="0"/>
              </a:rPr>
              <a:t>Start Date-</a:t>
            </a:r>
          </a:p>
          <a:p>
            <a:pPr defTabSz="609630">
              <a:lnSpc>
                <a:spcPts val="3467"/>
              </a:lnSpc>
            </a:pPr>
            <a:r>
              <a:rPr lang="en-US" sz="2200" b="1" dirty="0">
                <a:solidFill>
                  <a:srgbClr val="FFFFFF"/>
                </a:solidFill>
                <a:latin typeface="Nunito Sans" pitchFamily="34" charset="0"/>
              </a:rPr>
              <a:t>When banner triggered</a:t>
            </a:r>
            <a:endParaRPr lang="en-US" sz="2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105515" y="4000892"/>
            <a:ext cx="2520950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609630">
              <a:lnSpc>
                <a:spcPts val="3467"/>
              </a:lnSpc>
            </a:pPr>
            <a:r>
              <a:rPr lang="en-US" sz="2200" b="1" dirty="0">
                <a:solidFill>
                  <a:srgbClr val="FFFFFF"/>
                </a:solidFill>
                <a:latin typeface="Nunito Sans" pitchFamily="34" charset="0"/>
              </a:rPr>
              <a:t>Lockout Mode</a:t>
            </a:r>
            <a:endParaRPr lang="en-US" sz="2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Object11"/>
          <p:cNvSpPr/>
          <p:nvPr/>
        </p:nvSpPr>
        <p:spPr>
          <a:xfrm>
            <a:off x="105515" y="3068690"/>
            <a:ext cx="3529283" cy="63617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609630">
              <a:lnSpc>
                <a:spcPts val="3467"/>
              </a:lnSpc>
            </a:pPr>
            <a:r>
              <a:rPr lang="en-US" sz="2200" b="1" dirty="0">
                <a:solidFill>
                  <a:srgbClr val="FFFFFF"/>
                </a:solidFill>
                <a:latin typeface="Nunito Sans" pitchFamily="34" charset="0"/>
              </a:rPr>
              <a:t>Ability for multiple dates</a:t>
            </a:r>
            <a:endParaRPr lang="en-US" sz="22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6C971E8-615B-FF7F-BE39-8719A2056C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2850" y="673099"/>
            <a:ext cx="8300236" cy="370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509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007600" y="-63500"/>
            <a:ext cx="2247900" cy="18161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041900" y="787626"/>
            <a:ext cx="2120900" cy="4953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-130175" y="1811523"/>
            <a:ext cx="12452350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ctr" defTabSz="609630">
              <a:lnSpc>
                <a:spcPts val="6467"/>
              </a:lnSpc>
            </a:pPr>
            <a:r>
              <a:rPr lang="en-US" sz="6400">
                <a:solidFill>
                  <a:srgbClr val="FFFFFF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Thanks for joining us!</a:t>
            </a:r>
            <a:endParaRPr lang="en-US" sz="640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7650BB-1A62-A65E-EA8E-F8DEB558EEEA}"/>
              </a:ext>
            </a:extLst>
          </p:cNvPr>
          <p:cNvSpPr/>
          <p:nvPr/>
        </p:nvSpPr>
        <p:spPr>
          <a:xfrm>
            <a:off x="0" y="3400576"/>
            <a:ext cx="12192000" cy="34574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03CF7F2-B112-BD1B-DE23-B81C87FEE6F6}"/>
              </a:ext>
            </a:extLst>
          </p:cNvPr>
          <p:cNvGrpSpPr/>
          <p:nvPr/>
        </p:nvGrpSpPr>
        <p:grpSpPr>
          <a:xfrm>
            <a:off x="939800" y="3859160"/>
            <a:ext cx="9004300" cy="2661843"/>
            <a:chOff x="939800" y="3616590"/>
            <a:chExt cx="9004300" cy="2661843"/>
          </a:xfrm>
        </p:grpSpPr>
        <p:sp>
          <p:nvSpPr>
            <p:cNvPr id="7" name="Object5">
              <a:extLst>
                <a:ext uri="{FF2B5EF4-FFF2-40B4-BE49-F238E27FC236}">
                  <a16:creationId xmlns:a16="http://schemas.microsoft.com/office/drawing/2014/main" id="{B67DE796-90F3-A6F5-2A61-0CE8372681D7}"/>
                </a:ext>
              </a:extLst>
            </p:cNvPr>
            <p:cNvSpPr/>
            <p:nvPr/>
          </p:nvSpPr>
          <p:spPr>
            <a:xfrm>
              <a:off x="939800" y="3616590"/>
              <a:ext cx="9004300" cy="48895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609630">
                <a:lnSpc>
                  <a:spcPts val="3800"/>
                </a:lnSpc>
              </a:pPr>
              <a:r>
                <a:rPr lang="en-US" sz="3200" kern="0" spc="-67" dirty="0">
                  <a:solidFill>
                    <a:srgbClr val="0C1E41"/>
                  </a:solidFill>
                  <a:latin typeface="AeriesSansBold" pitchFamily="50" charset="0"/>
                </a:rPr>
                <a:t>Where to Go</a:t>
              </a:r>
              <a:endParaRPr lang="en-US" sz="3200" dirty="0">
                <a:solidFill>
                  <a:prstClr val="black"/>
                </a:solidFill>
                <a:latin typeface="AeriesSansBold" pitchFamily="50" charset="0"/>
              </a:endParaRPr>
            </a:p>
          </p:txBody>
        </p:sp>
        <p:pic>
          <p:nvPicPr>
            <p:cNvPr id="8" name="Object 2" descr="preencoded.png">
              <a:extLst>
                <a:ext uri="{FF2B5EF4-FFF2-40B4-BE49-F238E27FC236}">
                  <a16:creationId xmlns:a16="http://schemas.microsoft.com/office/drawing/2014/main" id="{6072FF2B-218F-7A39-3D1B-47053BC617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-47" t="15623" r="77239" b="80274"/>
            <a:stretch/>
          </p:blipFill>
          <p:spPr>
            <a:xfrm>
              <a:off x="939800" y="4210203"/>
              <a:ext cx="1253067" cy="190197"/>
            </a:xfrm>
            <a:prstGeom prst="rect">
              <a:avLst/>
            </a:prstGeom>
          </p:spPr>
        </p:pic>
        <p:sp>
          <p:nvSpPr>
            <p:cNvPr id="17" name="Object5">
              <a:extLst>
                <a:ext uri="{FF2B5EF4-FFF2-40B4-BE49-F238E27FC236}">
                  <a16:creationId xmlns:a16="http://schemas.microsoft.com/office/drawing/2014/main" id="{C151046C-73CB-6387-357A-6F791636F3E0}"/>
                </a:ext>
              </a:extLst>
            </p:cNvPr>
            <p:cNvSpPr/>
            <p:nvPr/>
          </p:nvSpPr>
          <p:spPr>
            <a:xfrm>
              <a:off x="939800" y="4715367"/>
              <a:ext cx="4473423" cy="156306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Autofit/>
            </a:bodyPr>
            <a:lstStyle/>
            <a:p>
              <a:pPr defTabSz="609630"/>
              <a:r>
                <a:rPr lang="en-US" dirty="0">
                  <a:solidFill>
                    <a:prstClr val="black"/>
                  </a:solidFill>
                  <a:latin typeface="Calibri" panose="020F0502020204030204"/>
                  <a:hlinkClick r:id="rId9"/>
                </a:rPr>
                <a:t>Parent Data Confirmation Setup</a:t>
              </a: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defTabSz="609630"/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defTabSz="609630"/>
              <a:r>
                <a:rPr lang="en-US" dirty="0">
                  <a:solidFill>
                    <a:prstClr val="black"/>
                  </a:solidFill>
                  <a:latin typeface="Calibri" panose="020F0502020204030204"/>
                  <a:hlinkClick r:id="rId10"/>
                </a:rPr>
                <a:t>Aeries Demo Data</a:t>
              </a: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defTabSz="609630"/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defTabSz="609630"/>
              <a:r>
                <a:rPr lang="en-US" dirty="0">
                  <a:solidFill>
                    <a:prstClr val="black"/>
                  </a:solidFill>
                  <a:latin typeface="Calibri" panose="020F0502020204030204"/>
                  <a:hlinkClick r:id="rId11"/>
                </a:rPr>
                <a:t>Aeries Academy</a:t>
              </a: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defTabSz="609630"/>
              <a:endParaRPr lang="en-US" sz="160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defTabSz="609630"/>
              <a:endParaRPr lang="en-US" sz="16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19" name="Object 2" descr="preencoded.png">
            <a:extLst>
              <a:ext uri="{FF2B5EF4-FFF2-40B4-BE49-F238E27FC236}">
                <a16:creationId xmlns:a16="http://schemas.microsoft.com/office/drawing/2014/main" id="{CAB1F1C8-590F-3BD4-8F74-DE516C643BB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-3619" y="2689596"/>
            <a:ext cx="1367755" cy="416395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9333541-EAC4-B4C8-5005-96F7D0DFF457}"/>
              </a:ext>
            </a:extLst>
          </p:cNvPr>
          <p:cNvSpPr/>
          <p:nvPr/>
        </p:nvSpPr>
        <p:spPr>
          <a:xfrm>
            <a:off x="0" y="3275890"/>
            <a:ext cx="12192000" cy="124685"/>
          </a:xfrm>
          <a:prstGeom prst="rect">
            <a:avLst/>
          </a:prstGeom>
          <a:solidFill>
            <a:srgbClr val="0F3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339276-46AD-DF59-553B-2DCF4BDFB580}"/>
              </a:ext>
            </a:extLst>
          </p:cNvPr>
          <p:cNvSpPr txBox="1"/>
          <p:nvPr/>
        </p:nvSpPr>
        <p:spPr>
          <a:xfrm>
            <a:off x="5593976" y="4905448"/>
            <a:ext cx="5109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Calibri" panose="020F0502020204030204"/>
                <a:hlinkClick r:id="rId14"/>
              </a:rPr>
              <a:t>Parent Data Confirmation Videos</a:t>
            </a:r>
            <a:endParaRPr lang="en-US" sz="1800" dirty="0">
              <a:solidFill>
                <a:prstClr val="black"/>
              </a:solidFill>
              <a:latin typeface="Calibri" panose="020F0502020204030204"/>
            </a:endParaRPr>
          </a:p>
          <a:p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r>
              <a:rPr lang="en-US" dirty="0">
                <a:hlinkClick r:id="rId15" tooltip="Parent/Student Data Confirmation and New School Year Registration"/>
              </a:rPr>
              <a:t>Parent/Data Confirmation and New School Year Registration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007600" y="-63500"/>
            <a:ext cx="2247900" cy="18161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041900" y="787626"/>
            <a:ext cx="2120900" cy="4953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-123825" y="1587794"/>
            <a:ext cx="12452350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ctr" defTabSz="609630">
              <a:lnSpc>
                <a:spcPts val="6467"/>
              </a:lnSpc>
            </a:pPr>
            <a:r>
              <a:rPr lang="en-US" sz="6400" dirty="0">
                <a:solidFill>
                  <a:srgbClr val="FFFFFF"/>
                </a:solidFill>
                <a:latin typeface="AeriesSansBold" pitchFamily="50" charset="0"/>
              </a:rPr>
              <a:t>Please take a moment</a:t>
            </a:r>
          </a:p>
          <a:p>
            <a:pPr algn="ctr" defTabSz="609630">
              <a:lnSpc>
                <a:spcPts val="6467"/>
              </a:lnSpc>
            </a:pPr>
            <a:r>
              <a:rPr lang="en-US" sz="6400" dirty="0">
                <a:solidFill>
                  <a:srgbClr val="FFFFFF"/>
                </a:solidFill>
                <a:latin typeface="AeriesSansBold" pitchFamily="50" charset="0"/>
              </a:rPr>
              <a:t>to complete the survey</a:t>
            </a:r>
            <a:endParaRPr lang="en-US" sz="64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7650BB-1A62-A65E-EA8E-F8DEB558EEEA}"/>
              </a:ext>
            </a:extLst>
          </p:cNvPr>
          <p:cNvSpPr/>
          <p:nvPr/>
        </p:nvSpPr>
        <p:spPr>
          <a:xfrm>
            <a:off x="0" y="3400576"/>
            <a:ext cx="12192000" cy="34574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Object 2" descr="preencoded.png">
            <a:extLst>
              <a:ext uri="{FF2B5EF4-FFF2-40B4-BE49-F238E27FC236}">
                <a16:creationId xmlns:a16="http://schemas.microsoft.com/office/drawing/2014/main" id="{CAB1F1C8-590F-3BD4-8F74-DE516C643B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-63500" y="2781300"/>
            <a:ext cx="1219200" cy="41402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9333541-EAC4-B4C8-5005-96F7D0DFF457}"/>
              </a:ext>
            </a:extLst>
          </p:cNvPr>
          <p:cNvSpPr/>
          <p:nvPr/>
        </p:nvSpPr>
        <p:spPr>
          <a:xfrm>
            <a:off x="0" y="3275890"/>
            <a:ext cx="12192000" cy="124685"/>
          </a:xfrm>
          <a:prstGeom prst="rect">
            <a:avLst/>
          </a:prstGeom>
          <a:solidFill>
            <a:srgbClr val="0F3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04FB64-B29C-439C-D233-6AD30F6409FA}"/>
              </a:ext>
            </a:extLst>
          </p:cNvPr>
          <p:cNvSpPr txBox="1"/>
          <p:nvPr/>
        </p:nvSpPr>
        <p:spPr>
          <a:xfrm>
            <a:off x="504940" y="4528234"/>
            <a:ext cx="11182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https://survey.alchemer.com/s3/6899809/Good-Morning-Aeries-Survey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05841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5">
            <a:extLst>
              <a:ext uri="{FF2B5EF4-FFF2-40B4-BE49-F238E27FC236}">
                <a16:creationId xmlns:a16="http://schemas.microsoft.com/office/drawing/2014/main" id="{0BE7782E-38C9-4078-A793-207674C9B79D}"/>
              </a:ext>
            </a:extLst>
          </p:cNvPr>
          <p:cNvSpPr/>
          <p:nvPr/>
        </p:nvSpPr>
        <p:spPr>
          <a:xfrm>
            <a:off x="738254" y="481791"/>
            <a:ext cx="10679376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5534"/>
              </a:lnSpc>
            </a:pPr>
            <a:r>
              <a:rPr lang="en-US" sz="4800" dirty="0">
                <a:solidFill>
                  <a:srgbClr val="345BA9"/>
                </a:solidFill>
                <a:latin typeface="AeriesSansBold" pitchFamily="50" charset="0"/>
              </a:rPr>
              <a:t>Watch for more upcoming webinars!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F75D138-AEC9-2C73-1FCC-3D630495C412}"/>
              </a:ext>
            </a:extLst>
          </p:cNvPr>
          <p:cNvGrpSpPr/>
          <p:nvPr/>
        </p:nvGrpSpPr>
        <p:grpSpPr>
          <a:xfrm>
            <a:off x="783343" y="1510654"/>
            <a:ext cx="5043767" cy="544049"/>
            <a:chOff x="1806576" y="3829859"/>
            <a:chExt cx="5043767" cy="544049"/>
          </a:xfrm>
        </p:grpSpPr>
        <p:sp>
          <p:nvSpPr>
            <p:cNvPr id="9" name="Object8"/>
            <p:cNvSpPr/>
            <p:nvPr/>
          </p:nvSpPr>
          <p:spPr>
            <a:xfrm>
              <a:off x="2303743" y="3829859"/>
              <a:ext cx="4546600" cy="355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609630">
                <a:lnSpc>
                  <a:spcPts val="2067"/>
                </a:lnSpc>
              </a:pPr>
              <a:endParaRPr lang="en-US" sz="1533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3266200-2C13-FA43-A6E0-513B8B882C3A}"/>
                </a:ext>
              </a:extLst>
            </p:cNvPr>
            <p:cNvSpPr/>
            <p:nvPr/>
          </p:nvSpPr>
          <p:spPr>
            <a:xfrm>
              <a:off x="1806576" y="4135066"/>
              <a:ext cx="245164" cy="23884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Object 2" descr="preencoded.png">
            <a:extLst>
              <a:ext uri="{FF2B5EF4-FFF2-40B4-BE49-F238E27FC236}">
                <a16:creationId xmlns:a16="http://schemas.microsoft.com/office/drawing/2014/main" id="{EC55C1B8-9CEB-AC65-2EDF-19BBC37CD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10800000" flipH="1">
            <a:off x="0" y="-3120"/>
            <a:ext cx="1119040" cy="137348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A4FE4A1-21F5-F2C8-22CA-9768309CD01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7042831" y="2545868"/>
            <a:ext cx="4953000" cy="41184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2ABEB4-1652-264A-1A74-3F65999898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1622" y="467157"/>
            <a:ext cx="126206" cy="1249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C1F952-A26D-0599-3A66-3CD6F95501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7942" y="6075237"/>
            <a:ext cx="1091407" cy="545704"/>
          </a:xfrm>
          <a:prstGeom prst="rect">
            <a:avLst/>
          </a:prstGeom>
        </p:spPr>
      </p:pic>
      <p:sp>
        <p:nvSpPr>
          <p:cNvPr id="18" name="Object8">
            <a:extLst>
              <a:ext uri="{FF2B5EF4-FFF2-40B4-BE49-F238E27FC236}">
                <a16:creationId xmlns:a16="http://schemas.microsoft.com/office/drawing/2014/main" id="{F489EF92-B098-8F48-613F-5AA4EFD4824B}"/>
              </a:ext>
            </a:extLst>
          </p:cNvPr>
          <p:cNvSpPr/>
          <p:nvPr/>
        </p:nvSpPr>
        <p:spPr>
          <a:xfrm>
            <a:off x="1280510" y="2168349"/>
            <a:ext cx="45466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2067"/>
              </a:lnSpc>
            </a:pPr>
            <a:endParaRPr lang="en-US" sz="1533" dirty="0">
              <a:solidFill>
                <a:srgbClr val="0F346F"/>
              </a:solidFill>
              <a:latin typeface="Calibri" panose="020F0502020204030204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79AEABB-1112-F5A1-329A-6B393D79F28A}"/>
              </a:ext>
            </a:extLst>
          </p:cNvPr>
          <p:cNvGrpSpPr/>
          <p:nvPr/>
        </p:nvGrpSpPr>
        <p:grpSpPr>
          <a:xfrm>
            <a:off x="783343" y="2795636"/>
            <a:ext cx="5043767" cy="355600"/>
            <a:chOff x="1806576" y="3829859"/>
            <a:chExt cx="5043767" cy="355600"/>
          </a:xfrm>
        </p:grpSpPr>
        <p:sp>
          <p:nvSpPr>
            <p:cNvPr id="21" name="Object8">
              <a:extLst>
                <a:ext uri="{FF2B5EF4-FFF2-40B4-BE49-F238E27FC236}">
                  <a16:creationId xmlns:a16="http://schemas.microsoft.com/office/drawing/2014/main" id="{E1C6C523-7FF9-DDC0-8226-69DAA5728D0B}"/>
                </a:ext>
              </a:extLst>
            </p:cNvPr>
            <p:cNvSpPr/>
            <p:nvPr/>
          </p:nvSpPr>
          <p:spPr>
            <a:xfrm>
              <a:off x="2303743" y="3829859"/>
              <a:ext cx="4546600" cy="355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609630">
                <a:lnSpc>
                  <a:spcPts val="2067"/>
                </a:lnSpc>
              </a:pPr>
              <a:endParaRPr lang="en-US" sz="1533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F4A0570-1E4D-8803-D9ED-2600E2E29CF8}"/>
                </a:ext>
              </a:extLst>
            </p:cNvPr>
            <p:cNvSpPr/>
            <p:nvPr/>
          </p:nvSpPr>
          <p:spPr>
            <a:xfrm>
              <a:off x="1806576" y="3878263"/>
              <a:ext cx="245164" cy="23884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62242F0-58A6-8A9E-2D1B-EFB4F6ED8F76}"/>
              </a:ext>
            </a:extLst>
          </p:cNvPr>
          <p:cNvGrpSpPr/>
          <p:nvPr/>
        </p:nvGrpSpPr>
        <p:grpSpPr>
          <a:xfrm>
            <a:off x="788828" y="4079342"/>
            <a:ext cx="5043767" cy="355600"/>
            <a:chOff x="1806576" y="3829859"/>
            <a:chExt cx="5043767" cy="355600"/>
          </a:xfrm>
        </p:grpSpPr>
        <p:sp>
          <p:nvSpPr>
            <p:cNvPr id="29" name="Object8">
              <a:extLst>
                <a:ext uri="{FF2B5EF4-FFF2-40B4-BE49-F238E27FC236}">
                  <a16:creationId xmlns:a16="http://schemas.microsoft.com/office/drawing/2014/main" id="{A32C0FD2-9AB7-E004-C1BD-0FE52DCB2FB0}"/>
                </a:ext>
              </a:extLst>
            </p:cNvPr>
            <p:cNvSpPr/>
            <p:nvPr/>
          </p:nvSpPr>
          <p:spPr>
            <a:xfrm>
              <a:off x="2303743" y="3829859"/>
              <a:ext cx="4546600" cy="355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609630">
                <a:lnSpc>
                  <a:spcPts val="2067"/>
                </a:lnSpc>
              </a:pPr>
              <a:endParaRPr lang="en-US" sz="1533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453E861-D105-A9AB-D18E-9C228A8231FD}"/>
                </a:ext>
              </a:extLst>
            </p:cNvPr>
            <p:cNvSpPr/>
            <p:nvPr/>
          </p:nvSpPr>
          <p:spPr>
            <a:xfrm>
              <a:off x="1806576" y="3878263"/>
              <a:ext cx="245164" cy="23884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7A9BA57-8564-1D51-C9BE-082D8B852EC4}"/>
              </a:ext>
            </a:extLst>
          </p:cNvPr>
          <p:cNvGrpSpPr/>
          <p:nvPr/>
        </p:nvGrpSpPr>
        <p:grpSpPr>
          <a:xfrm>
            <a:off x="862549" y="5472494"/>
            <a:ext cx="5043767" cy="355600"/>
            <a:chOff x="1806576" y="3829859"/>
            <a:chExt cx="5043767" cy="355600"/>
          </a:xfrm>
        </p:grpSpPr>
        <p:sp>
          <p:nvSpPr>
            <p:cNvPr id="37" name="Object8">
              <a:extLst>
                <a:ext uri="{FF2B5EF4-FFF2-40B4-BE49-F238E27FC236}">
                  <a16:creationId xmlns:a16="http://schemas.microsoft.com/office/drawing/2014/main" id="{9A63BC9C-B348-80FA-E53E-F882C1073CCE}"/>
                </a:ext>
              </a:extLst>
            </p:cNvPr>
            <p:cNvSpPr/>
            <p:nvPr/>
          </p:nvSpPr>
          <p:spPr>
            <a:xfrm>
              <a:off x="2303743" y="3829859"/>
              <a:ext cx="4546600" cy="355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609630">
                <a:lnSpc>
                  <a:spcPts val="2067"/>
                </a:lnSpc>
              </a:pPr>
              <a:endParaRPr lang="en-US" sz="1533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A00C020-B192-4341-FDD6-4B53B6229BF3}"/>
                </a:ext>
              </a:extLst>
            </p:cNvPr>
            <p:cNvSpPr/>
            <p:nvPr/>
          </p:nvSpPr>
          <p:spPr>
            <a:xfrm>
              <a:off x="1806576" y="3878263"/>
              <a:ext cx="245164" cy="23884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BDC63D5-69A4-E454-1F16-E176BD6DC3D8}"/>
              </a:ext>
            </a:extLst>
          </p:cNvPr>
          <p:cNvSpPr txBox="1"/>
          <p:nvPr/>
        </p:nvSpPr>
        <p:spPr>
          <a:xfrm>
            <a:off x="1359716" y="1646413"/>
            <a:ext cx="5498639" cy="632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>
              <a:lnSpc>
                <a:spcPts val="2067"/>
              </a:lnSpc>
            </a:pPr>
            <a:r>
              <a:rPr lang="en-US" b="1" dirty="0">
                <a:solidFill>
                  <a:srgbClr val="0F34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 Data Confirmation – Part 2 – Parent View</a:t>
            </a:r>
          </a:p>
          <a:p>
            <a:pPr defTabSz="609630">
              <a:lnSpc>
                <a:spcPts val="2067"/>
              </a:lnSpc>
            </a:pPr>
            <a:r>
              <a:rPr lang="en-US" b="1" dirty="0">
                <a:solidFill>
                  <a:srgbClr val="0F34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Thursday, May 4 @ 9 am PST (11:00 am CST)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89B121-201F-0DB5-689D-EAE67AA9D616}"/>
              </a:ext>
            </a:extLst>
          </p:cNvPr>
          <p:cNvSpPr txBox="1"/>
          <p:nvPr/>
        </p:nvSpPr>
        <p:spPr>
          <a:xfrm>
            <a:off x="1310399" y="2576230"/>
            <a:ext cx="6097162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lnSpc>
                <a:spcPts val="2067"/>
              </a:lnSpc>
            </a:pPr>
            <a:r>
              <a:rPr lang="en-US" sz="1800" b="1" dirty="0">
                <a:solidFill>
                  <a:srgbClr val="0F34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 Data Confirmation – Part 3 – Process for Office Staff</a:t>
            </a:r>
          </a:p>
          <a:p>
            <a:pPr defTabSz="609630">
              <a:lnSpc>
                <a:spcPts val="2067"/>
              </a:lnSpc>
            </a:pPr>
            <a:r>
              <a:rPr lang="en-US" sz="1800" b="1" dirty="0">
                <a:solidFill>
                  <a:srgbClr val="0F34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Tuesday, May 9 @ 9 am PST (11:00 am CST)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C9BF76-881E-4453-98CB-D4A729A447D6}"/>
              </a:ext>
            </a:extLst>
          </p:cNvPr>
          <p:cNvSpPr txBox="1"/>
          <p:nvPr/>
        </p:nvSpPr>
        <p:spPr>
          <a:xfrm>
            <a:off x="1342978" y="3831647"/>
            <a:ext cx="6032004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lnSpc>
                <a:spcPts val="2067"/>
              </a:lnSpc>
            </a:pPr>
            <a:r>
              <a:rPr lang="en-US" sz="1800" b="1" dirty="0">
                <a:solidFill>
                  <a:srgbClr val="0F34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 Data Confirmation – Part 4 – Portal Documents</a:t>
            </a:r>
          </a:p>
          <a:p>
            <a:pPr defTabSz="609630">
              <a:lnSpc>
                <a:spcPts val="2067"/>
              </a:lnSpc>
            </a:pPr>
            <a:r>
              <a:rPr lang="en-US" sz="1800" b="1" dirty="0">
                <a:solidFill>
                  <a:srgbClr val="0F34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Thursday, May 11 @ 9 am PST (11:00 am CST)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CD9E4B-D4FF-27D0-0722-312762B1F1A5}"/>
              </a:ext>
            </a:extLst>
          </p:cNvPr>
          <p:cNvSpPr txBox="1"/>
          <p:nvPr/>
        </p:nvSpPr>
        <p:spPr>
          <a:xfrm>
            <a:off x="1310399" y="5265514"/>
            <a:ext cx="609716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lnSpc>
                <a:spcPts val="2067"/>
              </a:lnSpc>
            </a:pPr>
            <a:r>
              <a:rPr lang="en-US" b="1" dirty="0">
                <a:solidFill>
                  <a:srgbClr val="0F34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you know?</a:t>
            </a:r>
            <a:endParaRPr lang="en-US" sz="1800" b="1" dirty="0">
              <a:solidFill>
                <a:srgbClr val="0F34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09630">
              <a:lnSpc>
                <a:spcPts val="2067"/>
              </a:lnSpc>
            </a:pPr>
            <a:r>
              <a:rPr lang="en-US" b="1" dirty="0">
                <a:solidFill>
                  <a:srgbClr val="0F34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</a:t>
            </a:r>
            <a:r>
              <a:rPr lang="en-US" sz="1800" b="1" dirty="0">
                <a:solidFill>
                  <a:srgbClr val="0F34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day, May 15 @ 9 am PST (11:00 am CST)</a:t>
            </a:r>
          </a:p>
        </p:txBody>
      </p:sp>
    </p:spTree>
    <p:extLst>
      <p:ext uri="{BB962C8B-B14F-4D97-AF65-F5344CB8AC3E}">
        <p14:creationId xmlns:p14="http://schemas.microsoft.com/office/powerpoint/2010/main" val="906473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5">
            <a:extLst>
              <a:ext uri="{FF2B5EF4-FFF2-40B4-BE49-F238E27FC236}">
                <a16:creationId xmlns:a16="http://schemas.microsoft.com/office/drawing/2014/main" id="{0BE7782E-38C9-4078-A793-207674C9B79D}"/>
              </a:ext>
            </a:extLst>
          </p:cNvPr>
          <p:cNvSpPr/>
          <p:nvPr/>
        </p:nvSpPr>
        <p:spPr>
          <a:xfrm>
            <a:off x="1252235" y="1315236"/>
            <a:ext cx="7101189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5534"/>
              </a:lnSpc>
            </a:pPr>
            <a:r>
              <a:rPr lang="en-US" sz="7200">
                <a:solidFill>
                  <a:srgbClr val="345BA9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Speaking today:</a:t>
            </a:r>
            <a:endParaRPr lang="en-US" sz="7200">
              <a:solidFill>
                <a:srgbClr val="345BA9"/>
              </a:solidFill>
              <a:latin typeface="AeriesSansBold" pitchFamily="50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F75D138-AEC9-2C73-1FCC-3D630495C412}"/>
              </a:ext>
            </a:extLst>
          </p:cNvPr>
          <p:cNvGrpSpPr/>
          <p:nvPr/>
        </p:nvGrpSpPr>
        <p:grpSpPr>
          <a:xfrm>
            <a:off x="1230010" y="2743261"/>
            <a:ext cx="6471612" cy="795676"/>
            <a:chOff x="1806575" y="3878262"/>
            <a:chExt cx="6231773" cy="1005734"/>
          </a:xfrm>
        </p:grpSpPr>
        <p:sp>
          <p:nvSpPr>
            <p:cNvPr id="9" name="Object8"/>
            <p:cNvSpPr/>
            <p:nvPr/>
          </p:nvSpPr>
          <p:spPr>
            <a:xfrm>
              <a:off x="2876550" y="3898900"/>
              <a:ext cx="5161798" cy="33177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609630">
                <a:lnSpc>
                  <a:spcPts val="2067"/>
                </a:lnSpc>
              </a:pP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PRESENTER | THERESA NICOLAOU </a:t>
              </a:r>
              <a:r>
                <a:rPr lang="en-US" sz="2000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, </a:t>
              </a: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AERIES TRAINER</a:t>
              </a:r>
              <a:endParaRPr lang="en-US" sz="1533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10" name="Object9"/>
            <p:cNvSpPr/>
            <p:nvPr/>
          </p:nvSpPr>
          <p:spPr>
            <a:xfrm>
              <a:off x="2876550" y="4324350"/>
              <a:ext cx="4546600" cy="2667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Autofit/>
            </a:bodyPr>
            <a:lstStyle/>
            <a:p>
              <a:pPr defTabSz="609630">
                <a:lnSpc>
                  <a:spcPts val="2067"/>
                </a:lnSpc>
              </a:pP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</a:rPr>
                <a:t>THERESAN@AERIES.COM</a:t>
              </a:r>
              <a:endParaRPr lang="en-US" sz="1533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3266200-2C13-FA43-A6E0-513B8B882C3A}"/>
                </a:ext>
              </a:extLst>
            </p:cNvPr>
            <p:cNvSpPr/>
            <p:nvPr/>
          </p:nvSpPr>
          <p:spPr>
            <a:xfrm>
              <a:off x="1806575" y="3878262"/>
              <a:ext cx="878401" cy="100573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471EA77-E618-C814-1420-FAD3CA0F065E}"/>
              </a:ext>
            </a:extLst>
          </p:cNvPr>
          <p:cNvGrpSpPr/>
          <p:nvPr/>
        </p:nvGrpSpPr>
        <p:grpSpPr>
          <a:xfrm>
            <a:off x="1252234" y="4232975"/>
            <a:ext cx="5993164" cy="866775"/>
            <a:chOff x="1828799" y="5118893"/>
            <a:chExt cx="5594351" cy="866775"/>
          </a:xfrm>
        </p:grpSpPr>
        <p:sp>
          <p:nvSpPr>
            <p:cNvPr id="11" name="Object10"/>
            <p:cNvSpPr/>
            <p:nvPr/>
          </p:nvSpPr>
          <p:spPr>
            <a:xfrm>
              <a:off x="2876550" y="5530850"/>
              <a:ext cx="4546600" cy="355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609630">
                <a:lnSpc>
                  <a:spcPts val="2067"/>
                </a:lnSpc>
              </a:pP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MODERATOR  </a:t>
              </a:r>
              <a:r>
                <a:rPr lang="en-US" sz="2000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|</a:t>
              </a: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 LEENI MITCHELL,  AERIES TRAINER</a:t>
              </a:r>
            </a:p>
            <a:p>
              <a:pPr defTabSz="609630">
                <a:lnSpc>
                  <a:spcPts val="2067"/>
                </a:lnSpc>
              </a:pP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                               </a:t>
              </a:r>
              <a:endParaRPr lang="en-US" sz="1533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12" name="Object11"/>
            <p:cNvSpPr/>
            <p:nvPr/>
          </p:nvSpPr>
          <p:spPr>
            <a:xfrm>
              <a:off x="2876550" y="5575300"/>
              <a:ext cx="4546600" cy="2667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Autofit/>
            </a:bodyPr>
            <a:lstStyle/>
            <a:p>
              <a:pPr defTabSz="609630">
                <a:lnSpc>
                  <a:spcPts val="2067"/>
                </a:lnSpc>
              </a:pPr>
              <a:endParaRPr lang="en-US" dirty="0">
                <a:solidFill>
                  <a:srgbClr val="0F346F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164E05D-685B-B9F0-45AB-4F9B1F261056}"/>
                </a:ext>
              </a:extLst>
            </p:cNvPr>
            <p:cNvSpPr/>
            <p:nvPr/>
          </p:nvSpPr>
          <p:spPr>
            <a:xfrm>
              <a:off x="1828799" y="5118893"/>
              <a:ext cx="851505" cy="8667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Object 2" descr="preencoded.png">
            <a:extLst>
              <a:ext uri="{FF2B5EF4-FFF2-40B4-BE49-F238E27FC236}">
                <a16:creationId xmlns:a16="http://schemas.microsoft.com/office/drawing/2014/main" id="{EC55C1B8-9CEB-AC65-2EDF-19BBC37CD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10800000" flipH="1">
            <a:off x="0" y="-9431"/>
            <a:ext cx="1252235" cy="4140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A4FE4A1-21F5-F2C8-22CA-9768309CD01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7239000" y="2585703"/>
            <a:ext cx="4953000" cy="41184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2ABEB4-1652-264A-1A74-3F65999898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1622" y="467157"/>
            <a:ext cx="126206" cy="1249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C1F952-A26D-0599-3A66-3CD6F95501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7942" y="6075237"/>
            <a:ext cx="1091407" cy="54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36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/>
          <p:nvPr/>
        </p:nvSpPr>
        <p:spPr>
          <a:xfrm>
            <a:off x="5486" y="1571036"/>
            <a:ext cx="12407900" cy="6794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algn="ctr" defTabSz="609630">
              <a:lnSpc>
                <a:spcPts val="5400"/>
              </a:lnSpc>
            </a:pPr>
            <a:r>
              <a:rPr lang="en-US" sz="6400" dirty="0">
                <a:solidFill>
                  <a:srgbClr val="FFFFFF"/>
                </a:solidFill>
                <a:latin typeface="AeriesSansBold"/>
              </a:rPr>
              <a:t>Good morning, Aeries!</a:t>
            </a:r>
            <a:endParaRPr lang="en-US" dirty="0"/>
          </a:p>
        </p:txBody>
      </p:sp>
      <p:sp>
        <p:nvSpPr>
          <p:cNvPr id="3" name="Object2"/>
          <p:cNvSpPr/>
          <p:nvPr/>
        </p:nvSpPr>
        <p:spPr>
          <a:xfrm>
            <a:off x="3997422" y="2768013"/>
            <a:ext cx="7202184" cy="28071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342900" indent="-342900" defTabSz="609630">
              <a:lnSpc>
                <a:spcPts val="2133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FFFF"/>
                </a:solidFill>
                <a:latin typeface="Nunito Sans"/>
                <a:ea typeface="+mn-lt"/>
                <a:cs typeface="+mn-lt"/>
              </a:rPr>
              <a:t>Keep topics to 30 – 45 minutes</a:t>
            </a:r>
          </a:p>
          <a:p>
            <a:pPr marL="342900" indent="-342900" defTabSz="609630">
              <a:lnSpc>
                <a:spcPts val="2133"/>
              </a:lnSpc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FFFFFF"/>
              </a:solidFill>
              <a:latin typeface="Nunito Sans"/>
              <a:ea typeface="+mn-lt"/>
              <a:cs typeface="+mn-lt"/>
            </a:endParaRPr>
          </a:p>
          <a:p>
            <a:pPr marL="342900" indent="-342900" defTabSz="609630">
              <a:lnSpc>
                <a:spcPts val="2133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FFFF"/>
                </a:solidFill>
                <a:latin typeface="Nunito Sans"/>
                <a:ea typeface="+mn-lt"/>
                <a:cs typeface="+mn-lt"/>
              </a:rPr>
              <a:t>Show &amp; Tell</a:t>
            </a:r>
          </a:p>
          <a:p>
            <a:pPr marL="342900" indent="-342900" defTabSz="609630">
              <a:lnSpc>
                <a:spcPts val="2133"/>
              </a:lnSpc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FFFFFF"/>
              </a:solidFill>
              <a:latin typeface="Nunito Sans"/>
              <a:ea typeface="+mn-lt"/>
              <a:cs typeface="+mn-lt"/>
            </a:endParaRPr>
          </a:p>
          <a:p>
            <a:pPr marL="342900" indent="-342900" defTabSz="609630">
              <a:lnSpc>
                <a:spcPts val="2133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FFFF"/>
                </a:solidFill>
                <a:latin typeface="Nunito Sans"/>
                <a:ea typeface="+mn-lt"/>
                <a:cs typeface="+mn-lt"/>
              </a:rPr>
              <a:t>Casual</a:t>
            </a:r>
          </a:p>
          <a:p>
            <a:pPr marL="342900" indent="-342900" defTabSz="609630">
              <a:lnSpc>
                <a:spcPts val="2133"/>
              </a:lnSpc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FFFFFF"/>
              </a:solidFill>
              <a:latin typeface="Nunito Sans"/>
              <a:ea typeface="+mn-lt"/>
              <a:cs typeface="+mn-lt"/>
            </a:endParaRPr>
          </a:p>
          <a:p>
            <a:pPr marL="342900" indent="-342900" defTabSz="609630">
              <a:lnSpc>
                <a:spcPts val="2133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FFFF"/>
                </a:solidFill>
                <a:latin typeface="Nunito Sans"/>
                <a:ea typeface="+mn-lt"/>
                <a:cs typeface="+mn-lt"/>
              </a:rPr>
              <a:t>Time for Q&amp;A</a:t>
            </a:r>
          </a:p>
          <a:p>
            <a:pPr marL="342900" indent="-342900" defTabSz="609630">
              <a:lnSpc>
                <a:spcPts val="2133"/>
              </a:lnSpc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FFFFFF"/>
              </a:solidFill>
              <a:latin typeface="Nunito Sans"/>
              <a:ea typeface="+mn-lt"/>
              <a:cs typeface="+mn-lt"/>
            </a:endParaRPr>
          </a:p>
          <a:p>
            <a:pPr marL="342900" indent="-342900" defTabSz="609630">
              <a:lnSpc>
                <a:spcPts val="2133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FFFF"/>
                </a:solidFill>
                <a:latin typeface="Nunito Sans"/>
                <a:ea typeface="+mn-lt"/>
                <a:cs typeface="+mn-lt"/>
              </a:rPr>
              <a:t>PPT &amp; Recordings Posted</a:t>
            </a:r>
          </a:p>
          <a:p>
            <a:pPr defTabSz="609630">
              <a:lnSpc>
                <a:spcPts val="2133"/>
              </a:lnSpc>
            </a:pPr>
            <a:endParaRPr lang="en-US" sz="2400" dirty="0">
              <a:solidFill>
                <a:srgbClr val="FFFFFF"/>
              </a:solidFill>
              <a:latin typeface="Nunito Sans"/>
              <a:ea typeface="+mn-lt"/>
              <a:cs typeface="+mn-lt"/>
            </a:endParaRPr>
          </a:p>
          <a:p>
            <a:pPr defTabSz="609630">
              <a:lnSpc>
                <a:spcPts val="2133"/>
              </a:lnSpc>
            </a:pPr>
            <a:endParaRPr lang="en-US" sz="2400" dirty="0">
              <a:solidFill>
                <a:srgbClr val="FFFFFF"/>
              </a:solidFill>
              <a:latin typeface="Nunito Sans"/>
              <a:ea typeface="+mn-lt"/>
              <a:cs typeface="+mn-lt"/>
            </a:endParaRPr>
          </a:p>
          <a:p>
            <a:pPr marL="4000500" lvl="8" indent="-342900" defTabSz="609630">
              <a:lnSpc>
                <a:spcPts val="2133"/>
              </a:lnSpc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FFFFFF"/>
              </a:solidFill>
              <a:latin typeface="Nunito Sans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78142E-AA45-E202-B698-1CF54F4BB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79335">
            <a:off x="-1493838" y="954573"/>
            <a:ext cx="2771775" cy="2835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FAC2D7-912A-2182-D554-D95A240A8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9825" y="4089987"/>
            <a:ext cx="1563437" cy="23045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6C0524-8DC7-AC38-7C90-71996754C1E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>
            <a:off x="9077325" y="360840"/>
            <a:ext cx="1564105" cy="15641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B0F103-02B0-C653-8F90-941C13578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9263" y="5089525"/>
            <a:ext cx="721689" cy="7900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1FFAC1-52FE-A044-2006-1EFF3C1A85CA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70000"/>
          </a:blip>
          <a:stretch>
            <a:fillRect/>
          </a:stretch>
        </p:blipFill>
        <p:spPr>
          <a:xfrm rot="10800000">
            <a:off x="5846684" y="6243765"/>
            <a:ext cx="1817847" cy="65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93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1850" y="4591050"/>
            <a:ext cx="1219200" cy="1143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831850" y="1111250"/>
            <a:ext cx="5137150" cy="3048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8000"/>
              </a:lnSpc>
            </a:pPr>
            <a:r>
              <a:rPr lang="en-US" sz="6134" dirty="0">
                <a:solidFill>
                  <a:srgbClr val="1649A0"/>
                </a:solidFill>
                <a:latin typeface="AeriesSansBold" pitchFamily="50" charset="0"/>
              </a:rPr>
              <a:t>Parent Data</a:t>
            </a:r>
          </a:p>
          <a:p>
            <a:pPr defTabSz="609630">
              <a:lnSpc>
                <a:spcPts val="8000"/>
              </a:lnSpc>
            </a:pPr>
            <a:r>
              <a:rPr lang="en-US" sz="6134" dirty="0">
                <a:solidFill>
                  <a:srgbClr val="1649A0"/>
                </a:solidFill>
                <a:latin typeface="AeriesSansBold" pitchFamily="50" charset="0"/>
              </a:rPr>
              <a:t>Confirmation:</a:t>
            </a:r>
          </a:p>
          <a:p>
            <a:pPr defTabSz="609630">
              <a:lnSpc>
                <a:spcPts val="8000"/>
              </a:lnSpc>
            </a:pPr>
            <a:r>
              <a:rPr lang="en-US" sz="6134" dirty="0">
                <a:solidFill>
                  <a:srgbClr val="1649A0"/>
                </a:solidFill>
                <a:latin typeface="AeriesSansBold" pitchFamily="50" charset="0"/>
              </a:rPr>
              <a:t>Part 1</a:t>
            </a: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824B7877-5A3D-62E8-99A0-984CAFC62A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115285"/>
              </p:ext>
            </p:extLst>
          </p:nvPr>
        </p:nvGraphicFramePr>
        <p:xfrm>
          <a:off x="5969000" y="788669"/>
          <a:ext cx="5999843" cy="6069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9843">
                  <a:extLst>
                    <a:ext uri="{9D8B030D-6E8A-4147-A177-3AD203B41FA5}">
                      <a16:colId xmlns:a16="http://schemas.microsoft.com/office/drawing/2014/main" val="1247299700"/>
                    </a:ext>
                  </a:extLst>
                </a:gridCol>
              </a:tblGrid>
              <a:tr h="1284346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bg1"/>
                          </a:solidFill>
                        </a:rPr>
                        <a:t>NEED TO KNOW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67923"/>
                  </a:ext>
                </a:extLst>
              </a:tr>
              <a:tr h="4295128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Parent Data Confirmation vs Online Enrollment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Have a plan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Establish expected outcomes (gather documents, discuss with stakeholders)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PDC Setup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Parent Portal Account Requirements/Permissions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Portal Options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Options to use Electronic Surveys (Military, Foster, Residence, Income)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Income Survey locked once completed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60584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1850" y="4591050"/>
            <a:ext cx="1219200" cy="1143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831850" y="1111250"/>
            <a:ext cx="5137150" cy="3048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8000"/>
              </a:lnSpc>
            </a:pPr>
            <a:r>
              <a:rPr lang="en-US" sz="6134" dirty="0">
                <a:solidFill>
                  <a:srgbClr val="1649A0"/>
                </a:solidFill>
                <a:latin typeface="AeriesSansBold" pitchFamily="50" charset="0"/>
              </a:rPr>
              <a:t>Parent Data</a:t>
            </a:r>
          </a:p>
          <a:p>
            <a:pPr defTabSz="609630">
              <a:lnSpc>
                <a:spcPts val="8000"/>
              </a:lnSpc>
            </a:pPr>
            <a:r>
              <a:rPr lang="en-US" sz="6134" dirty="0">
                <a:solidFill>
                  <a:srgbClr val="1649A0"/>
                </a:solidFill>
                <a:latin typeface="AeriesSansBold" pitchFamily="50" charset="0"/>
              </a:rPr>
              <a:t>Confirmation:</a:t>
            </a:r>
          </a:p>
          <a:p>
            <a:pPr defTabSz="609630">
              <a:lnSpc>
                <a:spcPts val="8000"/>
              </a:lnSpc>
            </a:pPr>
            <a:r>
              <a:rPr lang="en-US" sz="6134" dirty="0">
                <a:solidFill>
                  <a:srgbClr val="1649A0"/>
                </a:solidFill>
                <a:latin typeface="AeriesSansBold" pitchFamily="50" charset="0"/>
              </a:rPr>
              <a:t>Part 1</a:t>
            </a: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824B7877-5A3D-62E8-99A0-984CAFC62A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786348"/>
              </p:ext>
            </p:extLst>
          </p:nvPr>
        </p:nvGraphicFramePr>
        <p:xfrm>
          <a:off x="5969000" y="788669"/>
          <a:ext cx="5999843" cy="5579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9843">
                  <a:extLst>
                    <a:ext uri="{9D8B030D-6E8A-4147-A177-3AD203B41FA5}">
                      <a16:colId xmlns:a16="http://schemas.microsoft.com/office/drawing/2014/main" val="1247299700"/>
                    </a:ext>
                  </a:extLst>
                </a:gridCol>
              </a:tblGrid>
              <a:tr h="1284346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bg1"/>
                          </a:solidFill>
                        </a:rPr>
                        <a:t>NICE TO KNOW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67923"/>
                  </a:ext>
                </a:extLst>
              </a:tr>
              <a:tr h="4295128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Language translations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Low maintenance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Fewer paper documents are needed to be returned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Cost savings (time, postage, etc.)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Immediate return of authorized data for the school year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Ability to establish family restrictions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605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0171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211816" y="2589105"/>
            <a:ext cx="4572000" cy="3822700"/>
          </a:xfrm>
          <a:prstGeom prst="rect">
            <a:avLst/>
          </a:prstGeom>
        </p:spPr>
      </p:pic>
      <p:sp>
        <p:nvSpPr>
          <p:cNvPr id="4" name="Object3"/>
          <p:cNvSpPr/>
          <p:nvPr/>
        </p:nvSpPr>
        <p:spPr>
          <a:xfrm>
            <a:off x="609600" y="1841500"/>
            <a:ext cx="6191250" cy="30670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8067"/>
              </a:lnSpc>
            </a:pPr>
            <a:endParaRPr lang="en-US" sz="40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7" name="Object3">
            <a:extLst>
              <a:ext uri="{FF2B5EF4-FFF2-40B4-BE49-F238E27FC236}">
                <a16:creationId xmlns:a16="http://schemas.microsoft.com/office/drawing/2014/main" id="{84B53E58-C676-46A5-9B27-317E4D46AB84}"/>
              </a:ext>
            </a:extLst>
          </p:cNvPr>
          <p:cNvSpPr/>
          <p:nvPr/>
        </p:nvSpPr>
        <p:spPr>
          <a:xfrm>
            <a:off x="609600" y="527050"/>
            <a:ext cx="9676191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400">
                <a:solidFill>
                  <a:srgbClr val="FFFFFF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WHAT IS THE ADL KIT?</a:t>
            </a:r>
            <a:endParaRPr lang="en-US" sz="240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7D489B-FF3B-33C5-0B4C-7897C146C5F9}"/>
              </a:ext>
            </a:extLst>
          </p:cNvPr>
          <p:cNvSpPr txBox="1"/>
          <p:nvPr/>
        </p:nvSpPr>
        <p:spPr>
          <a:xfrm>
            <a:off x="1205501" y="615950"/>
            <a:ext cx="9780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1649A0"/>
                </a:solidFill>
                <a:latin typeface="AeriesSansBold" charset="0"/>
              </a:rPr>
              <a:t>Parent Data Confirmation Setup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459A36-4FCA-0150-6A90-62777CB0A2EE}"/>
              </a:ext>
            </a:extLst>
          </p:cNvPr>
          <p:cNvSpPr txBox="1"/>
          <p:nvPr/>
        </p:nvSpPr>
        <p:spPr>
          <a:xfrm>
            <a:off x="1205501" y="1841500"/>
            <a:ext cx="6097712" cy="2264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effectLst/>
                <a:latin typeface="Nunito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If the option to limit Data Confirmation to </a:t>
            </a:r>
            <a:r>
              <a:rPr lang="en-US" sz="1800" b="1" dirty="0">
                <a:effectLst/>
                <a:latin typeface="Nunito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Ed Rights Holders</a:t>
            </a:r>
            <a:r>
              <a:rPr lang="en-US" sz="1800" dirty="0">
                <a:effectLst/>
                <a:latin typeface="Nunito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is enabled in </a:t>
            </a:r>
            <a:r>
              <a:rPr lang="en-US" sz="1800" u="sng" dirty="0">
                <a:solidFill>
                  <a:srgbClr val="0563C1"/>
                </a:solidFill>
                <a:effectLst/>
                <a:latin typeface="Nunito Sans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Contacts Options</a:t>
            </a:r>
            <a:r>
              <a:rPr lang="en-US" sz="1800" dirty="0">
                <a:effectLst/>
                <a:latin typeface="Nunito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Only those Contacts tagged with a code of </a:t>
            </a:r>
            <a:r>
              <a:rPr lang="en-US" sz="1800" b="1" dirty="0">
                <a:effectLst/>
                <a:latin typeface="Nunito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ERH = Y</a:t>
            </a:r>
            <a:r>
              <a:rPr lang="en-US" sz="1800" dirty="0">
                <a:effectLst/>
                <a:latin typeface="Nunito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can complete the Data Confirmation process.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b="0" i="0" dirty="0">
                <a:solidFill>
                  <a:srgbClr val="183247"/>
                </a:solidFill>
                <a:effectLst/>
                <a:latin typeface="Nunito Sans" pitchFamily="2" charset="0"/>
              </a:rPr>
              <a:t>The </a:t>
            </a:r>
            <a:r>
              <a:rPr lang="en-US" b="1" i="0" dirty="0">
                <a:solidFill>
                  <a:srgbClr val="183247"/>
                </a:solidFill>
                <a:effectLst/>
                <a:latin typeface="Nunito Sans" pitchFamily="2" charset="0"/>
              </a:rPr>
              <a:t>Change Details Email Address</a:t>
            </a:r>
            <a:r>
              <a:rPr lang="en-US" b="0" i="0" dirty="0">
                <a:solidFill>
                  <a:srgbClr val="183247"/>
                </a:solidFill>
                <a:effectLst/>
                <a:latin typeface="Nunito Sans" pitchFamily="2" charset="0"/>
              </a:rPr>
              <a:t> field must contain a valid email address, but can contain multiple email addresses separated by commas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4450" y="0"/>
            <a:ext cx="3670300" cy="6858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390043" y="-296024"/>
            <a:ext cx="8696442" cy="7066694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609600" y="364412"/>
            <a:ext cx="2990279" cy="146827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2800"/>
              </a:lnSpc>
            </a:pPr>
            <a:r>
              <a:rPr lang="en-US" sz="2400" b="1" dirty="0">
                <a:solidFill>
                  <a:srgbClr val="FFFFFF"/>
                </a:solidFill>
                <a:latin typeface="Aeries Sans" pitchFamily="34" charset="0"/>
              </a:rPr>
              <a:t>Portal Options &gt; Parent Data Confirmation &gt; General</a:t>
            </a:r>
          </a:p>
          <a:p>
            <a:pPr defTabSz="609630">
              <a:lnSpc>
                <a:spcPts val="2800"/>
              </a:lnSpc>
            </a:pP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Object7"/>
          <p:cNvSpPr/>
          <p:nvPr/>
        </p:nvSpPr>
        <p:spPr>
          <a:xfrm>
            <a:off x="615950" y="1828800"/>
            <a:ext cx="2520950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609630">
              <a:lnSpc>
                <a:spcPts val="3467"/>
              </a:lnSpc>
            </a:pPr>
            <a:r>
              <a:rPr lang="en-US" b="1" dirty="0">
                <a:solidFill>
                  <a:srgbClr val="FFFFFF"/>
                </a:solidFill>
                <a:latin typeface="Nunito Sans" pitchFamily="34" charset="0"/>
              </a:rPr>
              <a:t>Determine Dates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609600" y="2401227"/>
            <a:ext cx="2520950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609630">
              <a:lnSpc>
                <a:spcPts val="3467"/>
              </a:lnSpc>
            </a:pPr>
            <a:r>
              <a:rPr lang="en-US" b="1" dirty="0">
                <a:solidFill>
                  <a:srgbClr val="FFFFFF"/>
                </a:solidFill>
                <a:latin typeface="Nunito Sans" pitchFamily="34" charset="0"/>
              </a:rPr>
              <a:t>Email Required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Object11"/>
          <p:cNvSpPr/>
          <p:nvPr/>
        </p:nvSpPr>
        <p:spPr>
          <a:xfrm>
            <a:off x="609600" y="2984500"/>
            <a:ext cx="2520950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609630">
              <a:lnSpc>
                <a:spcPts val="3467"/>
              </a:lnSpc>
            </a:pPr>
            <a:r>
              <a:rPr lang="en-US" b="1" dirty="0">
                <a:solidFill>
                  <a:srgbClr val="FFFFFF"/>
                </a:solidFill>
                <a:latin typeface="Nunito Sans" pitchFamily="34" charset="0"/>
              </a:rPr>
              <a:t>Ability to Translate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9ED33B6-39FE-AB32-66B7-D24E23129C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750" y="652462"/>
            <a:ext cx="8371735" cy="5964095"/>
          </a:xfrm>
          <a:prstGeom prst="rect">
            <a:avLst/>
          </a:prstGeom>
        </p:spPr>
      </p:pic>
      <p:sp>
        <p:nvSpPr>
          <p:cNvPr id="16" name="Object11">
            <a:extLst>
              <a:ext uri="{FF2B5EF4-FFF2-40B4-BE49-F238E27FC236}">
                <a16:creationId xmlns:a16="http://schemas.microsoft.com/office/drawing/2014/main" id="{6A4E7C22-60BF-7EA5-7520-5459D1F531EC}"/>
              </a:ext>
            </a:extLst>
          </p:cNvPr>
          <p:cNvSpPr/>
          <p:nvPr/>
        </p:nvSpPr>
        <p:spPr>
          <a:xfrm>
            <a:off x="609600" y="3567773"/>
            <a:ext cx="2520950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609630">
              <a:lnSpc>
                <a:spcPts val="3467"/>
              </a:lnSpc>
            </a:pPr>
            <a:r>
              <a:rPr lang="en-US" b="1" dirty="0">
                <a:solidFill>
                  <a:srgbClr val="FFFFFF"/>
                </a:solidFill>
                <a:latin typeface="Nunito Sans" pitchFamily="34" charset="0"/>
              </a:rPr>
              <a:t>Customize Text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Object11">
            <a:extLst>
              <a:ext uri="{FF2B5EF4-FFF2-40B4-BE49-F238E27FC236}">
                <a16:creationId xmlns:a16="http://schemas.microsoft.com/office/drawing/2014/main" id="{DA009712-575C-7500-5798-D3D15EFEBC4B}"/>
              </a:ext>
            </a:extLst>
          </p:cNvPr>
          <p:cNvSpPr/>
          <p:nvPr/>
        </p:nvSpPr>
        <p:spPr>
          <a:xfrm>
            <a:off x="615950" y="4151046"/>
            <a:ext cx="2990279" cy="114878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3467"/>
              </a:lnSpc>
            </a:pPr>
            <a:r>
              <a:rPr lang="en-US" b="1" dirty="0">
                <a:solidFill>
                  <a:srgbClr val="FFFFFF"/>
                </a:solidFill>
                <a:latin typeface="Nunito Sans" pitchFamily="34" charset="0"/>
              </a:rPr>
              <a:t>Recommend only gather</a:t>
            </a:r>
            <a:br>
              <a:rPr lang="en-US" b="1" dirty="0">
                <a:solidFill>
                  <a:srgbClr val="FFFFFF"/>
                </a:solidFill>
                <a:latin typeface="Nunito Sans" pitchFamily="34" charset="0"/>
              </a:rPr>
            </a:br>
            <a:r>
              <a:rPr lang="en-US" b="1" dirty="0">
                <a:solidFill>
                  <a:srgbClr val="FFFFFF"/>
                </a:solidFill>
                <a:latin typeface="Nunito Sans" pitchFamily="34" charset="0"/>
              </a:rPr>
              <a:t>email from parent/guardian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7342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-2568"/>
            <a:ext cx="3627244" cy="6858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390043" y="-296024"/>
            <a:ext cx="8696442" cy="5011862"/>
          </a:xfrm>
          <a:prstGeom prst="rect">
            <a:avLst/>
          </a:prstGeom>
        </p:spPr>
      </p:pic>
      <p:sp>
        <p:nvSpPr>
          <p:cNvPr id="8" name="Object7"/>
          <p:cNvSpPr/>
          <p:nvPr/>
        </p:nvSpPr>
        <p:spPr>
          <a:xfrm>
            <a:off x="103566" y="2024168"/>
            <a:ext cx="3523678" cy="6910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609630">
              <a:lnSpc>
                <a:spcPts val="3467"/>
              </a:lnSpc>
            </a:pPr>
            <a:r>
              <a:rPr lang="en-US" sz="2200" b="1" dirty="0">
                <a:solidFill>
                  <a:srgbClr val="FFFFFF"/>
                </a:solidFill>
                <a:latin typeface="Nunito Sans" pitchFamily="34" charset="0"/>
              </a:rPr>
              <a:t>Foster Survey Options</a:t>
            </a:r>
            <a:endParaRPr lang="en-US" sz="2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103566" y="2704528"/>
            <a:ext cx="3033334" cy="6910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/>
          </a:bodyPr>
          <a:lstStyle/>
          <a:p>
            <a:pPr defTabSz="609630">
              <a:lnSpc>
                <a:spcPts val="3467"/>
              </a:lnSpc>
            </a:pPr>
            <a:r>
              <a:rPr lang="en-US" sz="2200" b="1" dirty="0">
                <a:solidFill>
                  <a:srgbClr val="FFFFFF"/>
                </a:solidFill>
                <a:latin typeface="Nunito Sans" pitchFamily="34" charset="0"/>
              </a:rPr>
              <a:t>Military Survey Options</a:t>
            </a:r>
            <a:endParaRPr lang="en-US" sz="2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Object11"/>
          <p:cNvSpPr/>
          <p:nvPr/>
        </p:nvSpPr>
        <p:spPr>
          <a:xfrm>
            <a:off x="103566" y="3355295"/>
            <a:ext cx="3033334" cy="72067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85000" lnSpcReduction="10000"/>
          </a:bodyPr>
          <a:lstStyle/>
          <a:p>
            <a:pPr defTabSz="609630">
              <a:lnSpc>
                <a:spcPts val="3467"/>
              </a:lnSpc>
            </a:pPr>
            <a:r>
              <a:rPr lang="en-US" sz="2200" b="1" dirty="0">
                <a:solidFill>
                  <a:srgbClr val="FFFFFF"/>
                </a:solidFill>
                <a:latin typeface="Nunito Sans" pitchFamily="34" charset="0"/>
              </a:rPr>
              <a:t>Residence Survey Options</a:t>
            </a:r>
            <a:endParaRPr lang="en-US" sz="2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Object5">
            <a:extLst>
              <a:ext uri="{FF2B5EF4-FFF2-40B4-BE49-F238E27FC236}">
                <a16:creationId xmlns:a16="http://schemas.microsoft.com/office/drawing/2014/main" id="{E9B3A99C-5A24-D9F8-9231-D7CF0C17157A}"/>
              </a:ext>
            </a:extLst>
          </p:cNvPr>
          <p:cNvSpPr/>
          <p:nvPr/>
        </p:nvSpPr>
        <p:spPr>
          <a:xfrm>
            <a:off x="146621" y="294116"/>
            <a:ext cx="3523679" cy="15346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2800"/>
              </a:lnSpc>
            </a:pPr>
            <a:r>
              <a:rPr lang="en-US" sz="2400" b="1" dirty="0">
                <a:solidFill>
                  <a:srgbClr val="FFFFFF"/>
                </a:solidFill>
                <a:latin typeface="Aeries Sans" pitchFamily="34" charset="0"/>
              </a:rPr>
              <a:t>Portal Options &gt; Parent Data Confirmation &gt; Family Information</a:t>
            </a:r>
          </a:p>
          <a:p>
            <a:pPr defTabSz="609630">
              <a:lnSpc>
                <a:spcPts val="2800"/>
              </a:lnSpc>
            </a:pP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DF52BA0-16F7-9CEA-22B0-B0DBDB1305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6735" y="760288"/>
            <a:ext cx="8339750" cy="34315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CD0D93-8EEA-00B9-F559-47B711E5F6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6734" y="5072606"/>
            <a:ext cx="8445266" cy="1190625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D09B5E29-BD9A-7805-07D2-C67C57D57A3E}"/>
              </a:ext>
            </a:extLst>
          </p:cNvPr>
          <p:cNvSpPr/>
          <p:nvPr/>
        </p:nvSpPr>
        <p:spPr>
          <a:xfrm>
            <a:off x="2345331" y="6016892"/>
            <a:ext cx="1324969" cy="14658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0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8243" y="0"/>
            <a:ext cx="3670300" cy="6858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390043" y="-296024"/>
            <a:ext cx="8696442" cy="5169238"/>
          </a:xfrm>
          <a:prstGeom prst="rect">
            <a:avLst/>
          </a:prstGeom>
        </p:spPr>
      </p:pic>
      <p:sp>
        <p:nvSpPr>
          <p:cNvPr id="8" name="Object7"/>
          <p:cNvSpPr/>
          <p:nvPr/>
        </p:nvSpPr>
        <p:spPr>
          <a:xfrm>
            <a:off x="266629" y="2051050"/>
            <a:ext cx="3327682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3467"/>
              </a:lnSpc>
            </a:pPr>
            <a:r>
              <a:rPr lang="en-US" sz="2000" b="1" dirty="0">
                <a:solidFill>
                  <a:srgbClr val="FFFFFF"/>
                </a:solidFill>
                <a:latin typeface="Nunito Sans" pitchFamily="34" charset="0"/>
              </a:rPr>
              <a:t>Permissions – Requires Insert Permission to FRE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266628" y="3136044"/>
            <a:ext cx="2520950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609630">
              <a:lnSpc>
                <a:spcPts val="3467"/>
              </a:lnSpc>
            </a:pPr>
            <a:r>
              <a:rPr lang="en-US" sz="2000" b="1" dirty="0">
                <a:solidFill>
                  <a:srgbClr val="FFFFFF"/>
                </a:solidFill>
                <a:latin typeface="Nunito Sans" pitchFamily="34" charset="0"/>
              </a:rPr>
              <a:t>Enable/Disable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Object11"/>
          <p:cNvSpPr/>
          <p:nvPr/>
        </p:nvSpPr>
        <p:spPr>
          <a:xfrm>
            <a:off x="266628" y="3828158"/>
            <a:ext cx="3327683" cy="9431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609630">
              <a:lnSpc>
                <a:spcPts val="3467"/>
              </a:lnSpc>
            </a:pPr>
            <a:r>
              <a:rPr lang="en-US" sz="2000" b="1" dirty="0">
                <a:solidFill>
                  <a:srgbClr val="FFFFFF"/>
                </a:solidFill>
                <a:latin typeface="Nunito Sans" pitchFamily="34" charset="0"/>
              </a:rPr>
              <a:t>Use Guidelines for next </a:t>
            </a:r>
            <a:br>
              <a:rPr lang="en-US" sz="2000" b="1" dirty="0">
                <a:solidFill>
                  <a:srgbClr val="FFFFFF"/>
                </a:solidFill>
                <a:latin typeface="Nunito Sans" pitchFamily="34" charset="0"/>
              </a:rPr>
            </a:br>
            <a:r>
              <a:rPr lang="en-US" sz="2000" b="1" dirty="0">
                <a:solidFill>
                  <a:srgbClr val="FFFFFF"/>
                </a:solidFill>
                <a:latin typeface="Nunito Sans" pitchFamily="34" charset="0"/>
              </a:rPr>
              <a:t>year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0525E6D-ADF4-62B3-A5BB-4D1FA29C1E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5550" y="673100"/>
            <a:ext cx="8273928" cy="403246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79EA1CB-B2D0-03FC-06A0-81DA28DC9A5B}"/>
              </a:ext>
            </a:extLst>
          </p:cNvPr>
          <p:cNvSpPr txBox="1"/>
          <p:nvPr/>
        </p:nvSpPr>
        <p:spPr>
          <a:xfrm>
            <a:off x="62360" y="195492"/>
            <a:ext cx="3327684" cy="1545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lnSpc>
                <a:spcPts val="2800"/>
              </a:lnSpc>
            </a:pPr>
            <a:r>
              <a:rPr lang="en-US" sz="2400" b="1" dirty="0">
                <a:solidFill>
                  <a:srgbClr val="FFFFFF"/>
                </a:solidFill>
                <a:latin typeface="Aeries Sans" pitchFamily="34" charset="0"/>
              </a:rPr>
              <a:t>Portal Options &gt; Parent Data Confirmation &gt; Family Information</a:t>
            </a:r>
          </a:p>
        </p:txBody>
      </p:sp>
      <p:sp>
        <p:nvSpPr>
          <p:cNvPr id="19" name="Object11">
            <a:extLst>
              <a:ext uri="{FF2B5EF4-FFF2-40B4-BE49-F238E27FC236}">
                <a16:creationId xmlns:a16="http://schemas.microsoft.com/office/drawing/2014/main" id="{C5BC0494-D7C3-DE68-20ED-678AC5609882}"/>
              </a:ext>
            </a:extLst>
          </p:cNvPr>
          <p:cNvSpPr/>
          <p:nvPr/>
        </p:nvSpPr>
        <p:spPr>
          <a:xfrm>
            <a:off x="266628" y="4975118"/>
            <a:ext cx="3327683" cy="10240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609630">
              <a:lnSpc>
                <a:spcPts val="3467"/>
              </a:lnSpc>
            </a:pPr>
            <a:r>
              <a:rPr lang="en-US" sz="2000" b="1" dirty="0">
                <a:solidFill>
                  <a:srgbClr val="FFFFFF"/>
                </a:solidFill>
                <a:latin typeface="Nunito Sans" pitchFamily="34" charset="0"/>
              </a:rPr>
              <a:t>Collects limited financial</a:t>
            </a:r>
          </a:p>
          <a:p>
            <a:pPr defTabSz="609630">
              <a:lnSpc>
                <a:spcPts val="3467"/>
              </a:lnSpc>
            </a:pPr>
            <a:r>
              <a:rPr lang="en-US" sz="2000" b="1" dirty="0">
                <a:solidFill>
                  <a:srgbClr val="FFFFFF"/>
                </a:solidFill>
                <a:latin typeface="Nunito Sans" pitchFamily="34" charset="0"/>
              </a:rPr>
              <a:t>data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7892540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12037106336648B4B2D3A11D0E1F24" ma:contentTypeVersion="6" ma:contentTypeDescription="Create a new document." ma:contentTypeScope="" ma:versionID="21a97e4efad8a08aaaa384ff96c8d6f1">
  <xsd:schema xmlns:xsd="http://www.w3.org/2001/XMLSchema" xmlns:xs="http://www.w3.org/2001/XMLSchema" xmlns:p="http://schemas.microsoft.com/office/2006/metadata/properties" xmlns:ns3="9fa4b8b5-de85-4725-b864-e23910173c26" xmlns:ns4="e478c2eb-79cb-4ee3-bc1e-2b2d00068f5f" targetNamespace="http://schemas.microsoft.com/office/2006/metadata/properties" ma:root="true" ma:fieldsID="20a8c085381b756be0a6b98e55f7e4aa" ns3:_="" ns4:_="">
    <xsd:import namespace="9fa4b8b5-de85-4725-b864-e23910173c26"/>
    <xsd:import namespace="e478c2eb-79cb-4ee3-bc1e-2b2d00068f5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a4b8b5-de85-4725-b864-e23910173c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78c2eb-79cb-4ee3-bc1e-2b2d00068f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2EE6B17-017A-4877-B073-AECADA54DE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A39ED5-FF47-4F95-AD84-55057FF44036}">
  <ds:schemaRefs>
    <ds:schemaRef ds:uri="9fa4b8b5-de85-4725-b864-e23910173c26"/>
    <ds:schemaRef ds:uri="e478c2eb-79cb-4ee3-bc1e-2b2d00068f5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81591FF-1DFE-44B8-8044-B30CFCB36C4B}">
  <ds:schemaRefs>
    <ds:schemaRef ds:uri="9fa4b8b5-de85-4725-b864-e23910173c26"/>
    <ds:schemaRef ds:uri="e478c2eb-79cb-4ee3-bc1e-2b2d00068f5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2224</TotalTime>
  <Words>512</Words>
  <Application>Microsoft Office PowerPoint</Application>
  <PresentationFormat>Widescreen</PresentationFormat>
  <Paragraphs>113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AeriesSansBold</vt:lpstr>
      <vt:lpstr>Aeries Sans</vt:lpstr>
      <vt:lpstr>Wingdings</vt:lpstr>
      <vt:lpstr>Nunito Sans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Lin-Clark</dc:creator>
  <cp:lastModifiedBy>Theresa Nicolaou</cp:lastModifiedBy>
  <cp:revision>29</cp:revision>
  <dcterms:created xsi:type="dcterms:W3CDTF">2020-10-12T22:05:31Z</dcterms:created>
  <dcterms:modified xsi:type="dcterms:W3CDTF">2023-05-01T20:44:17Z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0x0101004612037106336648B4B2D3A11D0E1F24</vt:lpwstr>
  </property>
</Properties>
</file>