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93" r:id="rId3"/>
    <p:sldId id="295" r:id="rId4"/>
    <p:sldId id="332" r:id="rId5"/>
    <p:sldId id="277" r:id="rId6"/>
    <p:sldId id="271" r:id="rId7"/>
    <p:sldId id="297" r:id="rId8"/>
    <p:sldId id="335" r:id="rId9"/>
    <p:sldId id="309" r:id="rId10"/>
    <p:sldId id="318" r:id="rId11"/>
    <p:sldId id="317" r:id="rId12"/>
    <p:sldId id="319" r:id="rId13"/>
    <p:sldId id="316" r:id="rId14"/>
    <p:sldId id="313" r:id="rId15"/>
    <p:sldId id="320" r:id="rId16"/>
    <p:sldId id="341" r:id="rId17"/>
    <p:sldId id="302" r:id="rId18"/>
    <p:sldId id="325" r:id="rId19"/>
    <p:sldId id="326" r:id="rId20"/>
    <p:sldId id="340" r:id="rId21"/>
    <p:sldId id="327" r:id="rId22"/>
    <p:sldId id="342" r:id="rId23"/>
    <p:sldId id="343" r:id="rId24"/>
    <p:sldId id="288" r:id="rId25"/>
    <p:sldId id="305" r:id="rId26"/>
    <p:sldId id="304" r:id="rId27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D74"/>
    <a:srgbClr val="427CDB"/>
    <a:srgbClr val="BA2529"/>
    <a:srgbClr val="507392"/>
    <a:srgbClr val="1D3787"/>
    <a:srgbClr val="2B318A"/>
    <a:srgbClr val="44546A"/>
    <a:srgbClr val="8000FF"/>
    <a:srgbClr val="33A9AF"/>
    <a:srgbClr val="C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8" autoAdjust="0"/>
    <p:restoredTop sz="96323" autoAdjust="0"/>
  </p:normalViewPr>
  <p:slideViewPr>
    <p:cSldViewPr snapToGrid="0">
      <p:cViewPr varScale="1">
        <p:scale>
          <a:sx n="47" d="100"/>
          <a:sy n="47" d="100"/>
        </p:scale>
        <p:origin x="88" y="29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9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8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85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18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802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569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077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117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380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976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000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4740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2844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3484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7379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76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4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hyperlink" Target="https://training.aeries.net/KH/Aeries/Query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hyperlink" Target="https://training.aeries.net/KH/Aeries/Query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hyperlink" Target="https://training.aeries.net/KH/Aeries/Query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hyperlink" Target="https://training.aeries.net/KH/Aeries/Query.a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hyperlink" Target="https://training.aeries.net/KH/Aeries/Query.asp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hyperlink" Target="https://support.aeries.com/support/solutions/articles/14000081216-aeries-table-relations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hyperlink" Target="https://support.aeries.com/support/solutions/articles/14000095910-sample-queries-query-bank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svg"/><Relationship Id="rId11" Type="http://schemas.openxmlformats.org/officeDocument/2006/relationships/hyperlink" Target="https://support.aeries.com/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.svg"/><Relationship Id="rId4" Type="http://schemas.openxmlformats.org/officeDocument/2006/relationships/image" Target="../media/image5.svg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5089528" y="-4140200"/>
            <a:ext cx="20237452" cy="202374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347801" y="5472638"/>
            <a:ext cx="14910758" cy="8101396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1307743" y="2892672"/>
            <a:ext cx="19831050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1219260">
              <a:lnSpc>
                <a:spcPts val="11068"/>
              </a:lnSpc>
            </a:pPr>
            <a:r>
              <a:rPr lang="en-US" sz="144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144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1311802" y="5107871"/>
            <a:ext cx="19146632" cy="14139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1219260">
              <a:lnSpc>
                <a:spcPts val="6266"/>
              </a:lnSpc>
            </a:pPr>
            <a:r>
              <a:rPr lang="en-US" sz="12000" b="1" dirty="0">
                <a:solidFill>
                  <a:srgbClr val="345BA9"/>
                </a:solidFill>
                <a:latin typeface="Nunito Sans"/>
              </a:rPr>
              <a:t>Advanced Query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8069365"/>
            <a:ext cx="1662812" cy="5646634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391204" y="2"/>
            <a:ext cx="2992796" cy="24179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2305" y="6103636"/>
            <a:ext cx="2182814" cy="10914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6986" y="4326445"/>
            <a:ext cx="252412" cy="2498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65416" y="445217"/>
            <a:ext cx="1502332" cy="10914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8986" y="12442791"/>
            <a:ext cx="4507740" cy="119910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510941" y="11887201"/>
            <a:ext cx="1251614" cy="12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258951" y="2248450"/>
            <a:ext cx="179849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7684" y="3821992"/>
            <a:ext cx="11670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Lato"/>
              </a:rPr>
              <a:t>A record is fields of the same kind of data grouped together and associated with the same entity.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363" y="2435057"/>
            <a:ext cx="1568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What is a Record?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056" y="1204036"/>
            <a:ext cx="1000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Query Using Multiple Tables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C82480-3E87-4DA9-B824-C38831313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258951" y="2248450"/>
            <a:ext cx="179849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8150" y="4998889"/>
            <a:ext cx="9104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A </a:t>
            </a:r>
            <a:r>
              <a:rPr lang="en-US" sz="6000" i="1" dirty="0">
                <a:solidFill>
                  <a:schemeClr val="bg2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table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 is a file that stores related data entered into the database.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8363" y="2435057"/>
            <a:ext cx="1016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What is a Table?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056" y="1204036"/>
            <a:ext cx="1000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Query Using Multiple Tables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181BFC-35D6-42D6-A434-862CDE47A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258951" y="2248450"/>
            <a:ext cx="179849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91456" y="3821992"/>
            <a:ext cx="13679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To link tables together, each table as a field that is the same in both.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8363" y="2435057"/>
            <a:ext cx="1568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Tables are Related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056" y="1204036"/>
            <a:ext cx="1000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Query Using Multiple Tables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51" y="6597163"/>
            <a:ext cx="17629374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5BE72-3E77-4B83-8C19-32068F5F3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258951" y="2248450"/>
            <a:ext cx="1781477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59732" y="984614"/>
            <a:ext cx="14285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How is the Data Configured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514758" y="2431341"/>
            <a:ext cx="6802204" cy="5035081"/>
            <a:chOff x="5514758" y="2431341"/>
            <a:chExt cx="6802204" cy="5035081"/>
          </a:xfrm>
        </p:grpSpPr>
        <p:sp>
          <p:nvSpPr>
            <p:cNvPr id="6" name="Freeform 5"/>
            <p:cNvSpPr/>
            <p:nvPr/>
          </p:nvSpPr>
          <p:spPr>
            <a:xfrm>
              <a:off x="5514758" y="2431341"/>
              <a:ext cx="5160195" cy="3342636"/>
            </a:xfrm>
            <a:custGeom>
              <a:avLst/>
              <a:gdLst>
                <a:gd name="connsiteX0" fmla="*/ 0 w 5160195"/>
                <a:gd name="connsiteY0" fmla="*/ 334264 h 3342636"/>
                <a:gd name="connsiteX1" fmla="*/ 334264 w 5160195"/>
                <a:gd name="connsiteY1" fmla="*/ 0 h 3342636"/>
                <a:gd name="connsiteX2" fmla="*/ 4825931 w 5160195"/>
                <a:gd name="connsiteY2" fmla="*/ 0 h 3342636"/>
                <a:gd name="connsiteX3" fmla="*/ 5160195 w 5160195"/>
                <a:gd name="connsiteY3" fmla="*/ 334264 h 3342636"/>
                <a:gd name="connsiteX4" fmla="*/ 5160195 w 5160195"/>
                <a:gd name="connsiteY4" fmla="*/ 3008372 h 3342636"/>
                <a:gd name="connsiteX5" fmla="*/ 4825931 w 5160195"/>
                <a:gd name="connsiteY5" fmla="*/ 3342636 h 3342636"/>
                <a:gd name="connsiteX6" fmla="*/ 334264 w 5160195"/>
                <a:gd name="connsiteY6" fmla="*/ 3342636 h 3342636"/>
                <a:gd name="connsiteX7" fmla="*/ 0 w 5160195"/>
                <a:gd name="connsiteY7" fmla="*/ 3008372 h 3342636"/>
                <a:gd name="connsiteX8" fmla="*/ 0 w 5160195"/>
                <a:gd name="connsiteY8" fmla="*/ 334264 h 334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0195" h="3342636">
                  <a:moveTo>
                    <a:pt x="0" y="334264"/>
                  </a:moveTo>
                  <a:cubicBezTo>
                    <a:pt x="0" y="149655"/>
                    <a:pt x="149655" y="0"/>
                    <a:pt x="334264" y="0"/>
                  </a:cubicBezTo>
                  <a:lnTo>
                    <a:pt x="4825931" y="0"/>
                  </a:lnTo>
                  <a:cubicBezTo>
                    <a:pt x="5010540" y="0"/>
                    <a:pt x="5160195" y="149655"/>
                    <a:pt x="5160195" y="334264"/>
                  </a:cubicBezTo>
                  <a:lnTo>
                    <a:pt x="5160195" y="3008372"/>
                  </a:lnTo>
                  <a:cubicBezTo>
                    <a:pt x="5160195" y="3192981"/>
                    <a:pt x="5010540" y="3342636"/>
                    <a:pt x="4825931" y="3342636"/>
                  </a:cubicBezTo>
                  <a:lnTo>
                    <a:pt x="334264" y="3342636"/>
                  </a:lnTo>
                  <a:cubicBezTo>
                    <a:pt x="149655" y="3342636"/>
                    <a:pt x="0" y="3192981"/>
                    <a:pt x="0" y="3008372"/>
                  </a:cubicBezTo>
                  <a:lnTo>
                    <a:pt x="0" y="3342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0597" tIns="290597" rIns="1838656" bIns="1126256" numCol="1" spcCol="1270" anchor="t" anchorCtr="0">
              <a:noAutofit/>
            </a:bodyPr>
            <a:lstStyle/>
            <a:p>
              <a:pPr marL="285750" lvl="1" indent="-28575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400" kern="1200" dirty="0"/>
                <a:t>Pieces of data are fields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793957" y="2943417"/>
              <a:ext cx="4523005" cy="4523005"/>
            </a:xfrm>
            <a:custGeom>
              <a:avLst/>
              <a:gdLst>
                <a:gd name="connsiteX0" fmla="*/ 0 w 4523005"/>
                <a:gd name="connsiteY0" fmla="*/ 4523005 h 4523005"/>
                <a:gd name="connsiteX1" fmla="*/ 4523005 w 4523005"/>
                <a:gd name="connsiteY1" fmla="*/ 0 h 4523005"/>
                <a:gd name="connsiteX2" fmla="*/ 4523005 w 4523005"/>
                <a:gd name="connsiteY2" fmla="*/ 4523005 h 4523005"/>
                <a:gd name="connsiteX3" fmla="*/ 0 w 4523005"/>
                <a:gd name="connsiteY3" fmla="*/ 4523005 h 452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3005" h="4523005">
                  <a:moveTo>
                    <a:pt x="0" y="4523005"/>
                  </a:moveTo>
                  <a:cubicBezTo>
                    <a:pt x="0" y="2025018"/>
                    <a:pt x="2025018" y="0"/>
                    <a:pt x="4523005" y="0"/>
                  </a:cubicBezTo>
                  <a:lnTo>
                    <a:pt x="4523005" y="4523005"/>
                  </a:lnTo>
                  <a:lnTo>
                    <a:pt x="0" y="452300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3245" tIns="1673245" rIns="348488" bIns="348488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900" kern="1200" dirty="0"/>
                <a:t>FIELDS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525877" y="7675336"/>
            <a:ext cx="6685273" cy="5118413"/>
            <a:chOff x="12525877" y="7675336"/>
            <a:chExt cx="6685273" cy="5118413"/>
          </a:xfrm>
        </p:grpSpPr>
        <p:sp>
          <p:nvSpPr>
            <p:cNvPr id="3" name="Freeform 2"/>
            <p:cNvSpPr/>
            <p:nvPr/>
          </p:nvSpPr>
          <p:spPr>
            <a:xfrm>
              <a:off x="14050955" y="9451113"/>
              <a:ext cx="5160195" cy="3342636"/>
            </a:xfrm>
            <a:custGeom>
              <a:avLst/>
              <a:gdLst>
                <a:gd name="connsiteX0" fmla="*/ 0 w 5160195"/>
                <a:gd name="connsiteY0" fmla="*/ 334264 h 3342636"/>
                <a:gd name="connsiteX1" fmla="*/ 334264 w 5160195"/>
                <a:gd name="connsiteY1" fmla="*/ 0 h 3342636"/>
                <a:gd name="connsiteX2" fmla="*/ 4825931 w 5160195"/>
                <a:gd name="connsiteY2" fmla="*/ 0 h 3342636"/>
                <a:gd name="connsiteX3" fmla="*/ 5160195 w 5160195"/>
                <a:gd name="connsiteY3" fmla="*/ 334264 h 3342636"/>
                <a:gd name="connsiteX4" fmla="*/ 5160195 w 5160195"/>
                <a:gd name="connsiteY4" fmla="*/ 3008372 h 3342636"/>
                <a:gd name="connsiteX5" fmla="*/ 4825931 w 5160195"/>
                <a:gd name="connsiteY5" fmla="*/ 3342636 h 3342636"/>
                <a:gd name="connsiteX6" fmla="*/ 334264 w 5160195"/>
                <a:gd name="connsiteY6" fmla="*/ 3342636 h 3342636"/>
                <a:gd name="connsiteX7" fmla="*/ 0 w 5160195"/>
                <a:gd name="connsiteY7" fmla="*/ 3008372 h 3342636"/>
                <a:gd name="connsiteX8" fmla="*/ 0 w 5160195"/>
                <a:gd name="connsiteY8" fmla="*/ 334264 h 334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0195" h="3342636">
                  <a:moveTo>
                    <a:pt x="0" y="334264"/>
                  </a:moveTo>
                  <a:cubicBezTo>
                    <a:pt x="0" y="149655"/>
                    <a:pt x="149655" y="0"/>
                    <a:pt x="334264" y="0"/>
                  </a:cubicBezTo>
                  <a:lnTo>
                    <a:pt x="4825931" y="0"/>
                  </a:lnTo>
                  <a:cubicBezTo>
                    <a:pt x="5010540" y="0"/>
                    <a:pt x="5160195" y="149655"/>
                    <a:pt x="5160195" y="334264"/>
                  </a:cubicBezTo>
                  <a:lnTo>
                    <a:pt x="5160195" y="3008372"/>
                  </a:lnTo>
                  <a:cubicBezTo>
                    <a:pt x="5160195" y="3192981"/>
                    <a:pt x="5010540" y="3342636"/>
                    <a:pt x="4825931" y="3342636"/>
                  </a:cubicBezTo>
                  <a:lnTo>
                    <a:pt x="334264" y="3342636"/>
                  </a:lnTo>
                  <a:cubicBezTo>
                    <a:pt x="149655" y="3342636"/>
                    <a:pt x="0" y="3192981"/>
                    <a:pt x="0" y="3008372"/>
                  </a:cubicBezTo>
                  <a:lnTo>
                    <a:pt x="0" y="3342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656" tIns="1126256" rIns="290597" bIns="290597" numCol="1" spcCol="1270" anchor="t" anchorCtr="0">
              <a:noAutofit/>
            </a:bodyPr>
            <a:lstStyle/>
            <a:p>
              <a:pPr marL="285750" lvl="1" indent="-28575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400" kern="1200" dirty="0"/>
                <a:t>Records are grouped into tables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2525877" y="7675336"/>
              <a:ext cx="4523005" cy="4523006"/>
            </a:xfrm>
            <a:custGeom>
              <a:avLst/>
              <a:gdLst>
                <a:gd name="connsiteX0" fmla="*/ 0 w 4523005"/>
                <a:gd name="connsiteY0" fmla="*/ 4523005 h 4523005"/>
                <a:gd name="connsiteX1" fmla="*/ 4523005 w 4523005"/>
                <a:gd name="connsiteY1" fmla="*/ 0 h 4523005"/>
                <a:gd name="connsiteX2" fmla="*/ 4523005 w 4523005"/>
                <a:gd name="connsiteY2" fmla="*/ 4523005 h 4523005"/>
                <a:gd name="connsiteX3" fmla="*/ 0 w 4523005"/>
                <a:gd name="connsiteY3" fmla="*/ 4523005 h 452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3005" h="4523005">
                  <a:moveTo>
                    <a:pt x="4523005" y="0"/>
                  </a:moveTo>
                  <a:cubicBezTo>
                    <a:pt x="4523005" y="2497987"/>
                    <a:pt x="2497987" y="4523005"/>
                    <a:pt x="0" y="4523005"/>
                  </a:cubicBezTo>
                  <a:lnTo>
                    <a:pt x="0" y="0"/>
                  </a:lnTo>
                  <a:lnTo>
                    <a:pt x="452300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488" tIns="348489" rIns="1673245" bIns="1673245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900" kern="1200" dirty="0"/>
                <a:t>TABLES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40600" y="2348010"/>
            <a:ext cx="7570550" cy="5640699"/>
            <a:chOff x="11640600" y="2348010"/>
            <a:chExt cx="7570550" cy="5640699"/>
          </a:xfrm>
        </p:grpSpPr>
        <p:sp>
          <p:nvSpPr>
            <p:cNvPr id="5" name="Freeform 4"/>
            <p:cNvSpPr/>
            <p:nvPr/>
          </p:nvSpPr>
          <p:spPr>
            <a:xfrm>
              <a:off x="14050955" y="2348010"/>
              <a:ext cx="5160195" cy="3342636"/>
            </a:xfrm>
            <a:custGeom>
              <a:avLst/>
              <a:gdLst>
                <a:gd name="connsiteX0" fmla="*/ 0 w 5160195"/>
                <a:gd name="connsiteY0" fmla="*/ 334264 h 3342636"/>
                <a:gd name="connsiteX1" fmla="*/ 334264 w 5160195"/>
                <a:gd name="connsiteY1" fmla="*/ 0 h 3342636"/>
                <a:gd name="connsiteX2" fmla="*/ 4825931 w 5160195"/>
                <a:gd name="connsiteY2" fmla="*/ 0 h 3342636"/>
                <a:gd name="connsiteX3" fmla="*/ 5160195 w 5160195"/>
                <a:gd name="connsiteY3" fmla="*/ 334264 h 3342636"/>
                <a:gd name="connsiteX4" fmla="*/ 5160195 w 5160195"/>
                <a:gd name="connsiteY4" fmla="*/ 3008372 h 3342636"/>
                <a:gd name="connsiteX5" fmla="*/ 4825931 w 5160195"/>
                <a:gd name="connsiteY5" fmla="*/ 3342636 h 3342636"/>
                <a:gd name="connsiteX6" fmla="*/ 334264 w 5160195"/>
                <a:gd name="connsiteY6" fmla="*/ 3342636 h 3342636"/>
                <a:gd name="connsiteX7" fmla="*/ 0 w 5160195"/>
                <a:gd name="connsiteY7" fmla="*/ 3008372 h 3342636"/>
                <a:gd name="connsiteX8" fmla="*/ 0 w 5160195"/>
                <a:gd name="connsiteY8" fmla="*/ 334264 h 334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0195" h="3342636">
                  <a:moveTo>
                    <a:pt x="0" y="334264"/>
                  </a:moveTo>
                  <a:cubicBezTo>
                    <a:pt x="0" y="149655"/>
                    <a:pt x="149655" y="0"/>
                    <a:pt x="334264" y="0"/>
                  </a:cubicBezTo>
                  <a:lnTo>
                    <a:pt x="4825931" y="0"/>
                  </a:lnTo>
                  <a:cubicBezTo>
                    <a:pt x="5010540" y="0"/>
                    <a:pt x="5160195" y="149655"/>
                    <a:pt x="5160195" y="334264"/>
                  </a:cubicBezTo>
                  <a:lnTo>
                    <a:pt x="5160195" y="3008372"/>
                  </a:lnTo>
                  <a:cubicBezTo>
                    <a:pt x="5160195" y="3192981"/>
                    <a:pt x="5010540" y="3342636"/>
                    <a:pt x="4825931" y="3342636"/>
                  </a:cubicBezTo>
                  <a:lnTo>
                    <a:pt x="334264" y="3342636"/>
                  </a:lnTo>
                  <a:cubicBezTo>
                    <a:pt x="149655" y="3342636"/>
                    <a:pt x="0" y="3192981"/>
                    <a:pt x="0" y="3008372"/>
                  </a:cubicBezTo>
                  <a:lnTo>
                    <a:pt x="0" y="3342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656" tIns="290597" rIns="290597" bIns="1126256" numCol="1" spcCol="1270" anchor="t" anchorCtr="0">
              <a:noAutofit/>
            </a:bodyPr>
            <a:lstStyle/>
            <a:p>
              <a:pPr marL="285750" lvl="1" indent="-28575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400" kern="1200" dirty="0"/>
                <a:t>Fields are grouped into records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2525877" y="2943417"/>
              <a:ext cx="4523005" cy="4523005"/>
            </a:xfrm>
            <a:custGeom>
              <a:avLst/>
              <a:gdLst>
                <a:gd name="connsiteX0" fmla="*/ 0 w 4523005"/>
                <a:gd name="connsiteY0" fmla="*/ 4523005 h 4523005"/>
                <a:gd name="connsiteX1" fmla="*/ 4523005 w 4523005"/>
                <a:gd name="connsiteY1" fmla="*/ 0 h 4523005"/>
                <a:gd name="connsiteX2" fmla="*/ 4523005 w 4523005"/>
                <a:gd name="connsiteY2" fmla="*/ 4523005 h 4523005"/>
                <a:gd name="connsiteX3" fmla="*/ 0 w 4523005"/>
                <a:gd name="connsiteY3" fmla="*/ 4523005 h 452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3005" h="4523005">
                  <a:moveTo>
                    <a:pt x="0" y="0"/>
                  </a:moveTo>
                  <a:cubicBezTo>
                    <a:pt x="2497987" y="0"/>
                    <a:pt x="4523005" y="2025018"/>
                    <a:pt x="4523005" y="4523005"/>
                  </a:cubicBezTo>
                  <a:lnTo>
                    <a:pt x="0" y="4523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488" tIns="1673245" rIns="1673245" bIns="348488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900" kern="1200" dirty="0"/>
                <a:t>RECORDS</a:t>
              </a:r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11640600" y="6630763"/>
              <a:ext cx="1561638" cy="1357946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5514758" y="7153050"/>
            <a:ext cx="7687480" cy="5640699"/>
            <a:chOff x="5514758" y="7153050"/>
            <a:chExt cx="7687480" cy="5640699"/>
          </a:xfrm>
        </p:grpSpPr>
        <p:sp>
          <p:nvSpPr>
            <p:cNvPr id="4" name="Freeform 3"/>
            <p:cNvSpPr/>
            <p:nvPr/>
          </p:nvSpPr>
          <p:spPr>
            <a:xfrm>
              <a:off x="5514758" y="9451113"/>
              <a:ext cx="5160195" cy="3342636"/>
            </a:xfrm>
            <a:custGeom>
              <a:avLst/>
              <a:gdLst>
                <a:gd name="connsiteX0" fmla="*/ 0 w 5160195"/>
                <a:gd name="connsiteY0" fmla="*/ 334264 h 3342636"/>
                <a:gd name="connsiteX1" fmla="*/ 334264 w 5160195"/>
                <a:gd name="connsiteY1" fmla="*/ 0 h 3342636"/>
                <a:gd name="connsiteX2" fmla="*/ 4825931 w 5160195"/>
                <a:gd name="connsiteY2" fmla="*/ 0 h 3342636"/>
                <a:gd name="connsiteX3" fmla="*/ 5160195 w 5160195"/>
                <a:gd name="connsiteY3" fmla="*/ 334264 h 3342636"/>
                <a:gd name="connsiteX4" fmla="*/ 5160195 w 5160195"/>
                <a:gd name="connsiteY4" fmla="*/ 3008372 h 3342636"/>
                <a:gd name="connsiteX5" fmla="*/ 4825931 w 5160195"/>
                <a:gd name="connsiteY5" fmla="*/ 3342636 h 3342636"/>
                <a:gd name="connsiteX6" fmla="*/ 334264 w 5160195"/>
                <a:gd name="connsiteY6" fmla="*/ 3342636 h 3342636"/>
                <a:gd name="connsiteX7" fmla="*/ 0 w 5160195"/>
                <a:gd name="connsiteY7" fmla="*/ 3008372 h 3342636"/>
                <a:gd name="connsiteX8" fmla="*/ 0 w 5160195"/>
                <a:gd name="connsiteY8" fmla="*/ 334264 h 334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0195" h="3342636">
                  <a:moveTo>
                    <a:pt x="0" y="334264"/>
                  </a:moveTo>
                  <a:cubicBezTo>
                    <a:pt x="0" y="149655"/>
                    <a:pt x="149655" y="0"/>
                    <a:pt x="334264" y="0"/>
                  </a:cubicBezTo>
                  <a:lnTo>
                    <a:pt x="4825931" y="0"/>
                  </a:lnTo>
                  <a:cubicBezTo>
                    <a:pt x="5010540" y="0"/>
                    <a:pt x="5160195" y="149655"/>
                    <a:pt x="5160195" y="334264"/>
                  </a:cubicBezTo>
                  <a:lnTo>
                    <a:pt x="5160195" y="3008372"/>
                  </a:lnTo>
                  <a:cubicBezTo>
                    <a:pt x="5160195" y="3192981"/>
                    <a:pt x="5010540" y="3342636"/>
                    <a:pt x="4825931" y="3342636"/>
                  </a:cubicBezTo>
                  <a:lnTo>
                    <a:pt x="334264" y="3342636"/>
                  </a:lnTo>
                  <a:cubicBezTo>
                    <a:pt x="149655" y="3342636"/>
                    <a:pt x="0" y="3192981"/>
                    <a:pt x="0" y="3008372"/>
                  </a:cubicBezTo>
                  <a:lnTo>
                    <a:pt x="0" y="3342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0597" tIns="1126256" rIns="1838656" bIns="290597" numCol="1" spcCol="1270" anchor="t" anchorCtr="0">
              <a:noAutofit/>
            </a:bodyPr>
            <a:lstStyle/>
            <a:p>
              <a:pPr marL="285750" lvl="1" indent="-28575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400" kern="1200" dirty="0"/>
                <a:t>Tables are linked by fields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77027" y="7675337"/>
              <a:ext cx="4523005" cy="4523005"/>
            </a:xfrm>
            <a:custGeom>
              <a:avLst/>
              <a:gdLst>
                <a:gd name="connsiteX0" fmla="*/ 0 w 4523005"/>
                <a:gd name="connsiteY0" fmla="*/ 4523005 h 4523005"/>
                <a:gd name="connsiteX1" fmla="*/ 4523005 w 4523005"/>
                <a:gd name="connsiteY1" fmla="*/ 0 h 4523005"/>
                <a:gd name="connsiteX2" fmla="*/ 4523005 w 4523005"/>
                <a:gd name="connsiteY2" fmla="*/ 4523005 h 4523005"/>
                <a:gd name="connsiteX3" fmla="*/ 0 w 4523005"/>
                <a:gd name="connsiteY3" fmla="*/ 4523005 h 452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3005" h="4523005">
                  <a:moveTo>
                    <a:pt x="4523005" y="4523005"/>
                  </a:moveTo>
                  <a:cubicBezTo>
                    <a:pt x="2025018" y="4523005"/>
                    <a:pt x="0" y="2497987"/>
                    <a:pt x="0" y="0"/>
                  </a:cubicBezTo>
                  <a:lnTo>
                    <a:pt x="4523005" y="0"/>
                  </a:lnTo>
                  <a:lnTo>
                    <a:pt x="4523005" y="452300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3245" tIns="348488" rIns="348488" bIns="1673245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900" kern="1200" dirty="0"/>
                <a:t>RELATION</a:t>
              </a:r>
            </a:p>
          </p:txBody>
        </p:sp>
        <p:sp>
          <p:nvSpPr>
            <p:cNvPr id="13" name="Circular Arrow 12"/>
            <p:cNvSpPr/>
            <p:nvPr/>
          </p:nvSpPr>
          <p:spPr>
            <a:xfrm rot="10800000">
              <a:off x="11640600" y="7153050"/>
              <a:ext cx="1561638" cy="1357946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AA0632C-BAD7-4234-ACF3-FA239D65F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258951" y="2248450"/>
            <a:ext cx="1781477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364" y="2435057"/>
            <a:ext cx="14285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RECAP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056" y="1204036"/>
            <a:ext cx="1715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Query Using Multiple Tables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68615" y="4198177"/>
            <a:ext cx="4444282" cy="4604346"/>
            <a:chOff x="3868615" y="4198177"/>
            <a:chExt cx="4444282" cy="4604346"/>
          </a:xfrm>
        </p:grpSpPr>
        <p:sp>
          <p:nvSpPr>
            <p:cNvPr id="4" name="Freeform 3"/>
            <p:cNvSpPr/>
            <p:nvPr/>
          </p:nvSpPr>
          <p:spPr>
            <a:xfrm>
              <a:off x="3868615" y="4198177"/>
              <a:ext cx="4444282" cy="2061946"/>
            </a:xfrm>
            <a:custGeom>
              <a:avLst/>
              <a:gdLst>
                <a:gd name="connsiteX0" fmla="*/ 0 w 4389437"/>
                <a:gd name="connsiteY0" fmla="*/ 0 h 1755775"/>
                <a:gd name="connsiteX1" fmla="*/ 3511550 w 4389437"/>
                <a:gd name="connsiteY1" fmla="*/ 0 h 1755775"/>
                <a:gd name="connsiteX2" fmla="*/ 4389437 w 4389437"/>
                <a:gd name="connsiteY2" fmla="*/ 877888 h 1755775"/>
                <a:gd name="connsiteX3" fmla="*/ 3511550 w 4389437"/>
                <a:gd name="connsiteY3" fmla="*/ 1755775 h 1755775"/>
                <a:gd name="connsiteX4" fmla="*/ 0 w 4389437"/>
                <a:gd name="connsiteY4" fmla="*/ 1755775 h 1755775"/>
                <a:gd name="connsiteX5" fmla="*/ 877888 w 4389437"/>
                <a:gd name="connsiteY5" fmla="*/ 877888 h 1755775"/>
                <a:gd name="connsiteX6" fmla="*/ 0 w 4389437"/>
                <a:gd name="connsiteY6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9437" h="1755775">
                  <a:moveTo>
                    <a:pt x="0" y="0"/>
                  </a:moveTo>
                  <a:lnTo>
                    <a:pt x="3511550" y="0"/>
                  </a:lnTo>
                  <a:lnTo>
                    <a:pt x="4389437" y="877888"/>
                  </a:lnTo>
                  <a:lnTo>
                    <a:pt x="3511550" y="1755775"/>
                  </a:lnTo>
                  <a:lnTo>
                    <a:pt x="0" y="1755775"/>
                  </a:lnTo>
                  <a:lnTo>
                    <a:pt x="877888" y="877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78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3910" tIns="58674" rIns="936561" bIns="58674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4400" kern="1200" dirty="0">
                  <a:latin typeface="Helvetica Neue"/>
                  <a:cs typeface="Helvetica Neue"/>
                </a:rPr>
                <a:t>STEP</a:t>
              </a:r>
              <a:r>
                <a:rPr lang="tr-TR" sz="4400" kern="1200" dirty="0">
                  <a:latin typeface="Bebas Neue" panose="020B0606020202050201" pitchFamily="34" charset="-94"/>
                </a:rPr>
                <a:t> </a:t>
              </a:r>
              <a:r>
                <a:rPr lang="tr-TR" sz="4400" kern="1200" dirty="0">
                  <a:latin typeface="Helvetica Neue"/>
                  <a:cs typeface="Helvetica Neue"/>
                </a:rPr>
                <a:t>1</a:t>
              </a:r>
              <a:endParaRPr lang="en-US" sz="4400" kern="1200" dirty="0">
                <a:latin typeface="Helvetica Neue"/>
                <a:cs typeface="Helvetica Neue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4374" y="6309533"/>
              <a:ext cx="349263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endParaRP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Aharoni" panose="02010803020104030203" pitchFamily="2" charset="-79"/>
                  <a:ea typeface="Open Sans" panose="020B0606030504020204" pitchFamily="34" charset="0"/>
                  <a:cs typeface="Aharoni" panose="02010803020104030203" pitchFamily="2" charset="-79"/>
                </a:rPr>
                <a:t>What fields do you want</a:t>
              </a:r>
            </a:p>
            <a:p>
              <a:pPr algn="ctr"/>
              <a:r>
                <a:rPr lang="en-US" sz="4800" dirty="0">
                  <a:solidFill>
                    <a:schemeClr val="tx2"/>
                  </a:solidFill>
                  <a:latin typeface="Aharoni" panose="02010803020104030203" pitchFamily="2" charset="-79"/>
                  <a:ea typeface="Open Sans" panose="020B0606030504020204" pitchFamily="34" charset="0"/>
                  <a:cs typeface="Aharoni" panose="02010803020104030203" pitchFamily="2" charset="-79"/>
                </a:rPr>
                <a:t>FIELDS</a:t>
              </a:r>
              <a:endParaRPr lang="tr-TR" sz="4800" dirty="0">
                <a:solidFill>
                  <a:schemeClr val="tx2"/>
                </a:solidFill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22058" y="4238290"/>
            <a:ext cx="4444282" cy="5218531"/>
            <a:chOff x="7722058" y="4238290"/>
            <a:chExt cx="4444282" cy="4010235"/>
          </a:xfrm>
        </p:grpSpPr>
        <p:sp>
          <p:nvSpPr>
            <p:cNvPr id="5" name="Freeform 4"/>
            <p:cNvSpPr/>
            <p:nvPr/>
          </p:nvSpPr>
          <p:spPr>
            <a:xfrm>
              <a:off x="7722058" y="4238290"/>
              <a:ext cx="4444282" cy="1591668"/>
            </a:xfrm>
            <a:custGeom>
              <a:avLst/>
              <a:gdLst>
                <a:gd name="connsiteX0" fmla="*/ 0 w 4389437"/>
                <a:gd name="connsiteY0" fmla="*/ 0 h 1755775"/>
                <a:gd name="connsiteX1" fmla="*/ 3511550 w 4389437"/>
                <a:gd name="connsiteY1" fmla="*/ 0 h 1755775"/>
                <a:gd name="connsiteX2" fmla="*/ 4389437 w 4389437"/>
                <a:gd name="connsiteY2" fmla="*/ 877888 h 1755775"/>
                <a:gd name="connsiteX3" fmla="*/ 3511550 w 4389437"/>
                <a:gd name="connsiteY3" fmla="*/ 1755775 h 1755775"/>
                <a:gd name="connsiteX4" fmla="*/ 0 w 4389437"/>
                <a:gd name="connsiteY4" fmla="*/ 1755775 h 1755775"/>
                <a:gd name="connsiteX5" fmla="*/ 877888 w 4389437"/>
                <a:gd name="connsiteY5" fmla="*/ 877888 h 1755775"/>
                <a:gd name="connsiteX6" fmla="*/ 0 w 4389437"/>
                <a:gd name="connsiteY6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9437" h="1755775">
                  <a:moveTo>
                    <a:pt x="0" y="0"/>
                  </a:moveTo>
                  <a:lnTo>
                    <a:pt x="3511550" y="0"/>
                  </a:lnTo>
                  <a:lnTo>
                    <a:pt x="4389437" y="877888"/>
                  </a:lnTo>
                  <a:lnTo>
                    <a:pt x="3511550" y="1755775"/>
                  </a:lnTo>
                  <a:lnTo>
                    <a:pt x="0" y="1755775"/>
                  </a:lnTo>
                  <a:lnTo>
                    <a:pt x="877888" y="877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78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3910" tIns="58674" rIns="936561" bIns="58674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4400" kern="1200" dirty="0">
                  <a:latin typeface="Helvetica Neue"/>
                  <a:cs typeface="Helvetica Neue"/>
                </a:rPr>
                <a:t>STEP</a:t>
              </a:r>
              <a:r>
                <a:rPr lang="tr-TR" sz="4400" kern="1200" dirty="0">
                  <a:latin typeface="Bebas Neue" panose="020B0606020202050201" pitchFamily="34" charset="-94"/>
                </a:rPr>
                <a:t> </a:t>
              </a:r>
              <a:r>
                <a:rPr lang="tr-TR" sz="4400" kern="1200" dirty="0">
                  <a:latin typeface="Helvetica Neue"/>
                  <a:cs typeface="Helvetica Neue"/>
                </a:rPr>
                <a:t>2</a:t>
              </a:r>
              <a:endParaRPr lang="en-US" sz="4400" kern="1200" dirty="0">
                <a:latin typeface="Helvetica Neue"/>
                <a:cs typeface="Helvetica Neu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97048" y="6309533"/>
              <a:ext cx="34926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Aharoni" panose="02010803020104030203" pitchFamily="2" charset="-79"/>
                  <a:ea typeface="Open Sans" panose="020B0606030504020204" pitchFamily="34" charset="0"/>
                  <a:cs typeface="Aharoni" panose="02010803020104030203" pitchFamily="2" charset="-79"/>
                </a:rPr>
                <a:t>The fields are on what </a:t>
              </a:r>
              <a:r>
                <a:rPr lang="en-US" sz="4800" dirty="0">
                  <a:solidFill>
                    <a:schemeClr val="tx2"/>
                  </a:solidFill>
                  <a:latin typeface="Aharoni" panose="02010803020104030203" pitchFamily="2" charset="-79"/>
                  <a:ea typeface="Open Sans" panose="020B0606030504020204" pitchFamily="34" charset="0"/>
                  <a:cs typeface="Aharoni" panose="02010803020104030203" pitchFamily="2" charset="-79"/>
                </a:rPr>
                <a:t>TABLES</a:t>
              </a:r>
              <a:endParaRPr lang="tr-TR" sz="4800" dirty="0">
                <a:solidFill>
                  <a:schemeClr val="tx2"/>
                </a:solidFill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68323" y="4198177"/>
            <a:ext cx="4444282" cy="4604346"/>
            <a:chOff x="11868323" y="4198177"/>
            <a:chExt cx="4444282" cy="4604346"/>
          </a:xfrm>
        </p:grpSpPr>
        <p:sp>
          <p:nvSpPr>
            <p:cNvPr id="6" name="Freeform 5"/>
            <p:cNvSpPr/>
            <p:nvPr/>
          </p:nvSpPr>
          <p:spPr>
            <a:xfrm>
              <a:off x="11868323" y="4198177"/>
              <a:ext cx="4444282" cy="2061946"/>
            </a:xfrm>
            <a:custGeom>
              <a:avLst/>
              <a:gdLst>
                <a:gd name="connsiteX0" fmla="*/ 0 w 4389437"/>
                <a:gd name="connsiteY0" fmla="*/ 0 h 1755775"/>
                <a:gd name="connsiteX1" fmla="*/ 3511550 w 4389437"/>
                <a:gd name="connsiteY1" fmla="*/ 0 h 1755775"/>
                <a:gd name="connsiteX2" fmla="*/ 4389437 w 4389437"/>
                <a:gd name="connsiteY2" fmla="*/ 877888 h 1755775"/>
                <a:gd name="connsiteX3" fmla="*/ 3511550 w 4389437"/>
                <a:gd name="connsiteY3" fmla="*/ 1755775 h 1755775"/>
                <a:gd name="connsiteX4" fmla="*/ 0 w 4389437"/>
                <a:gd name="connsiteY4" fmla="*/ 1755775 h 1755775"/>
                <a:gd name="connsiteX5" fmla="*/ 877888 w 4389437"/>
                <a:gd name="connsiteY5" fmla="*/ 877888 h 1755775"/>
                <a:gd name="connsiteX6" fmla="*/ 0 w 4389437"/>
                <a:gd name="connsiteY6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9437" h="1755775">
                  <a:moveTo>
                    <a:pt x="0" y="0"/>
                  </a:moveTo>
                  <a:lnTo>
                    <a:pt x="3511550" y="0"/>
                  </a:lnTo>
                  <a:lnTo>
                    <a:pt x="4389437" y="877888"/>
                  </a:lnTo>
                  <a:lnTo>
                    <a:pt x="3511550" y="1755775"/>
                  </a:lnTo>
                  <a:lnTo>
                    <a:pt x="0" y="1755775"/>
                  </a:lnTo>
                  <a:lnTo>
                    <a:pt x="877888" y="877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78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3910" tIns="58674" rIns="936561" bIns="58674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4400" kern="1200" dirty="0">
                  <a:latin typeface="Helvetica Neue"/>
                  <a:cs typeface="Helvetica Neue"/>
                </a:rPr>
                <a:t>STEP 3</a:t>
              </a:r>
              <a:endParaRPr lang="en-US" sz="4400" kern="1200" dirty="0">
                <a:latin typeface="Helvetica Neue"/>
                <a:cs typeface="Helvetica Neue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330650" y="6309533"/>
              <a:ext cx="349263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Aharoni" panose="02010803020104030203" pitchFamily="2" charset="-79"/>
                  <a:ea typeface="Open Sans" panose="020B0606030504020204" pitchFamily="34" charset="0"/>
                  <a:cs typeface="Aharoni" panose="02010803020104030203" pitchFamily="2" charset="-79"/>
                </a:rPr>
                <a:t>Tables are related in what order</a:t>
              </a:r>
            </a:p>
            <a:p>
              <a:pPr algn="ctr"/>
              <a:r>
                <a:rPr lang="en-US" sz="4800" dirty="0">
                  <a:solidFill>
                    <a:schemeClr val="tx2"/>
                  </a:solidFill>
                  <a:latin typeface="Aharoni" panose="02010803020104030203" pitchFamily="2" charset="-79"/>
                  <a:ea typeface="Open Sans" panose="020B0606030504020204" pitchFamily="34" charset="0"/>
                  <a:cs typeface="Aharoni" panose="02010803020104030203" pitchFamily="2" charset="-79"/>
                </a:rPr>
                <a:t>RELATED</a:t>
              </a:r>
              <a:endParaRPr lang="tr-TR" sz="4800" dirty="0">
                <a:solidFill>
                  <a:schemeClr val="tx2"/>
                </a:solidFill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68176" y="4198177"/>
            <a:ext cx="4444282" cy="5258644"/>
            <a:chOff x="15868176" y="4198177"/>
            <a:chExt cx="4444282" cy="3496351"/>
          </a:xfrm>
        </p:grpSpPr>
        <p:sp>
          <p:nvSpPr>
            <p:cNvPr id="7" name="Freeform 6"/>
            <p:cNvSpPr/>
            <p:nvPr/>
          </p:nvSpPr>
          <p:spPr>
            <a:xfrm>
              <a:off x="15868176" y="4198177"/>
              <a:ext cx="4444282" cy="1403791"/>
            </a:xfrm>
            <a:custGeom>
              <a:avLst/>
              <a:gdLst>
                <a:gd name="connsiteX0" fmla="*/ 0 w 4389437"/>
                <a:gd name="connsiteY0" fmla="*/ 0 h 1755775"/>
                <a:gd name="connsiteX1" fmla="*/ 3511550 w 4389437"/>
                <a:gd name="connsiteY1" fmla="*/ 0 h 1755775"/>
                <a:gd name="connsiteX2" fmla="*/ 4389437 w 4389437"/>
                <a:gd name="connsiteY2" fmla="*/ 877888 h 1755775"/>
                <a:gd name="connsiteX3" fmla="*/ 3511550 w 4389437"/>
                <a:gd name="connsiteY3" fmla="*/ 1755775 h 1755775"/>
                <a:gd name="connsiteX4" fmla="*/ 0 w 4389437"/>
                <a:gd name="connsiteY4" fmla="*/ 1755775 h 1755775"/>
                <a:gd name="connsiteX5" fmla="*/ 877888 w 4389437"/>
                <a:gd name="connsiteY5" fmla="*/ 877888 h 1755775"/>
                <a:gd name="connsiteX6" fmla="*/ 0 w 4389437"/>
                <a:gd name="connsiteY6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9437" h="1755775">
                  <a:moveTo>
                    <a:pt x="0" y="0"/>
                  </a:moveTo>
                  <a:lnTo>
                    <a:pt x="3511550" y="0"/>
                  </a:lnTo>
                  <a:lnTo>
                    <a:pt x="4389437" y="877888"/>
                  </a:lnTo>
                  <a:lnTo>
                    <a:pt x="3511550" y="1755775"/>
                  </a:lnTo>
                  <a:lnTo>
                    <a:pt x="0" y="1755775"/>
                  </a:lnTo>
                  <a:lnTo>
                    <a:pt x="877888" y="877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78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3910" tIns="58674" rIns="936561" bIns="58674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4400" kern="1200" dirty="0">
                  <a:latin typeface="Helvetica Neue"/>
                  <a:cs typeface="Helvetica Neue"/>
                </a:rPr>
                <a:t>STEP 4</a:t>
              </a:r>
              <a:endParaRPr lang="en-US" sz="4400" kern="1200" dirty="0">
                <a:latin typeface="Helvetica Neue"/>
                <a:cs typeface="Helvetica Neue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293324" y="6309533"/>
              <a:ext cx="349263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Aharoni" panose="02010803020104030203" pitchFamily="2" charset="-79"/>
                  <a:ea typeface="Open Sans" panose="020B0606030504020204" pitchFamily="34" charset="0"/>
                  <a:cs typeface="Aharoni" panose="02010803020104030203" pitchFamily="2" charset="-79"/>
                </a:rPr>
                <a:t>Create your </a:t>
              </a:r>
            </a:p>
            <a:p>
              <a:pPr algn="ctr"/>
              <a:r>
                <a:rPr lang="en-US" sz="4800" dirty="0">
                  <a:solidFill>
                    <a:schemeClr val="tx2"/>
                  </a:solidFill>
                  <a:latin typeface="Aharoni" panose="02010803020104030203" pitchFamily="2" charset="-79"/>
                  <a:ea typeface="Open Sans" panose="020B0606030504020204" pitchFamily="34" charset="0"/>
                  <a:cs typeface="Aharoni" panose="02010803020104030203" pitchFamily="2" charset="-79"/>
                </a:rPr>
                <a:t>QUERY</a:t>
              </a:r>
              <a:endParaRPr lang="tr-TR" sz="4800" dirty="0">
                <a:solidFill>
                  <a:schemeClr val="tx2"/>
                </a:solidFill>
                <a:latin typeface="Aharoni" panose="02010803020104030203" pitchFamily="2" charset="-79"/>
                <a:ea typeface="Open Sans" panose="020B0606030504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F341E13-D3F5-4C5B-8DE9-38B7BF4D7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63699" y="4118781"/>
            <a:ext cx="2438400" cy="2286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1663700" y="2222500"/>
            <a:ext cx="10274300" cy="31001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lang="en-US" sz="9600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Creating a Query</a:t>
            </a:r>
          </a:p>
          <a:p>
            <a:endParaRPr lang="en-US" sz="9600" spc="100" dirty="0">
              <a:solidFill>
                <a:srgbClr val="1D3787"/>
              </a:solidFill>
              <a:latin typeface="Helvetica Neue"/>
              <a:ea typeface="Open Sans" panose="020B0606030504020204" pitchFamily="34" charset="0"/>
              <a:cs typeface="Helvetica Neue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52166"/>
              </p:ext>
            </p:extLst>
          </p:nvPr>
        </p:nvGraphicFramePr>
        <p:xfrm>
          <a:off x="11938001" y="1577338"/>
          <a:ext cx="11999686" cy="1115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9686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2568692">
                <a:tc>
                  <a:txBody>
                    <a:bodyPr/>
                    <a:lstStyle/>
                    <a:p>
                      <a:pPr algn="ctr"/>
                      <a:r>
                        <a:rPr lang="en-US" sz="10800" dirty="0">
                          <a:solidFill>
                            <a:schemeClr val="bg1"/>
                          </a:solidFill>
                        </a:rPr>
                        <a:t>WHAT TABLES?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8590256">
                <a:tc>
                  <a:txBody>
                    <a:bodyPr/>
                    <a:lstStyle/>
                    <a:p>
                      <a:r>
                        <a:rPr lang="en-US" sz="6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ato"/>
                          <a:ea typeface="Open Sans" panose="020B0606030504020204" pitchFamily="34" charset="0"/>
                          <a:cs typeface="Lato"/>
                        </a:rPr>
                        <a:t>In creating a query with multiple tables you must list each table you will be gathering information from.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BFD0D6-60EF-60F3-9BC2-2F63733F0391}"/>
              </a:ext>
            </a:extLst>
          </p:cNvPr>
          <p:cNvSpPr txBox="1"/>
          <p:nvPr/>
        </p:nvSpPr>
        <p:spPr>
          <a:xfrm>
            <a:off x="1404392" y="6734068"/>
            <a:ext cx="10127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303D74"/>
                </a:solidFill>
              </a:rPr>
              <a:t>What Tables, Fields, and Records do you need for your query.</a:t>
            </a:r>
          </a:p>
        </p:txBody>
      </p:sp>
    </p:spTree>
    <p:extLst>
      <p:ext uri="{BB962C8B-B14F-4D97-AF65-F5344CB8AC3E}">
        <p14:creationId xmlns:p14="http://schemas.microsoft.com/office/powerpoint/2010/main" val="65677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7340600" cy="13716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80086" y="-592049"/>
            <a:ext cx="17392884" cy="14082138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207132" y="4048334"/>
            <a:ext cx="7133468" cy="85339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1219260">
              <a:lnSpc>
                <a:spcPts val="6934"/>
              </a:lnSpc>
            </a:pPr>
            <a:r>
              <a:rPr lang="en-US" sz="4400" spc="100" dirty="0">
                <a:solidFill>
                  <a:schemeClr val="bg1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What Tables Do I Need?</a:t>
            </a:r>
          </a:p>
          <a:p>
            <a:pPr marL="685800" indent="-685800" defTabSz="1219260">
              <a:lnSpc>
                <a:spcPts val="6934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FFFF"/>
              </a:solidFill>
              <a:latin typeface="Nunito Sans" pitchFamily="34" charset="0"/>
            </a:endParaRPr>
          </a:p>
          <a:p>
            <a:pPr marL="685800" indent="-685800" defTabSz="1219260">
              <a:lnSpc>
                <a:spcPts val="6934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FF"/>
                </a:solidFill>
                <a:latin typeface="Nunito Sans" pitchFamily="34" charset="0"/>
              </a:rPr>
              <a:t>Look at the data</a:t>
            </a:r>
          </a:p>
          <a:p>
            <a:pPr marL="1600200" lvl="1" indent="-685800" defTabSz="1219260">
              <a:lnSpc>
                <a:spcPts val="6934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FF"/>
                </a:solidFill>
                <a:latin typeface="Nunito Sans" pitchFamily="34" charset="0"/>
              </a:rPr>
              <a:t>Form Link</a:t>
            </a:r>
          </a:p>
          <a:p>
            <a:pPr marL="1600200" lvl="1" indent="-685800" defTabSz="1219260">
              <a:lnSpc>
                <a:spcPts val="6934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FF"/>
                </a:solidFill>
                <a:latin typeface="Nunito Sans" pitchFamily="34" charset="0"/>
              </a:rPr>
              <a:t>DB Report</a:t>
            </a:r>
          </a:p>
          <a:p>
            <a:pPr marL="1600200" lvl="1" indent="-685800" defTabSz="1219260">
              <a:lnSpc>
                <a:spcPts val="6934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FF"/>
                </a:solidFill>
                <a:latin typeface="Nunito Sans" pitchFamily="34" charset="0"/>
              </a:rPr>
              <a:t>Table List</a:t>
            </a:r>
          </a:p>
        </p:txBody>
      </p:sp>
      <p:sp>
        <p:nvSpPr>
          <p:cNvPr id="13" name="Object5">
            <a:extLst>
              <a:ext uri="{FF2B5EF4-FFF2-40B4-BE49-F238E27FC236}">
                <a16:creationId xmlns:a16="http://schemas.microsoft.com/office/drawing/2014/main" id="{E9B3A99C-5A24-D9F8-9231-D7CF0C17157A}"/>
              </a:ext>
            </a:extLst>
          </p:cNvPr>
          <p:cNvSpPr/>
          <p:nvPr/>
        </p:nvSpPr>
        <p:spPr>
          <a:xfrm>
            <a:off x="293243" y="588233"/>
            <a:ext cx="7047358" cy="30693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r>
              <a:rPr lang="en-US" sz="4800" spc="100" dirty="0">
                <a:solidFill>
                  <a:schemeClr val="bg1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Creating a Query</a:t>
            </a:r>
          </a:p>
          <a:p>
            <a:endParaRPr lang="en-US" sz="4800" spc="100" dirty="0">
              <a:solidFill>
                <a:schemeClr val="bg1"/>
              </a:solidFill>
              <a:latin typeface="Helvetica Neue"/>
              <a:ea typeface="Open Sans" panose="020B0606030504020204" pitchFamily="34" charset="0"/>
              <a:cs typeface="Helvetica Neue"/>
            </a:endParaRPr>
          </a:p>
          <a:p>
            <a:r>
              <a:rPr lang="en-US" sz="40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A list of students with class period, course name, and teacher's name</a:t>
            </a:r>
          </a:p>
          <a:p>
            <a:endParaRPr lang="en-US" sz="4800" spc="100" dirty="0">
              <a:solidFill>
                <a:schemeClr val="bg1"/>
              </a:solidFill>
              <a:latin typeface="Helvetica Neue"/>
              <a:ea typeface="Open Sans" panose="020B0606030504020204" pitchFamily="34" charset="0"/>
              <a:cs typeface="Helvetica Neue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6607D4F-41BC-E36D-4703-2856BE900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32" y="2539601"/>
            <a:ext cx="16737816" cy="87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258951" y="2248450"/>
            <a:ext cx="179849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8363" y="2435057"/>
            <a:ext cx="1016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LINKING TABLES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056" y="1204036"/>
            <a:ext cx="1000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Query Using Multiple Tables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9056" y="5034104"/>
            <a:ext cx="204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Lato"/>
                <a:ea typeface="Open Sans" panose="020B0606030504020204" pitchFamily="34" charset="0"/>
                <a:cs typeface="Lato"/>
              </a:rPr>
              <a:t>STU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7781" y="457243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22265" y="5176979"/>
            <a:ext cx="3592422" cy="1015663"/>
            <a:chOff x="5222265" y="5176979"/>
            <a:chExt cx="3592422" cy="1015663"/>
          </a:xfrm>
        </p:grpSpPr>
        <p:sp>
          <p:nvSpPr>
            <p:cNvPr id="3" name="Right Arrow 2"/>
            <p:cNvSpPr/>
            <p:nvPr/>
          </p:nvSpPr>
          <p:spPr>
            <a:xfrm>
              <a:off x="5222265" y="5486400"/>
              <a:ext cx="949935" cy="287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08076" y="5176979"/>
              <a:ext cx="23066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Lato"/>
                </a:rPr>
                <a:t>SEC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890935" y="4555000"/>
            <a:ext cx="115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821983" y="5176979"/>
            <a:ext cx="3250640" cy="1015663"/>
            <a:chOff x="8821983" y="5176979"/>
            <a:chExt cx="3250640" cy="1015663"/>
          </a:xfrm>
        </p:grpSpPr>
        <p:sp>
          <p:nvSpPr>
            <p:cNvPr id="14" name="Right Arrow 13"/>
            <p:cNvSpPr/>
            <p:nvPr/>
          </p:nvSpPr>
          <p:spPr>
            <a:xfrm>
              <a:off x="8821983" y="5519175"/>
              <a:ext cx="949935" cy="2468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20490" y="5176979"/>
              <a:ext cx="19521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Lato"/>
                </a:rPr>
                <a:t>MST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421195" y="5176979"/>
            <a:ext cx="3457235" cy="1015663"/>
            <a:chOff x="12421195" y="5176979"/>
            <a:chExt cx="3457235" cy="1015663"/>
          </a:xfrm>
        </p:grpSpPr>
        <p:sp>
          <p:nvSpPr>
            <p:cNvPr id="18" name="Right Arrow 17"/>
            <p:cNvSpPr/>
            <p:nvPr/>
          </p:nvSpPr>
          <p:spPr>
            <a:xfrm>
              <a:off x="12421195" y="5519175"/>
              <a:ext cx="949935" cy="287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9702" y="5176979"/>
              <a:ext cx="21587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Lato"/>
                </a:rPr>
                <a:t>CRS</a:t>
              </a:r>
              <a:endParaRPr lang="en-US" sz="6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401684" y="4555000"/>
            <a:ext cx="114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21195" y="6359360"/>
            <a:ext cx="1298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TN</a:t>
            </a:r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0906186" y="6192642"/>
            <a:ext cx="5193671" cy="1549836"/>
            <a:chOff x="10906186" y="6192642"/>
            <a:chExt cx="5193671" cy="1549836"/>
          </a:xfrm>
        </p:grpSpPr>
        <p:sp>
          <p:nvSpPr>
            <p:cNvPr id="23" name="Right Arrow 22"/>
            <p:cNvSpPr/>
            <p:nvPr/>
          </p:nvSpPr>
          <p:spPr>
            <a:xfrm>
              <a:off x="10906186" y="7113562"/>
              <a:ext cx="2742174" cy="3346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41130" y="6726815"/>
              <a:ext cx="2158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Lato"/>
                </a:rPr>
                <a:t>TCH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906186" y="6192642"/>
              <a:ext cx="190370" cy="10420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B420A8A-08F0-4019-88B5-6A8B1D995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682D4-E237-4F2D-AAD1-88463CED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" y="1785"/>
            <a:ext cx="24377651" cy="1371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3594926"/>
            <a:chOff x="11281800" y="3055226"/>
            <a:chExt cx="11920451" cy="39480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145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Multiple Table Query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2869683" y="6158292"/>
              <a:ext cx="7694209" cy="845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0E75A69-E65A-4296-8BAD-3D7883107C3B}"/>
              </a:ext>
            </a:extLst>
          </p:cNvPr>
          <p:cNvSpPr/>
          <p:nvPr/>
        </p:nvSpPr>
        <p:spPr>
          <a:xfrm>
            <a:off x="3016159" y="5449758"/>
            <a:ext cx="20403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LIST STU SEC MST CRS TCH STU.NM MST.PD CRS.CO TCH.TE</a:t>
            </a:r>
          </a:p>
        </p:txBody>
      </p:sp>
      <p:pic>
        <p:nvPicPr>
          <p:cNvPr id="6" name="Picture 5" descr="A picture containing drawing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078F36F-02FE-4B5F-AF1E-1A3D104B5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551" y="11699307"/>
            <a:ext cx="11557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682D4-E237-4F2D-AAD1-88463CED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" y="1785"/>
            <a:ext cx="24377651" cy="1371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3594926"/>
            <a:chOff x="11281800" y="3055226"/>
            <a:chExt cx="11920451" cy="39480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145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Query Options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2869683" y="6158292"/>
              <a:ext cx="7694209" cy="845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0E75A69-E65A-4296-8BAD-3D7883107C3B}"/>
              </a:ext>
            </a:extLst>
          </p:cNvPr>
          <p:cNvSpPr/>
          <p:nvPr/>
        </p:nvSpPr>
        <p:spPr>
          <a:xfrm>
            <a:off x="6096000" y="4041845"/>
            <a:ext cx="1219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/>
              <a:t> Multiple table queries 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sz="6000" dirty="0"/>
              <a:t>Proper sequencing of tables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/>
              <a:t>Multiple conditions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/>
              <a:t>NULL (date fields) vs. “ “ (text fields)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/>
              <a:t>Special Characters -  ?</a:t>
            </a:r>
          </a:p>
        </p:txBody>
      </p:sp>
      <p:pic>
        <p:nvPicPr>
          <p:cNvPr id="6" name="Picture 5" descr="A picture containing drawing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078F36F-02FE-4B5F-AF1E-1A3D104B5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551" y="11699307"/>
            <a:ext cx="11557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2504471" y="2630472"/>
            <a:ext cx="14202378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1219260">
              <a:lnSpc>
                <a:spcPts val="11068"/>
              </a:lnSpc>
            </a:pPr>
            <a:r>
              <a:rPr lang="en-US" sz="144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144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2460021" y="5984689"/>
            <a:ext cx="11233150" cy="1733550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1219260">
                <a:lnSpc>
                  <a:spcPts val="4134"/>
                </a:lnSpc>
              </a:pPr>
              <a:r>
                <a:rPr lang="en-US" sz="3066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Kim Hayes</a:t>
              </a:r>
              <a:r>
                <a:rPr lang="en-US" sz="4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3066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Aeries Trainer</a:t>
              </a:r>
              <a:endParaRPr lang="en-US" sz="3066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2504469" y="8465951"/>
            <a:ext cx="11188702" cy="1733550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396304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1219260">
                <a:lnSpc>
                  <a:spcPts val="4134"/>
                </a:lnSpc>
              </a:pPr>
              <a:endParaRPr lang="en-US" sz="3066" b="1" dirty="0">
                <a:solidFill>
                  <a:srgbClr val="0F346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endParaRPr>
            </a:p>
            <a:p>
              <a:pPr defTabSz="1219260">
                <a:lnSpc>
                  <a:spcPts val="4134"/>
                </a:lnSpc>
              </a:pPr>
              <a:r>
                <a:rPr lang="en-US" sz="3066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MODERATOR  |  Deb McConnell</a:t>
              </a:r>
            </a:p>
            <a:p>
              <a:pPr defTabSz="1219260">
                <a:lnSpc>
                  <a:spcPts val="4134"/>
                </a:lnSpc>
              </a:pPr>
              <a:r>
                <a:rPr lang="en-US" sz="3066" b="1" dirty="0">
                  <a:solidFill>
                    <a:srgbClr val="0F346F"/>
                  </a:solidFill>
                  <a:latin typeface="Nunito Sans" pitchFamily="34" charset="0"/>
                </a:rPr>
                <a:t>                               </a:t>
              </a:r>
              <a:endParaRPr lang="en-US" sz="3066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1" y="-18862"/>
            <a:ext cx="2504470" cy="8280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4085662" y="5091736"/>
            <a:ext cx="9906000" cy="8236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244" y="934315"/>
            <a:ext cx="252412" cy="249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885" y="12150474"/>
            <a:ext cx="2182814" cy="10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682D4-E237-4F2D-AAD1-88463CED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" y="1785"/>
            <a:ext cx="24377651" cy="1371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2372966"/>
            <a:chOff x="11281800" y="3055226"/>
            <a:chExt cx="11920451" cy="39480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145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District Query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2869683" y="6158292"/>
              <a:ext cx="7694209" cy="845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078F36F-02FE-4B5F-AF1E-1A3D104B5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551" y="11699307"/>
            <a:ext cx="1155700" cy="119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35E21-6836-4D26-832C-4C3664FD5C85}"/>
              </a:ext>
            </a:extLst>
          </p:cNvPr>
          <p:cNvSpPr txBox="1"/>
          <p:nvPr/>
        </p:nvSpPr>
        <p:spPr>
          <a:xfrm>
            <a:off x="2169994" y="2865457"/>
            <a:ext cx="1900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I want a list from the district of students without a language fluency missing</a:t>
            </a:r>
          </a:p>
          <a:p>
            <a:endParaRPr lang="en-US" sz="4800" dirty="0"/>
          </a:p>
          <a:p>
            <a:r>
              <a:rPr lang="en-US" sz="4800" dirty="0"/>
              <a:t>LIST STU IDN LOC STU.SC LOC.NM STU.NM STU.LF IF STU.LF = " 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F60C0-742D-4009-9CEF-820599EE7F86}"/>
              </a:ext>
            </a:extLst>
          </p:cNvPr>
          <p:cNvSpPr txBox="1"/>
          <p:nvPr/>
        </p:nvSpPr>
        <p:spPr>
          <a:xfrm>
            <a:off x="2169994" y="5730778"/>
            <a:ext cx="190171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I want a district list of student that English learners without a US entry date.</a:t>
            </a:r>
          </a:p>
          <a:p>
            <a:endParaRPr lang="en-US" sz="4800" dirty="0">
              <a:solidFill>
                <a:srgbClr val="FF0000"/>
              </a:solidFill>
            </a:endParaRPr>
          </a:p>
          <a:p>
            <a:r>
              <a:rPr lang="en-US" sz="4800" dirty="0"/>
              <a:t>LIST STU IDN LOC LAC STU.SC LOC.NM STU.NM STU.LF? LAC.USS IF STU.LF = "L" AND LAC.USS = NULL</a:t>
            </a:r>
          </a:p>
        </p:txBody>
      </p:sp>
    </p:spTree>
    <p:extLst>
      <p:ext uri="{BB962C8B-B14F-4D97-AF65-F5344CB8AC3E}">
        <p14:creationId xmlns:p14="http://schemas.microsoft.com/office/powerpoint/2010/main" val="30805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kumimoji="0" lang="en-US" sz="48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682D4-E237-4F2D-AAD1-88463CED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" y="1785"/>
            <a:ext cx="24377651" cy="1371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2372966"/>
            <a:chOff x="11281800" y="3055226"/>
            <a:chExt cx="11920451" cy="39480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220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700" cap="none" spc="23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Query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2869683" y="6158292"/>
              <a:ext cx="7694209" cy="845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700" cap="none" spc="23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078F36F-02FE-4B5F-AF1E-1A3D104B5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551" y="11699307"/>
            <a:ext cx="1155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F60C0-742D-4009-9CEF-820599EE7F86}"/>
              </a:ext>
            </a:extLst>
          </p:cNvPr>
          <p:cNvSpPr txBox="1"/>
          <p:nvPr/>
        </p:nvSpPr>
        <p:spPr>
          <a:xfrm>
            <a:off x="2169994" y="5730778"/>
            <a:ext cx="1901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B2327-754B-60D0-BC32-4A1B696C264E}"/>
              </a:ext>
            </a:extLst>
          </p:cNvPr>
          <p:cNvSpPr txBox="1"/>
          <p:nvPr/>
        </p:nvSpPr>
        <p:spPr>
          <a:xfrm>
            <a:off x="2168343" y="2821887"/>
            <a:ext cx="206024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MST:  List of Students with Section Number and Teacher Name of the 1st Period Class by Teacher Name</a:t>
            </a:r>
            <a:endParaRPr lang="en-US" b="0" i="0" dirty="0">
              <a:solidFill>
                <a:srgbClr val="183247"/>
              </a:solidFill>
              <a:effectLst/>
              <a:latin typeface="Nunito Sans" pitchFamily="2" charset="0"/>
            </a:endParaRPr>
          </a:p>
          <a:p>
            <a:pPr algn="l" latinLnBrk="0"/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List of students with Section Number and Teacher Name of 1st period class </a:t>
            </a:r>
            <a:r>
              <a:rPr lang="en-US" b="0" i="1" dirty="0">
                <a:solidFill>
                  <a:srgbClr val="183247"/>
                </a:solidFill>
                <a:effectLst/>
                <a:latin typeface="Nunito Sans" pitchFamily="2" charset="0"/>
              </a:rPr>
              <a:t>sorted by Teacher name</a:t>
            </a:r>
            <a:endParaRPr lang="en-US" b="0" i="0" dirty="0">
              <a:solidFill>
                <a:srgbClr val="183247"/>
              </a:solidFill>
              <a:effectLst/>
              <a:latin typeface="Nunito Sans" pitchFamily="2" charset="0"/>
            </a:endParaRPr>
          </a:p>
          <a:p>
            <a:pPr algn="l" latinLnBrk="0"/>
            <a:b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</a:br>
            <a:endParaRPr lang="en-US" b="0" i="0" dirty="0">
              <a:solidFill>
                <a:srgbClr val="183247"/>
              </a:solidFill>
              <a:effectLst/>
              <a:latin typeface="Nunito Sans" pitchFamily="2" charset="0"/>
            </a:endParaRPr>
          </a:p>
          <a:p>
            <a:pPr algn="l" latinLnBrk="0"/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LIST STU SEC MST TCH STU.LN STU.FN STU.GR MST.SE TCH.TE BY TCH.TE IF MST.PD = 1</a:t>
            </a:r>
          </a:p>
          <a:p>
            <a:pPr algn="l" latinLnBrk="0"/>
            <a:b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</a:br>
            <a:endParaRPr lang="en-US" b="0" i="0" dirty="0">
              <a:solidFill>
                <a:srgbClr val="183247"/>
              </a:solidFill>
              <a:effectLst/>
              <a:latin typeface="Nunito Sans" pitchFamily="2" charset="0"/>
            </a:endParaRPr>
          </a:p>
          <a:p>
            <a:pPr algn="l" latinLnBrk="0"/>
            <a:r>
              <a:rPr lang="en-US" b="0" i="0" dirty="0">
                <a:solidFill>
                  <a:srgbClr val="2969B0"/>
                </a:solidFill>
                <a:effectLst/>
                <a:latin typeface="Nunito Sans" pitchFamily="2" charset="0"/>
              </a:rPr>
              <a:t>LIST STU SEC MST SSE STF STU.LN STU.FN STU.GR MST.SE STF.LN STF.FN BY STF.LN STF.FN IF MST.FSQ = 18 AND SSE.PR = 1</a:t>
            </a:r>
            <a:endParaRPr lang="en-US" b="0" i="0" dirty="0">
              <a:solidFill>
                <a:srgbClr val="183247"/>
              </a:solidFill>
              <a:effectLst/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682D4-E237-4F2D-AAD1-88463CED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" y="1785"/>
            <a:ext cx="24377651" cy="1371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1181749" y="984383"/>
            <a:ext cx="22020502" cy="2372966"/>
            <a:chOff x="11281800" y="3055226"/>
            <a:chExt cx="11920451" cy="39480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1281800" y="3055226"/>
              <a:ext cx="11920451" cy="220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kern="1700" spc="23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Query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2869683" y="6158292"/>
              <a:ext cx="7694209" cy="845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kern="1700" spc="23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078F36F-02FE-4B5F-AF1E-1A3D104B5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551" y="11699307"/>
            <a:ext cx="1155700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61DCA-4C37-93EB-3AB7-52B55F449C12}"/>
              </a:ext>
            </a:extLst>
          </p:cNvPr>
          <p:cNvSpPr txBox="1"/>
          <p:nvPr/>
        </p:nvSpPr>
        <p:spPr>
          <a:xfrm>
            <a:off x="1613157" y="3375885"/>
            <a:ext cx="2158909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4400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GRD:  List of D, F, or I Grades for Specific Courses and Marking Period</a:t>
            </a:r>
            <a:endParaRPr lang="en-US" sz="4400" b="0" i="0" dirty="0">
              <a:solidFill>
                <a:srgbClr val="183247"/>
              </a:solidFill>
              <a:effectLst/>
              <a:latin typeface="Nunito Sans" pitchFamily="2" charset="0"/>
            </a:endParaRPr>
          </a:p>
          <a:p>
            <a:pPr algn="l" latinLnBrk="0"/>
            <a:r>
              <a:rPr lang="en-US" sz="44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List of students with a D, F, or I grades for selected Courses from a specific Marking Period in the Grading Table</a:t>
            </a:r>
          </a:p>
          <a:p>
            <a:pPr algn="l" latinLnBrk="0"/>
            <a:br>
              <a:rPr lang="en-US" sz="4400" b="0" i="0" dirty="0">
                <a:solidFill>
                  <a:srgbClr val="183247"/>
                </a:solidFill>
                <a:effectLst/>
                <a:latin typeface="Nunito Sans" pitchFamily="2" charset="0"/>
              </a:rPr>
            </a:br>
            <a:endParaRPr lang="en-US" sz="4400" b="0" i="0" dirty="0">
              <a:solidFill>
                <a:srgbClr val="183247"/>
              </a:solidFill>
              <a:effectLst/>
              <a:latin typeface="Nunito Sans" pitchFamily="2" charset="0"/>
            </a:endParaRPr>
          </a:p>
          <a:p>
            <a:pPr algn="l" latinLnBrk="0"/>
            <a:r>
              <a:rPr lang="en-US" sz="44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LIST STU GRD STU.ID STU.NM STU.GR GRD.PD GRD.CN GRD.TN GRD.M1 BY GRD.CN IF ( GRD.CN = </a:t>
            </a:r>
            <a:r>
              <a:rPr lang="en-US" sz="4400" dirty="0">
                <a:solidFill>
                  <a:srgbClr val="183247"/>
                </a:solidFill>
                <a:latin typeface="Nunito Sans" pitchFamily="2" charset="0"/>
              </a:rPr>
              <a:t>0607</a:t>
            </a:r>
            <a:r>
              <a:rPr lang="en-US" sz="44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 OR GRD.CN = </a:t>
            </a:r>
            <a:r>
              <a:rPr lang="en-US" sz="4400" dirty="0">
                <a:solidFill>
                  <a:srgbClr val="183247"/>
                </a:solidFill>
                <a:latin typeface="Nunito Sans" pitchFamily="2" charset="0"/>
              </a:rPr>
              <a:t>0645</a:t>
            </a:r>
            <a:r>
              <a:rPr lang="en-US" sz="44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 OR GRD.CN = </a:t>
            </a:r>
            <a:r>
              <a:rPr lang="en-US" sz="4400" dirty="0">
                <a:solidFill>
                  <a:srgbClr val="183247"/>
                </a:solidFill>
                <a:latin typeface="Nunito Sans" pitchFamily="2" charset="0"/>
              </a:rPr>
              <a:t>0639</a:t>
            </a:r>
            <a:r>
              <a:rPr lang="en-US" sz="44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 OR GRD.CN = </a:t>
            </a:r>
            <a:r>
              <a:rPr lang="en-US" sz="4400" dirty="0">
                <a:solidFill>
                  <a:srgbClr val="183247"/>
                </a:solidFill>
                <a:latin typeface="Nunito Sans" pitchFamily="2" charset="0"/>
              </a:rPr>
              <a:t>0646</a:t>
            </a:r>
            <a:r>
              <a:rPr lang="en-US" sz="44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 ) AND ( GRD.M1 : D OR GRD.M1 : F OR GRD.M1 : I )</a:t>
            </a:r>
          </a:p>
        </p:txBody>
      </p:sp>
    </p:spTree>
    <p:extLst>
      <p:ext uri="{BB962C8B-B14F-4D97-AF65-F5344CB8AC3E}">
        <p14:creationId xmlns:p14="http://schemas.microsoft.com/office/powerpoint/2010/main" val="30354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015200" y="-127000"/>
            <a:ext cx="4495800" cy="36322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83800" y="1575252"/>
            <a:ext cx="4241800" cy="9906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260350" y="3623046"/>
            <a:ext cx="24904700" cy="163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1219260">
              <a:lnSpc>
                <a:spcPts val="12934"/>
              </a:lnSpc>
            </a:pPr>
            <a:r>
              <a:rPr lang="en-US" sz="128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128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127000" y="6801148"/>
            <a:ext cx="24384000" cy="6914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1879600" y="7718320"/>
            <a:ext cx="18008600" cy="1567620"/>
            <a:chOff x="939800" y="3616590"/>
            <a:chExt cx="9004300" cy="78381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1219260">
                <a:lnSpc>
                  <a:spcPts val="7600"/>
                </a:lnSpc>
              </a:pPr>
              <a:r>
                <a:rPr lang="en-US" sz="6400" kern="0" spc="-134" dirty="0">
                  <a:solidFill>
                    <a:srgbClr val="0C1E41"/>
                  </a:solidFill>
                  <a:latin typeface="AeriesSansBold" pitchFamily="50" charset="0"/>
                </a:rPr>
                <a:t>Where to Go</a:t>
              </a:r>
              <a:endParaRPr lang="en-US" sz="64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-127000" y="5562600"/>
            <a:ext cx="2438400" cy="8280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6551781"/>
            <a:ext cx="24384000" cy="249370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3A636-1BE3-3B1C-F07A-56BDEC3A56F9}"/>
              </a:ext>
            </a:extLst>
          </p:cNvPr>
          <p:cNvSpPr txBox="1"/>
          <p:nvPr/>
        </p:nvSpPr>
        <p:spPr>
          <a:xfrm>
            <a:off x="1879600" y="9863817"/>
            <a:ext cx="10667332" cy="261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Support Documentation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Sample Query/queries data bank.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Aeries Table Relations</a:t>
            </a:r>
            <a:endParaRPr lang="en-US" sz="4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015200" y="-127000"/>
            <a:ext cx="4495800" cy="36322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83800" y="1575252"/>
            <a:ext cx="4241800" cy="9906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247650" y="3175588"/>
            <a:ext cx="24904700" cy="163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1219260">
              <a:lnSpc>
                <a:spcPts val="12934"/>
              </a:lnSpc>
            </a:pPr>
            <a:r>
              <a:rPr lang="en-US" sz="12800" dirty="0">
                <a:solidFill>
                  <a:srgbClr val="FFFFFF"/>
                </a:solidFill>
                <a:latin typeface="AeriesSansBold" pitchFamily="50" charset="0"/>
              </a:rPr>
              <a:t>We value your feedback!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6801150"/>
            <a:ext cx="24384000" cy="6914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127000" y="5562600"/>
            <a:ext cx="2438400" cy="8280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6551781"/>
            <a:ext cx="24384000" cy="249370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4FB64-B29C-439C-D233-6AD30F6409FA}"/>
              </a:ext>
            </a:extLst>
          </p:cNvPr>
          <p:cNvSpPr txBox="1"/>
          <p:nvPr/>
        </p:nvSpPr>
        <p:spPr>
          <a:xfrm>
            <a:off x="789544" y="6801150"/>
            <a:ext cx="22364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200" dirty="0">
                <a:solidFill>
                  <a:prstClr val="black"/>
                </a:solidFill>
                <a:latin typeface="Calibri" panose="020F0502020204030204"/>
              </a:rPr>
              <a:t>Please take a few minutes to complete our survey and let us know how we can better serve you in the future! Have a great rest of your day.</a:t>
            </a:r>
          </a:p>
          <a:p>
            <a:pPr defTabSz="914400"/>
            <a:endParaRPr lang="en-US" sz="72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400"/>
            <a:r>
              <a:rPr lang="en-US" sz="7200" dirty="0">
                <a:solidFill>
                  <a:prstClr val="black"/>
                </a:solidFill>
                <a:latin typeface="Calibri" panose="020F0502020204030204"/>
                <a:hlinkClick r:id="rId9"/>
              </a:rPr>
              <a:t>Good-Morning-Aeries-Survey</a:t>
            </a:r>
            <a:endParaRPr lang="en-US" sz="7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5841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476508" y="963582"/>
            <a:ext cx="21358752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1219260">
              <a:lnSpc>
                <a:spcPts val="11068"/>
              </a:lnSpc>
            </a:pPr>
            <a:r>
              <a:rPr lang="en-US" sz="9600" dirty="0">
                <a:solidFill>
                  <a:srgbClr val="345BA9"/>
                </a:solidFill>
                <a:latin typeface="AeriesSansBold" pitchFamily="50" charset="0"/>
              </a:rPr>
              <a:t>Sign up for more upcoming webinars!</a:t>
            </a: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1" y="-18862"/>
            <a:ext cx="2504470" cy="8280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4085662" y="5091736"/>
            <a:ext cx="9906000" cy="8236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244" y="934315"/>
            <a:ext cx="252412" cy="249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885" y="12150474"/>
            <a:ext cx="2182814" cy="109140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D1E8CEC-4661-F30F-1235-E456DD14C0EF}"/>
              </a:ext>
            </a:extLst>
          </p:cNvPr>
          <p:cNvGrpSpPr/>
          <p:nvPr/>
        </p:nvGrpSpPr>
        <p:grpSpPr>
          <a:xfrm>
            <a:off x="1682779" y="4263260"/>
            <a:ext cx="10087534" cy="711200"/>
            <a:chOff x="1806576" y="3829859"/>
            <a:chExt cx="5043767" cy="355600"/>
          </a:xfrm>
        </p:grpSpPr>
        <p:sp>
          <p:nvSpPr>
            <p:cNvPr id="24" name="Object8">
              <a:extLst>
                <a:ext uri="{FF2B5EF4-FFF2-40B4-BE49-F238E27FC236}">
                  <a16:creationId xmlns:a16="http://schemas.microsoft.com/office/drawing/2014/main" id="{A075EC50-12F5-DCE3-C955-0926A6542878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1219260">
                <a:lnSpc>
                  <a:spcPts val="4134"/>
                </a:lnSpc>
              </a:pPr>
              <a:r>
                <a:rPr lang="en-US" sz="3066" b="1" dirty="0">
                  <a:solidFill>
                    <a:srgbClr val="0F346F"/>
                  </a:solidFill>
                  <a:latin typeface="Nunito Sans" pitchFamily="34" charset="0"/>
                </a:rPr>
                <a:t>Scheduling Workshop</a:t>
              </a:r>
              <a:endParaRPr lang="en-US" sz="3066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87A903-12E3-2CAF-4C36-FA5C2EF069C4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2242F0-58A6-8A9E-2D1B-EFB4F6ED8F76}"/>
              </a:ext>
            </a:extLst>
          </p:cNvPr>
          <p:cNvGrpSpPr/>
          <p:nvPr/>
        </p:nvGrpSpPr>
        <p:grpSpPr>
          <a:xfrm>
            <a:off x="1682779" y="5993210"/>
            <a:ext cx="10087534" cy="711200"/>
            <a:chOff x="1806576" y="3829859"/>
            <a:chExt cx="5043767" cy="355600"/>
          </a:xfrm>
        </p:grpSpPr>
        <p:sp>
          <p:nvSpPr>
            <p:cNvPr id="29" name="Object8">
              <a:extLst>
                <a:ext uri="{FF2B5EF4-FFF2-40B4-BE49-F238E27FC236}">
                  <a16:creationId xmlns:a16="http://schemas.microsoft.com/office/drawing/2014/main" id="{A32C0FD2-9AB7-E004-C1BD-0FE52DCB2FB0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1219260">
                <a:lnSpc>
                  <a:spcPts val="4134"/>
                </a:lnSpc>
              </a:pPr>
              <a:r>
                <a:rPr lang="en-US" sz="3066" b="1" dirty="0">
                  <a:solidFill>
                    <a:srgbClr val="0F346F"/>
                  </a:solidFill>
                  <a:latin typeface="Nunito Sans" pitchFamily="34" charset="0"/>
                </a:rPr>
                <a:t>Elementary with Master Scheduling</a:t>
              </a:r>
              <a:endParaRPr lang="en-US" sz="3066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53E861-D105-A9AB-D18E-9C228A8231FD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AFF896-30D8-6088-DEA4-C15584F3454D}"/>
              </a:ext>
            </a:extLst>
          </p:cNvPr>
          <p:cNvGrpSpPr/>
          <p:nvPr/>
        </p:nvGrpSpPr>
        <p:grpSpPr>
          <a:xfrm>
            <a:off x="1682779" y="7637552"/>
            <a:ext cx="10087534" cy="711200"/>
            <a:chOff x="1806576" y="3829859"/>
            <a:chExt cx="5043767" cy="355600"/>
          </a:xfrm>
        </p:grpSpPr>
        <p:sp>
          <p:nvSpPr>
            <p:cNvPr id="34" name="Object8">
              <a:extLst>
                <a:ext uri="{FF2B5EF4-FFF2-40B4-BE49-F238E27FC236}">
                  <a16:creationId xmlns:a16="http://schemas.microsoft.com/office/drawing/2014/main" id="{D921C351-9AE8-79BF-0335-004DE063978C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1219260">
                <a:lnSpc>
                  <a:spcPts val="4134"/>
                </a:lnSpc>
              </a:pPr>
              <a:r>
                <a:rPr lang="en-US" sz="3066" b="1" dirty="0">
                  <a:solidFill>
                    <a:srgbClr val="0F346F"/>
                  </a:solidFill>
                  <a:latin typeface="Nunito Sans" pitchFamily="34" charset="0"/>
                </a:rPr>
                <a:t>Intervention Management</a:t>
              </a:r>
              <a:endParaRPr lang="en-US" sz="3066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D81760-0E11-39D0-2B6E-8D2D7A369355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A9BA57-8564-1D51-C9BE-082D8B852EC4}"/>
              </a:ext>
            </a:extLst>
          </p:cNvPr>
          <p:cNvGrpSpPr/>
          <p:nvPr/>
        </p:nvGrpSpPr>
        <p:grpSpPr>
          <a:xfrm>
            <a:off x="1682779" y="9223322"/>
            <a:ext cx="10087534" cy="711200"/>
            <a:chOff x="1806576" y="3829859"/>
            <a:chExt cx="5043767" cy="355600"/>
          </a:xfrm>
        </p:grpSpPr>
        <p:sp>
          <p:nvSpPr>
            <p:cNvPr id="37" name="Object8">
              <a:extLst>
                <a:ext uri="{FF2B5EF4-FFF2-40B4-BE49-F238E27FC236}">
                  <a16:creationId xmlns:a16="http://schemas.microsoft.com/office/drawing/2014/main" id="{9A63BC9C-B348-80FA-E53E-F882C1073CCE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1219260">
                <a:lnSpc>
                  <a:spcPts val="4134"/>
                </a:lnSpc>
              </a:pPr>
              <a:r>
                <a:rPr lang="en-US" sz="3066" b="1" dirty="0">
                  <a:solidFill>
                    <a:srgbClr val="0F346F"/>
                  </a:solidFill>
                  <a:latin typeface="Nunito Sans" pitchFamily="34" charset="0"/>
                </a:rPr>
                <a:t>Creating Pre-Enrolled Students</a:t>
              </a:r>
              <a:endParaRPr lang="en-US" sz="3066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00C020-B192-4341-FDD6-4B53B6229BF3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4E908C-A690-BF4C-8DB9-8E0E09BBA799}"/>
              </a:ext>
            </a:extLst>
          </p:cNvPr>
          <p:cNvGrpSpPr/>
          <p:nvPr/>
        </p:nvGrpSpPr>
        <p:grpSpPr>
          <a:xfrm>
            <a:off x="1682779" y="10993114"/>
            <a:ext cx="10087534" cy="711200"/>
            <a:chOff x="1806576" y="3829859"/>
            <a:chExt cx="5043767" cy="355600"/>
          </a:xfrm>
        </p:grpSpPr>
        <p:sp>
          <p:nvSpPr>
            <p:cNvPr id="40" name="Object8">
              <a:extLst>
                <a:ext uri="{FF2B5EF4-FFF2-40B4-BE49-F238E27FC236}">
                  <a16:creationId xmlns:a16="http://schemas.microsoft.com/office/drawing/2014/main" id="{03E6A890-C5CA-EB2C-0087-6772EE886023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1219260">
                <a:lnSpc>
                  <a:spcPts val="4134"/>
                </a:lnSpc>
              </a:pPr>
              <a:r>
                <a:rPr lang="en-US" sz="3066" b="1" dirty="0">
                  <a:solidFill>
                    <a:srgbClr val="0F346F"/>
                  </a:solidFill>
                  <a:latin typeface="Nunito Sans" pitchFamily="34" charset="0"/>
                </a:rPr>
                <a:t>Contact Management</a:t>
              </a:r>
              <a:endParaRPr lang="en-US" sz="3066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EB3899-FD0B-F2A0-C51C-79F9570066D8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47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195450" y="10272884"/>
            <a:ext cx="54485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b="1" spc="100" dirty="0">
                <a:solidFill>
                  <a:schemeClr val="bg1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PHOTO CAPTION</a:t>
            </a:r>
            <a:endParaRPr lang="en-US" sz="3800" b="1" spc="100" dirty="0">
              <a:solidFill>
                <a:schemeClr val="bg1"/>
              </a:solidFill>
              <a:latin typeface="Helvetica Neue"/>
              <a:ea typeface="Open Sans" panose="020B0606030504020204" pitchFamily="34" charset="0"/>
              <a:cs typeface="Helvetica Neue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58951" y="2232255"/>
            <a:ext cx="17706934" cy="16195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258951" y="2248450"/>
            <a:ext cx="1244627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6293" y="3427183"/>
            <a:ext cx="180498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Mute Your Audio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rPr>
              <a:t>Chat Questions to the Moderator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bg2">
                  <a:lumMod val="50000"/>
                </a:schemeClr>
              </a:solidFill>
              <a:latin typeface="Lato"/>
              <a:ea typeface="Open Sans" panose="020B0606030504020204" pitchFamily="34" charset="0"/>
              <a:cs typeface="Lato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bg2">
                  <a:lumMod val="50000"/>
                </a:schemeClr>
              </a:solidFill>
              <a:latin typeface="Lato"/>
              <a:ea typeface="Open Sans" panose="020B0606030504020204" pitchFamily="34" charset="0"/>
              <a:cs typeface="Lato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bg2">
                  <a:lumMod val="50000"/>
                </a:schemeClr>
              </a:solidFill>
              <a:latin typeface="Lato"/>
              <a:ea typeface="Open Sans" panose="020B0606030504020204" pitchFamily="34" charset="0"/>
              <a:cs typeface="Lato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bg2">
                  <a:lumMod val="50000"/>
                </a:schemeClr>
              </a:solidFill>
              <a:latin typeface="Lato"/>
              <a:ea typeface="Open Sans" panose="020B0606030504020204" pitchFamily="34" charset="0"/>
              <a:cs typeface="Lato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bg2">
                  <a:lumMod val="50000"/>
                </a:schemeClr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9056" y="1204036"/>
            <a:ext cx="19187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Zoom Tips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30580" y="12781459"/>
            <a:ext cx="29756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spc="300" dirty="0" err="1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Aeries</a:t>
            </a:r>
            <a:r>
              <a:rPr lang="tr-TR" sz="2600" b="1" spc="3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 SIS</a:t>
            </a:r>
            <a:endParaRPr lang="en-US" sz="2600" b="1" spc="300" dirty="0">
              <a:solidFill>
                <a:srgbClr val="1D3787"/>
              </a:solidFill>
              <a:latin typeface="Helvetica Neue"/>
              <a:ea typeface="Open Sans" panose="020B0606030504020204" pitchFamily="34" charset="0"/>
              <a:cs typeface="Helvetica Neue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2190592" y="12771979"/>
            <a:ext cx="21772" cy="50491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484A89-442C-455A-BE0C-67B4FEDF94CC}"/>
              </a:ext>
            </a:extLst>
          </p:cNvPr>
          <p:cNvSpPr txBox="1"/>
          <p:nvPr/>
        </p:nvSpPr>
        <p:spPr>
          <a:xfrm>
            <a:off x="12620172" y="12771979"/>
            <a:ext cx="10961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00" dirty="0">
                <a:solidFill>
                  <a:srgbClr val="2B318A"/>
                </a:solidFill>
                <a:latin typeface="Lato"/>
                <a:ea typeface="Open Sans" panose="020B0606030504020204" pitchFamily="34" charset="0"/>
                <a:cs typeface="Lato"/>
              </a:rPr>
              <a:t>Webinar</a:t>
            </a:r>
          </a:p>
          <a:p>
            <a:endParaRPr lang="en-US" sz="2600" spc="300" dirty="0">
              <a:solidFill>
                <a:srgbClr val="1D3787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D1D5DD-4210-42D5-B700-FC9755CD4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243" y="7418248"/>
            <a:ext cx="10354757" cy="2246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3B4E3F-F62D-462A-875D-192FA88AC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4950" y="5710129"/>
            <a:ext cx="8048426" cy="55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423632" y="5178210"/>
            <a:ext cx="9144000" cy="7645400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219200" y="3683000"/>
            <a:ext cx="12382500" cy="6134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1219260">
              <a:lnSpc>
                <a:spcPts val="16134"/>
              </a:lnSpc>
            </a:pPr>
            <a:endParaRPr lang="en-US" sz="8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7" name="Object3">
            <a:extLst>
              <a:ext uri="{FF2B5EF4-FFF2-40B4-BE49-F238E27FC236}">
                <a16:creationId xmlns:a16="http://schemas.microsoft.com/office/drawing/2014/main" id="{84B53E58-C676-46A5-9B27-317E4D46AB84}"/>
              </a:ext>
            </a:extLst>
          </p:cNvPr>
          <p:cNvSpPr/>
          <p:nvPr/>
        </p:nvSpPr>
        <p:spPr>
          <a:xfrm>
            <a:off x="1219201" y="1054100"/>
            <a:ext cx="19352382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1219260">
              <a:lnSpc>
                <a:spcPts val="6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8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IS THE ADL KIT?</a:t>
            </a:r>
            <a:endParaRPr lang="en-US" sz="48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2411002" y="1231900"/>
            <a:ext cx="19561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1649A0"/>
                </a:solidFill>
                <a:latin typeface="AeriesSansBold" charset="0"/>
              </a:rPr>
              <a:t>Advanced Query in Aeries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59A36-4FCA-0150-6A90-62777CB0A2EE}"/>
              </a:ext>
            </a:extLst>
          </p:cNvPr>
          <p:cNvSpPr txBox="1"/>
          <p:nvPr/>
        </p:nvSpPr>
        <p:spPr>
          <a:xfrm>
            <a:off x="2411002" y="3364531"/>
            <a:ext cx="12195424" cy="6965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6000" dirty="0">
                <a:solidFill>
                  <a:srgbClr val="183247"/>
                </a:solidFill>
                <a:effectLst/>
                <a:latin typeface="AeriesSansBold" charset="0"/>
                <a:ea typeface="Calibri" panose="020F0502020204030204" pitchFamily="34" charset="0"/>
                <a:cs typeface="Times New Roman" panose="02020603050405020304" pitchFamily="18" charset="0"/>
              </a:rPr>
              <a:t>The Advanced Queries session will cover building complex query statements using multiple tables and fields. Also covered will be the use of the Database Table Information Report.</a:t>
            </a:r>
            <a:endParaRPr lang="en-US" sz="6000" dirty="0">
              <a:latin typeface="AeriesSansBold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63700" y="9182100"/>
            <a:ext cx="2438400" cy="2286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1663700" y="2222500"/>
            <a:ext cx="10274300" cy="6096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1219260">
              <a:lnSpc>
                <a:spcPts val="16000"/>
              </a:lnSpc>
            </a:pPr>
            <a:r>
              <a:rPr lang="en-US" sz="12268" dirty="0">
                <a:solidFill>
                  <a:srgbClr val="1649A0"/>
                </a:solidFill>
                <a:latin typeface="AeriesSansBold" pitchFamily="50" charset="0"/>
              </a:rPr>
              <a:t>Advanced Query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29146"/>
              </p:ext>
            </p:extLst>
          </p:nvPr>
        </p:nvGraphicFramePr>
        <p:xfrm>
          <a:off x="10720614" y="360002"/>
          <a:ext cx="13030636" cy="12761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636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2937596">
                <a:tc>
                  <a:txBody>
                    <a:bodyPr/>
                    <a:lstStyle/>
                    <a:p>
                      <a:pPr algn="ctr"/>
                      <a:r>
                        <a:rPr lang="en-US" sz="10800" dirty="0">
                          <a:solidFill>
                            <a:schemeClr val="bg1"/>
                          </a:solidFill>
                        </a:rPr>
                        <a:t>NEED TO KNOW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9823948">
                <a:tc>
                  <a:txBody>
                    <a:bodyPr/>
                    <a:lstStyle/>
                    <a:p>
                      <a:pPr marL="685800" lvl="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6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understanding of Aeries Tables Relations</a:t>
                      </a:r>
                    </a:p>
                    <a:p>
                      <a:pPr marL="685800" lvl="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6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Defining Multiple Tables and Fields in a Query</a:t>
                      </a:r>
                    </a:p>
                    <a:p>
                      <a:pPr marL="685800" lvl="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6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the Database Table Information Report</a:t>
                      </a:r>
                    </a:p>
                    <a:p>
                      <a:pPr marL="685800" lvl="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6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complex Query Statements</a:t>
                      </a:r>
                    </a:p>
                    <a:p>
                      <a:pPr marL="685800" lvl="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6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Selecting Records by Criteria “IF”</a:t>
                      </a:r>
                    </a:p>
                    <a:p>
                      <a:pPr marL="685800" lvl="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6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Connectives “AND” and “OR”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63700" y="9182100"/>
            <a:ext cx="2438400" cy="2286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1663700" y="2222500"/>
            <a:ext cx="10274300" cy="6096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1219260">
              <a:lnSpc>
                <a:spcPts val="16000"/>
              </a:lnSpc>
            </a:pPr>
            <a:r>
              <a:rPr lang="en-US" sz="12268" dirty="0">
                <a:solidFill>
                  <a:srgbClr val="1649A0"/>
                </a:solidFill>
                <a:latin typeface="AeriesSansBold" pitchFamily="50" charset="0"/>
              </a:rPr>
              <a:t>Advanced Query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81122"/>
              </p:ext>
            </p:extLst>
          </p:nvPr>
        </p:nvGraphicFramePr>
        <p:xfrm>
          <a:off x="11938001" y="1577338"/>
          <a:ext cx="11999686" cy="1115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9686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2568692">
                <a:tc>
                  <a:txBody>
                    <a:bodyPr/>
                    <a:lstStyle/>
                    <a:p>
                      <a:pPr algn="ctr"/>
                      <a:r>
                        <a:rPr lang="en-US" sz="10800" dirty="0">
                          <a:solidFill>
                            <a:schemeClr val="bg1"/>
                          </a:solidFill>
                        </a:rPr>
                        <a:t>NICE TO KNOW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859025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creating a comparison or (if) statement in a query you can string them together using and/or.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comparison symbols allow for multiple ways to determine what data you want on the report.</a:t>
                      </a:r>
                      <a:endParaRPr lang="en-US" sz="4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7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026526" y="6803286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3157" y="6823903"/>
            <a:ext cx="5351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spc="100" dirty="0">
                <a:solidFill>
                  <a:schemeClr val="bg1"/>
                </a:solidFill>
                <a:latin typeface="Lato"/>
                <a:ea typeface="Open Sans" panose="020B0606030504020204" pitchFamily="34" charset="0"/>
                <a:cs typeface="Lato"/>
              </a:rPr>
              <a:t>NAME OF THE PRESENTATION</a:t>
            </a:r>
            <a:endParaRPr lang="en-US" sz="4800" spc="100" dirty="0">
              <a:solidFill>
                <a:schemeClr val="bg1"/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682D4-E237-4F2D-AAD1-88463CED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" y="1785"/>
            <a:ext cx="24377651" cy="1371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0D542-5E46-4787-A28F-B1231B3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7E37C0D8-6AA1-4428-9457-715A54D6F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8" y="3433650"/>
            <a:ext cx="10790033" cy="6848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FC8B5C-D050-4FF4-AED0-7170DD683DB0}"/>
              </a:ext>
            </a:extLst>
          </p:cNvPr>
          <p:cNvSpPr txBox="1"/>
          <p:nvPr/>
        </p:nvSpPr>
        <p:spPr>
          <a:xfrm>
            <a:off x="11281800" y="8379916"/>
            <a:ext cx="1192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64B77D-598C-45AE-A6CF-B591DA7701B7}"/>
              </a:ext>
            </a:extLst>
          </p:cNvPr>
          <p:cNvGrpSpPr/>
          <p:nvPr/>
        </p:nvGrpSpPr>
        <p:grpSpPr>
          <a:xfrm>
            <a:off x="-1023555" y="602110"/>
            <a:ext cx="23833420" cy="11960018"/>
            <a:chOff x="160185" y="2759432"/>
            <a:chExt cx="21797924" cy="68426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DFF3EF-C700-42D9-8F3C-8BDB52D0ECA9}"/>
                </a:ext>
              </a:extLst>
            </p:cNvPr>
            <p:cNvSpPr txBox="1"/>
            <p:nvPr/>
          </p:nvSpPr>
          <p:spPr>
            <a:xfrm>
              <a:off x="160185" y="2759432"/>
              <a:ext cx="11920451" cy="75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kern="1700" spc="23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Query Screen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28B92-06CB-4EA4-90ED-031A822BD919}"/>
                </a:ext>
              </a:extLst>
            </p:cNvPr>
            <p:cNvSpPr txBox="1"/>
            <p:nvPr/>
          </p:nvSpPr>
          <p:spPr>
            <a:xfrm>
              <a:off x="12525942" y="4125773"/>
              <a:ext cx="9432167" cy="547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Logging into Aeries Web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Statement Box 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 Message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Functions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Query Commands 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Tables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Fields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 Characters 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SORT Option 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Filter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Comparison 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4400" kern="1700" spc="23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endParaRPr lang="en-US" sz="4400" kern="1700" spc="2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0" indent="-1143000">
                <a:buFont typeface="Arial" panose="020B0604020202020204" pitchFamily="34" charset="0"/>
                <a:buChar char="•"/>
              </a:pPr>
              <a:endParaRPr lang="en-US" sz="4400" kern="1700" spc="2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4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258951" y="2248450"/>
            <a:ext cx="1770693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364" y="2435057"/>
            <a:ext cx="54485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Query with Multiple Tables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057" y="1204036"/>
            <a:ext cx="7277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We Will Be Covering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28096" y="3645201"/>
            <a:ext cx="7861577" cy="1682318"/>
            <a:chOff x="3028096" y="3645201"/>
            <a:chExt cx="7861577" cy="168231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069442" y="3901875"/>
              <a:ext cx="0" cy="142564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028096" y="4193971"/>
              <a:ext cx="530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600" b="1" spc="100" dirty="0">
                  <a:solidFill>
                    <a:srgbClr val="1D3787"/>
                  </a:solidFill>
                  <a:latin typeface="Helvetica Neue"/>
                  <a:ea typeface="Open Sans" panose="020B0606030504020204" pitchFamily="34" charset="0"/>
                  <a:cs typeface="Helvetica Neue"/>
                </a:rPr>
                <a:t>1</a:t>
              </a:r>
              <a:endParaRPr lang="en-US" sz="66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39721" y="3645201"/>
              <a:ext cx="6449952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000" dirty="0">
                <a:solidFill>
                  <a:schemeClr val="bg2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endParaRPr>
            </a:p>
            <a:p>
              <a:r>
                <a:rPr lang="en-US" sz="5400" dirty="0">
                  <a:solidFill>
                    <a:srgbClr val="303D74"/>
                  </a:solidFill>
                  <a:latin typeface="Lato"/>
                  <a:ea typeface="Open Sans" panose="020B0606030504020204" pitchFamily="34" charset="0"/>
                  <a:cs typeface="Lato"/>
                </a:rPr>
                <a:t>What is a Field</a:t>
              </a:r>
              <a:endParaRPr lang="tr-TR" sz="5400" dirty="0">
                <a:solidFill>
                  <a:srgbClr val="303D74"/>
                </a:solidFill>
                <a:latin typeface="Lato"/>
                <a:ea typeface="Open Sans" panose="020B0606030504020204" pitchFamily="34" charset="0"/>
                <a:cs typeface="Lato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9057" y="5928319"/>
            <a:ext cx="7720616" cy="1682318"/>
            <a:chOff x="3169057" y="5928319"/>
            <a:chExt cx="7720616" cy="168231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069442" y="6184993"/>
              <a:ext cx="0" cy="142564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169057" y="6400897"/>
              <a:ext cx="530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600" b="1" spc="100" dirty="0">
                  <a:solidFill>
                    <a:srgbClr val="1D3787"/>
                  </a:solidFill>
                  <a:latin typeface="Helvetica Neue"/>
                  <a:ea typeface="Open Sans" panose="020B0606030504020204" pitchFamily="34" charset="0"/>
                  <a:cs typeface="Helvetica Neue"/>
                </a:rPr>
                <a:t>2</a:t>
              </a:r>
              <a:endParaRPr lang="en-US" sz="66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39721" y="5928319"/>
              <a:ext cx="6449952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000" dirty="0">
                <a:solidFill>
                  <a:schemeClr val="bg2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endParaRPr>
            </a:p>
            <a:p>
              <a:r>
                <a:rPr lang="en-US" sz="5400" dirty="0">
                  <a:solidFill>
                    <a:srgbClr val="303D74"/>
                  </a:solidFill>
                  <a:latin typeface="Lato"/>
                  <a:ea typeface="Open Sans" panose="020B0606030504020204" pitchFamily="34" charset="0"/>
                  <a:cs typeface="Lato"/>
                </a:rPr>
                <a:t>What is a Record</a:t>
              </a:r>
              <a:endParaRPr lang="tr-TR" sz="5400" dirty="0">
                <a:solidFill>
                  <a:srgbClr val="303D74"/>
                </a:solidFill>
                <a:latin typeface="Lato"/>
                <a:ea typeface="Open Sans" panose="020B0606030504020204" pitchFamily="34" charset="0"/>
                <a:cs typeface="Lato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69057" y="8261040"/>
            <a:ext cx="7720616" cy="1682318"/>
            <a:chOff x="3169057" y="8261040"/>
            <a:chExt cx="7720616" cy="168231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069442" y="8517714"/>
              <a:ext cx="0" cy="142564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169057" y="8733618"/>
              <a:ext cx="530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600" b="1" spc="100" dirty="0">
                  <a:solidFill>
                    <a:srgbClr val="1D3787"/>
                  </a:solidFill>
                  <a:latin typeface="Helvetica Neue"/>
                  <a:ea typeface="Open Sans" panose="020B0606030504020204" pitchFamily="34" charset="0"/>
                  <a:cs typeface="Helvetica Neue"/>
                </a:rPr>
                <a:t>3</a:t>
              </a:r>
              <a:endParaRPr lang="en-US" sz="66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39721" y="8261040"/>
              <a:ext cx="6449952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000" dirty="0">
                <a:solidFill>
                  <a:schemeClr val="bg2">
                    <a:lumMod val="50000"/>
                  </a:schemeClr>
                </a:solidFill>
                <a:latin typeface="Lato"/>
                <a:ea typeface="Open Sans" panose="020B0606030504020204" pitchFamily="34" charset="0"/>
                <a:cs typeface="Lato"/>
              </a:endParaRPr>
            </a:p>
            <a:p>
              <a:r>
                <a:rPr lang="en-US" sz="5400" dirty="0">
                  <a:solidFill>
                    <a:srgbClr val="303D74"/>
                  </a:solidFill>
                  <a:latin typeface="Lato"/>
                  <a:ea typeface="Open Sans" panose="020B0606030504020204" pitchFamily="34" charset="0"/>
                  <a:cs typeface="Lato"/>
                </a:rPr>
                <a:t>What is a Table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280566" y="6374771"/>
            <a:ext cx="7332623" cy="2611449"/>
            <a:chOff x="13280566" y="6374771"/>
            <a:chExt cx="7332623" cy="2611449"/>
          </a:xfrm>
        </p:grpSpPr>
        <p:sp>
          <p:nvSpPr>
            <p:cNvPr id="50" name="TextBox 49"/>
            <p:cNvSpPr txBox="1"/>
            <p:nvPr/>
          </p:nvSpPr>
          <p:spPr>
            <a:xfrm>
              <a:off x="13280566" y="6400897"/>
              <a:ext cx="530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spc="100" dirty="0">
                  <a:solidFill>
                    <a:srgbClr val="1D3787"/>
                  </a:solidFill>
                  <a:latin typeface="Helvetica Neue"/>
                  <a:ea typeface="Open Sans" panose="020B0606030504020204" pitchFamily="34" charset="0"/>
                  <a:cs typeface="Helvetica Neue"/>
                </a:rPr>
                <a:t>4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4100448" y="6374771"/>
              <a:ext cx="0" cy="142564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4813280" y="6400897"/>
              <a:ext cx="5799909" cy="258532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303D74"/>
                  </a:solidFill>
                </a:rPr>
                <a:t>And how does all this work together to create a query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2749207-51A5-4635-871F-BB0CDDE8C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258951" y="2248450"/>
            <a:ext cx="179849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8150" y="4533055"/>
            <a:ext cx="9104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Lato"/>
              </a:rPr>
              <a:t>A </a:t>
            </a:r>
            <a:r>
              <a:rPr lang="en-US" sz="6000" i="1" dirty="0">
                <a:solidFill>
                  <a:schemeClr val="bg2">
                    <a:lumMod val="50000"/>
                  </a:schemeClr>
                </a:solidFill>
                <a:latin typeface="Lato"/>
              </a:rPr>
              <a:t>Field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Lato"/>
              </a:rPr>
              <a:t> is a single piece of information.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Lato"/>
              <a:ea typeface="Open Sans" panose="020B0606030504020204" pitchFamily="34" charset="0"/>
              <a:cs typeface="La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363" y="2435057"/>
            <a:ext cx="1568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What is a Field?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056" y="1204036"/>
            <a:ext cx="1000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rgbClr val="1D3787"/>
                </a:solidFill>
                <a:latin typeface="Helvetica Neue"/>
                <a:ea typeface="Open Sans" panose="020B0606030504020204" pitchFamily="34" charset="0"/>
                <a:cs typeface="Helvetica Neue"/>
              </a:rPr>
              <a:t>Query Using Multiple Tables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9BB932-B0E6-4638-8FB5-6C1505080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24380951" cy="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6348</TotalTime>
  <Words>949</Words>
  <Application>Microsoft Office PowerPoint</Application>
  <PresentationFormat>Custom</PresentationFormat>
  <Paragraphs>175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AeriesSansBold</vt:lpstr>
      <vt:lpstr>Aharoni</vt:lpstr>
      <vt:lpstr>Arial</vt:lpstr>
      <vt:lpstr>Arial Black</vt:lpstr>
      <vt:lpstr>Bebas Neue</vt:lpstr>
      <vt:lpstr>Calibri</vt:lpstr>
      <vt:lpstr>Calibri Light</vt:lpstr>
      <vt:lpstr>Helvetica Neue</vt:lpstr>
      <vt:lpstr>Lato</vt:lpstr>
      <vt:lpstr>Nunito Sans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Kim Hayes</cp:lastModifiedBy>
  <cp:revision>487</cp:revision>
  <dcterms:created xsi:type="dcterms:W3CDTF">2014-09-26T10:57:37Z</dcterms:created>
  <dcterms:modified xsi:type="dcterms:W3CDTF">2023-02-02T03:09:42Z</dcterms:modified>
</cp:coreProperties>
</file>