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sldIdLst>
    <p:sldId id="295" r:id="rId5"/>
    <p:sldId id="267" r:id="rId6"/>
    <p:sldId id="297" r:id="rId7"/>
    <p:sldId id="311" r:id="rId8"/>
    <p:sldId id="306" r:id="rId9"/>
    <p:sldId id="307" r:id="rId10"/>
    <p:sldId id="308" r:id="rId11"/>
    <p:sldId id="309" r:id="rId12"/>
    <p:sldId id="310" r:id="rId13"/>
    <p:sldId id="288" r:id="rId14"/>
  </p:sldIdLst>
  <p:sldSz cx="12192000" cy="6858000"/>
  <p:notesSz cx="6858000" cy="9144000"/>
  <p:embeddedFontLst>
    <p:embeddedFont>
      <p:font typeface="AeriesSansBold" charset="0"/>
      <p:regular r:id="rId16"/>
    </p:embeddedFont>
    <p:embeddedFont>
      <p:font typeface="Calibri" panose="020F0502020204030204" pitchFamily="34" charset="0"/>
      <p:regular r:id="rId17"/>
      <p:bold r:id="rId18"/>
      <p:italic r:id="rId19"/>
      <p:boldItalic r:id="rId20"/>
    </p:embeddedFont>
    <p:embeddedFont>
      <p:font typeface="Nunito Sans" pitchFamily="2" charset="0"/>
      <p:regular r:id="rId21"/>
      <p:bold r:id="rId22"/>
      <p:italic r:id="rId23"/>
      <p:boldItalic r:id="rId24"/>
    </p:embeddedFont>
    <p:embeddedFont>
      <p:font typeface="Nunito Sans SemiBold" pitchFamily="2"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A0"/>
    <a:srgbClr val="345BA9"/>
    <a:srgbClr val="A5BAE3"/>
    <a:srgbClr val="0F3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25" autoAdjust="0"/>
    <p:restoredTop sz="94660"/>
  </p:normalViewPr>
  <p:slideViewPr>
    <p:cSldViewPr snapToGrid="0">
      <p:cViewPr varScale="1">
        <p:scale>
          <a:sx n="117" d="100"/>
          <a:sy n="117"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AF1C-BCB8-4D7A-A0AF-E3C3F858BA7E}"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C35B-F643-49E2-89D5-360256F0B2EB}" type="slidenum">
              <a:rPr lang="en-US" smtClean="0"/>
              <a:t>‹#›</a:t>
            </a:fld>
            <a:endParaRPr lang="en-US"/>
          </a:p>
        </p:txBody>
      </p:sp>
    </p:spTree>
    <p:extLst>
      <p:ext uri="{BB962C8B-B14F-4D97-AF65-F5344CB8AC3E}">
        <p14:creationId xmlns:p14="http://schemas.microsoft.com/office/powerpoint/2010/main" val="17387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12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1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6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1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41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10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66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673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6367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www.aeries.com/academ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hyperlink" Target="https://www.aeries.com/solutions/demo" TargetMode="External"/><Relationship Id="rId5" Type="http://schemas.openxmlformats.org/officeDocument/2006/relationships/image" Target="../media/image20.png"/><Relationship Id="rId10" Type="http://schemas.openxmlformats.org/officeDocument/2006/relationships/hyperlink" Target="aeries.com/aeriescon" TargetMode="External"/><Relationship Id="rId4" Type="http://schemas.openxmlformats.org/officeDocument/2006/relationships/image" Target="../media/image19.svg"/><Relationship Id="rId9" Type="http://schemas.openxmlformats.org/officeDocument/2006/relationships/hyperlink" Target="https://survey.alchemer.com/s3/6899809/Good-Morning-Aeries-Survey" TargetMode="External"/><Relationship Id="rId1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hyperlink" Target="https://support.aeries.com/support/solutions/folders/1400011629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1252235" y="1315236"/>
            <a:ext cx="7101189"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Speaking today:</a:t>
            </a:r>
            <a:endParaRPr lang="en-US" sz="7200">
              <a:solidFill>
                <a:srgbClr val="345BA9"/>
              </a:solidFill>
              <a:latin typeface="AeriesSansBold" pitchFamily="50" charset="0"/>
            </a:endParaRPr>
          </a:p>
        </p:txBody>
      </p:sp>
      <p:grpSp>
        <p:nvGrpSpPr>
          <p:cNvPr id="27" name="Group 26">
            <a:extLst>
              <a:ext uri="{FF2B5EF4-FFF2-40B4-BE49-F238E27FC236}">
                <a16:creationId xmlns:a16="http://schemas.microsoft.com/office/drawing/2014/main" id="{7F75D138-AEC9-2C73-1FCC-3D630495C412}"/>
              </a:ext>
            </a:extLst>
          </p:cNvPr>
          <p:cNvGrpSpPr/>
          <p:nvPr/>
        </p:nvGrpSpPr>
        <p:grpSpPr>
          <a:xfrm>
            <a:off x="1230010" y="2743260"/>
            <a:ext cx="5963021" cy="1115859"/>
            <a:chOff x="1806575" y="3878262"/>
            <a:chExt cx="5638970" cy="866775"/>
          </a:xfrm>
        </p:grpSpPr>
        <p:sp>
          <p:nvSpPr>
            <p:cNvPr id="9" name="Object8"/>
            <p:cNvSpPr/>
            <p:nvPr/>
          </p:nvSpPr>
          <p:spPr>
            <a:xfrm>
              <a:off x="2876550" y="3898900"/>
              <a:ext cx="4546600" cy="355600"/>
            </a:xfrm>
            <a:prstGeom prst="rect">
              <a:avLst/>
            </a:prstGeom>
            <a:noFill/>
            <a:ln/>
          </p:spPr>
          <p:txBody>
            <a:bodyPr wrap="square" lIns="0" tIns="0" rIns="0" bIns="0" rtlCol="0" anchor="ctr">
              <a:noAutofit/>
            </a:bodyPr>
            <a:lstStyle/>
            <a:p>
              <a:pPr defTabSz="609630">
                <a:lnSpc>
                  <a:spcPts val="2067"/>
                </a:lnSpc>
              </a:pPr>
              <a:r>
                <a:rPr lang="en-US" sz="2400" b="1" dirty="0">
                  <a:solidFill>
                    <a:srgbClr val="0F346F"/>
                  </a:solidFill>
                  <a:latin typeface="Nunito Sans" pitchFamily="34" charset="0"/>
                  <a:ea typeface="Nunito Sans" pitchFamily="34" charset="-122"/>
                  <a:cs typeface="Nunito Sans" pitchFamily="34" charset="-120"/>
                </a:rPr>
                <a:t>PRESENTER </a:t>
              </a:r>
              <a:r>
                <a:rPr lang="en-US" sz="2400" dirty="0">
                  <a:solidFill>
                    <a:srgbClr val="0F346F"/>
                  </a:solidFill>
                  <a:latin typeface="Nunito Sans" pitchFamily="34" charset="0"/>
                  <a:ea typeface="Nunito Sans" pitchFamily="34" charset="-122"/>
                  <a:cs typeface="Nunito Sans" pitchFamily="34" charset="-120"/>
                </a:rPr>
                <a:t>|</a:t>
              </a:r>
              <a:r>
                <a:rPr lang="en-US" sz="2400" b="1" dirty="0">
                  <a:solidFill>
                    <a:srgbClr val="0F346F"/>
                  </a:solidFill>
                  <a:latin typeface="Nunito Sans" pitchFamily="34" charset="0"/>
                  <a:ea typeface="Nunito Sans" pitchFamily="34" charset="-122"/>
                  <a:cs typeface="Nunito Sans" pitchFamily="34" charset="-120"/>
                </a:rPr>
                <a:t>  Sandy Madrid</a:t>
              </a:r>
              <a:endParaRPr lang="en-US" sz="2400" dirty="0">
                <a:solidFill>
                  <a:srgbClr val="0F346F"/>
                </a:solidFill>
                <a:latin typeface="Calibri" panose="020F0502020204030204"/>
              </a:endParaRPr>
            </a:p>
          </p:txBody>
        </p:sp>
        <p:sp>
          <p:nvSpPr>
            <p:cNvPr id="10" name="Object9"/>
            <p:cNvSpPr/>
            <p:nvPr/>
          </p:nvSpPr>
          <p:spPr>
            <a:xfrm>
              <a:off x="2898945" y="4324350"/>
              <a:ext cx="4546600" cy="266700"/>
            </a:xfrm>
            <a:prstGeom prst="rect">
              <a:avLst/>
            </a:prstGeom>
            <a:noFill/>
            <a:ln/>
          </p:spPr>
          <p:txBody>
            <a:bodyPr wrap="square" lIns="0" tIns="0" rIns="0" bIns="0" rtlCol="0" anchor="t">
              <a:noAutofit/>
            </a:bodyPr>
            <a:lstStyle/>
            <a:p>
              <a:pPr defTabSz="609630">
                <a:lnSpc>
                  <a:spcPts val="2067"/>
                </a:lnSpc>
              </a:pPr>
              <a:r>
                <a:rPr lang="en-US" b="1" dirty="0">
                  <a:solidFill>
                    <a:srgbClr val="0F346F"/>
                  </a:solidFill>
                  <a:latin typeface="Nunito Sans" pitchFamily="34" charset="0"/>
                </a:rPr>
                <a:t>Aeries Trainer</a:t>
              </a:r>
              <a:endParaRPr lang="en-US" dirty="0">
                <a:solidFill>
                  <a:srgbClr val="0F346F"/>
                </a:solidFill>
                <a:latin typeface="Calibri" panose="020F0502020204030204"/>
              </a:endParaRPr>
            </a:p>
          </p:txBody>
        </p:sp>
        <p:sp>
          <p:nvSpPr>
            <p:cNvPr id="7" name="Oval 6">
              <a:extLst>
                <a:ext uri="{FF2B5EF4-FFF2-40B4-BE49-F238E27FC236}">
                  <a16:creationId xmlns:a16="http://schemas.microsoft.com/office/drawing/2014/main" id="{83266200-2C13-FA43-A6E0-513B8B882C3A}"/>
                </a:ext>
              </a:extLst>
            </p:cNvPr>
            <p:cNvSpPr/>
            <p:nvPr/>
          </p:nvSpPr>
          <p:spPr>
            <a:xfrm>
              <a:off x="1806575" y="3878262"/>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471EA77-E618-C814-1420-FAD3CA0F065E}"/>
              </a:ext>
            </a:extLst>
          </p:cNvPr>
          <p:cNvGrpSpPr/>
          <p:nvPr/>
        </p:nvGrpSpPr>
        <p:grpSpPr>
          <a:xfrm>
            <a:off x="1252234" y="3983891"/>
            <a:ext cx="5915838" cy="1115859"/>
            <a:chOff x="1828799" y="5118893"/>
            <a:chExt cx="5594351" cy="866775"/>
          </a:xfrm>
        </p:grpSpPr>
        <p:sp>
          <p:nvSpPr>
            <p:cNvPr id="11" name="Object10"/>
            <p:cNvSpPr/>
            <p:nvPr/>
          </p:nvSpPr>
          <p:spPr>
            <a:xfrm>
              <a:off x="2876550" y="5149850"/>
              <a:ext cx="4546600" cy="355600"/>
            </a:xfrm>
            <a:prstGeom prst="rect">
              <a:avLst/>
            </a:prstGeom>
            <a:noFill/>
            <a:ln/>
          </p:spPr>
          <p:txBody>
            <a:bodyPr wrap="square" lIns="0" tIns="0" rIns="0" bIns="0" rtlCol="0" anchor="ctr">
              <a:noAutofit/>
            </a:bodyPr>
            <a:lstStyle/>
            <a:p>
              <a:pPr defTabSz="609630">
                <a:lnSpc>
                  <a:spcPts val="2067"/>
                </a:lnSpc>
              </a:pPr>
              <a:r>
                <a:rPr lang="en-US" sz="2000" b="1" dirty="0">
                  <a:solidFill>
                    <a:srgbClr val="0F346F"/>
                  </a:solidFill>
                  <a:latin typeface="Nunito Sans" pitchFamily="34" charset="0"/>
                  <a:ea typeface="Nunito Sans" pitchFamily="34" charset="-122"/>
                  <a:cs typeface="Nunito Sans" pitchFamily="34" charset="-120"/>
                </a:rPr>
                <a:t>PRESENTER  </a:t>
              </a:r>
              <a:r>
                <a:rPr lang="en-US" sz="2000" dirty="0">
                  <a:solidFill>
                    <a:srgbClr val="0F346F"/>
                  </a:solidFill>
                  <a:latin typeface="Nunito Sans" pitchFamily="34" charset="0"/>
                  <a:ea typeface="Nunito Sans" pitchFamily="34" charset="-122"/>
                  <a:cs typeface="Nunito Sans" pitchFamily="34" charset="-120"/>
                </a:rPr>
                <a:t>|</a:t>
              </a:r>
              <a:r>
                <a:rPr lang="en-US" sz="2000" b="1" dirty="0">
                  <a:solidFill>
                    <a:srgbClr val="0F346F"/>
                  </a:solidFill>
                  <a:latin typeface="Nunito Sans" pitchFamily="34" charset="0"/>
                  <a:ea typeface="Nunito Sans" pitchFamily="34" charset="-122"/>
                  <a:cs typeface="Nunito Sans" pitchFamily="34" charset="-120"/>
                </a:rPr>
                <a:t>  Lindi Dreibelbis </a:t>
              </a:r>
            </a:p>
            <a:p>
              <a:pPr defTabSz="609630">
                <a:lnSpc>
                  <a:spcPts val="2067"/>
                </a:lnSpc>
              </a:pPr>
              <a:r>
                <a:rPr lang="en-US" sz="2000" b="1" dirty="0">
                  <a:solidFill>
                    <a:srgbClr val="0F346F"/>
                  </a:solidFill>
                  <a:latin typeface="Nunito Sans" pitchFamily="34" charset="0"/>
                  <a:ea typeface="Nunito Sans" pitchFamily="34" charset="-122"/>
                  <a:cs typeface="Nunito Sans" pitchFamily="34" charset="-120"/>
                </a:rPr>
                <a:t>			Deb McConnell</a:t>
              </a:r>
              <a:endParaRPr lang="en-US" sz="2000" dirty="0">
                <a:solidFill>
                  <a:srgbClr val="0F346F"/>
                </a:solidFill>
                <a:latin typeface="Calibri" panose="020F0502020204030204"/>
              </a:endParaRPr>
            </a:p>
          </p:txBody>
        </p:sp>
        <p:sp>
          <p:nvSpPr>
            <p:cNvPr id="12" name="Object11"/>
            <p:cNvSpPr/>
            <p:nvPr/>
          </p:nvSpPr>
          <p:spPr>
            <a:xfrm>
              <a:off x="2876550" y="5575300"/>
              <a:ext cx="4546600" cy="266700"/>
            </a:xfrm>
            <a:prstGeom prst="rect">
              <a:avLst/>
            </a:prstGeom>
            <a:noFill/>
            <a:ln/>
          </p:spPr>
          <p:txBody>
            <a:bodyPr wrap="square" lIns="0" tIns="0" rIns="0" bIns="0" rtlCol="0" anchor="t">
              <a:noAutofit/>
            </a:bodyPr>
            <a:lstStyle/>
            <a:p>
              <a:pPr defTabSz="609630">
                <a:lnSpc>
                  <a:spcPts val="2067"/>
                </a:lnSpc>
              </a:pPr>
              <a:r>
                <a:rPr lang="en-US" b="1" dirty="0">
                  <a:solidFill>
                    <a:srgbClr val="0F346F"/>
                  </a:solidFill>
                </a:rPr>
                <a:t>Aeries Trainers</a:t>
              </a:r>
            </a:p>
          </p:txBody>
        </p:sp>
        <p:sp>
          <p:nvSpPr>
            <p:cNvPr id="16" name="Oval 15">
              <a:extLst>
                <a:ext uri="{FF2B5EF4-FFF2-40B4-BE49-F238E27FC236}">
                  <a16:creationId xmlns:a16="http://schemas.microsoft.com/office/drawing/2014/main" id="{4164E05D-685B-B9F0-45AB-4F9B1F261056}"/>
                </a:ext>
              </a:extLst>
            </p:cNvPr>
            <p:cNvSpPr/>
            <p:nvPr/>
          </p:nvSpPr>
          <p:spPr>
            <a:xfrm>
              <a:off x="1828799" y="5118893"/>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0"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3" name="Picture 2">
            <a:extLst>
              <a:ext uri="{FF2B5EF4-FFF2-40B4-BE49-F238E27FC236}">
                <a16:creationId xmlns:a16="http://schemas.microsoft.com/office/drawing/2014/main" id="{48ED7C13-3FC8-5FCB-C220-1A01A35DFF08}"/>
              </a:ext>
            </a:extLst>
          </p:cNvPr>
          <p:cNvPicPr>
            <a:picLocks noChangeAspect="1"/>
          </p:cNvPicPr>
          <p:nvPr/>
        </p:nvPicPr>
        <p:blipFill>
          <a:blip r:embed="rId6"/>
          <a:stretch>
            <a:fillRect/>
          </a:stretch>
        </p:blipFill>
        <p:spPr>
          <a:xfrm>
            <a:off x="841042" y="6215108"/>
            <a:ext cx="126206" cy="124905"/>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411323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Thanks for joining us!</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6"/>
            <a:ext cx="12192000" cy="3457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3CF7F2-B112-BD1B-DE23-B81C87FEE6F6}"/>
              </a:ext>
            </a:extLst>
          </p:cNvPr>
          <p:cNvGrpSpPr/>
          <p:nvPr/>
        </p:nvGrpSpPr>
        <p:grpSpPr>
          <a:xfrm>
            <a:off x="939800" y="3859160"/>
            <a:ext cx="10312400" cy="2661844"/>
            <a:chOff x="939800" y="3616590"/>
            <a:chExt cx="10312400" cy="2661844"/>
          </a:xfrm>
        </p:grpSpPr>
        <p:sp>
          <p:nvSpPr>
            <p:cNvPr id="7" name="Object5">
              <a:extLst>
                <a:ext uri="{FF2B5EF4-FFF2-40B4-BE49-F238E27FC236}">
                  <a16:creationId xmlns:a16="http://schemas.microsoft.com/office/drawing/2014/main" id="{B67DE796-90F3-A6F5-2A61-0CE8372681D7}"/>
                </a:ext>
              </a:extLst>
            </p:cNvPr>
            <p:cNvSpPr/>
            <p:nvPr/>
          </p:nvSpPr>
          <p:spPr>
            <a:xfrm>
              <a:off x="939800" y="3616590"/>
              <a:ext cx="9004300" cy="488950"/>
            </a:xfrm>
            <a:prstGeom prst="rect">
              <a:avLst/>
            </a:prstGeom>
            <a:noFill/>
            <a:ln/>
          </p:spPr>
          <p:txBody>
            <a:bodyPr wrap="square" lIns="0" tIns="0" rIns="0" bIns="0" rtlCol="0" anchor="ctr">
              <a:noAutofit/>
            </a:bodyPr>
            <a:lstStyle/>
            <a:p>
              <a:pPr defTabSz="609630">
                <a:lnSpc>
                  <a:spcPts val="3800"/>
                </a:lnSpc>
              </a:pPr>
              <a:r>
                <a:rPr lang="en-US" sz="3200" kern="0" spc="-67">
                  <a:solidFill>
                    <a:srgbClr val="0C1E41"/>
                  </a:solidFill>
                  <a:latin typeface="AeriesSansBold" pitchFamily="50" charset="0"/>
                  <a:ea typeface="Aeries Sans" pitchFamily="34" charset="-122"/>
                  <a:cs typeface="Aeries Sans" pitchFamily="34" charset="-120"/>
                </a:rPr>
                <a:t>Info and links</a:t>
              </a:r>
              <a:endParaRPr lang="en-US" sz="3200">
                <a:solidFill>
                  <a:prstClr val="black"/>
                </a:solidFill>
                <a:latin typeface="AeriesSansBold" pitchFamily="50" charset="0"/>
              </a:endParaRPr>
            </a:p>
          </p:txBody>
        </p:sp>
        <p:pic>
          <p:nvPicPr>
            <p:cNvPr id="8" name="Object 2" descr="preencoded.png">
              <a:extLst>
                <a:ext uri="{FF2B5EF4-FFF2-40B4-BE49-F238E27FC236}">
                  <a16:creationId xmlns:a16="http://schemas.microsoft.com/office/drawing/2014/main" id="{6072FF2B-218F-7A39-3D1B-47053BC617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 t="15623" r="77239" b="80274"/>
            <a:stretch/>
          </p:blipFill>
          <p:spPr>
            <a:xfrm>
              <a:off x="939800" y="4210203"/>
              <a:ext cx="1253067" cy="190197"/>
            </a:xfrm>
            <a:prstGeom prst="rect">
              <a:avLst/>
            </a:prstGeom>
          </p:spPr>
        </p:pic>
        <p:sp>
          <p:nvSpPr>
            <p:cNvPr id="17" name="Object5">
              <a:extLst>
                <a:ext uri="{FF2B5EF4-FFF2-40B4-BE49-F238E27FC236}">
                  <a16:creationId xmlns:a16="http://schemas.microsoft.com/office/drawing/2014/main" id="{C151046C-73CB-6387-357A-6F791636F3E0}"/>
                </a:ext>
              </a:extLst>
            </p:cNvPr>
            <p:cNvSpPr/>
            <p:nvPr/>
          </p:nvSpPr>
          <p:spPr>
            <a:xfrm>
              <a:off x="939800" y="4715367"/>
              <a:ext cx="4473423" cy="1563066"/>
            </a:xfrm>
            <a:prstGeom prst="rect">
              <a:avLst/>
            </a:prstGeom>
            <a:noFill/>
            <a:ln/>
          </p:spPr>
          <p:txBody>
            <a:bodyPr wrap="square" lIns="0" tIns="0" rIns="0" bIns="0" rtlCol="0" anchor="t">
              <a:noAutofit/>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Good-Morning-Aeries-Survey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4815" indent="-304815" defTabSz="609630">
                <a:buFont typeface="Arial" panose="020B0604020202020204" pitchFamily="34" charset="0"/>
                <a:buChar char="•"/>
              </a:pPr>
              <a:endParaRPr lang="en-US" sz="1600" dirty="0">
                <a:solidFill>
                  <a:prstClr val="black"/>
                </a:solidFill>
                <a:latin typeface="Calibri" panose="020F0502020204030204"/>
              </a:endParaRPr>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rPr>
                <a:t> </a:t>
              </a:r>
              <a:r>
                <a:rPr lang="en-US" sz="1600" b="1" dirty="0">
                  <a:solidFill>
                    <a:srgbClr val="0C1E41"/>
                  </a:solidFill>
                  <a:latin typeface="Nunito Sans SemiBold" pitchFamily="34" charset="0"/>
                  <a:ea typeface="Nunito Sans SemiBold" pitchFamily="34" charset="-122"/>
                  <a:cs typeface="Nunito Sans SemiBold" pitchFamily="34" charset="-120"/>
                  <a:hlinkClick r:id="rId10"/>
                </a:rPr>
                <a:t>Aeries.com/</a:t>
              </a:r>
              <a:r>
                <a:rPr lang="en-US" sz="1600" b="1" dirty="0" err="1">
                  <a:solidFill>
                    <a:srgbClr val="0C1E41"/>
                  </a:solidFill>
                  <a:latin typeface="Nunito Sans SemiBold" pitchFamily="34" charset="0"/>
                  <a:ea typeface="Nunito Sans SemiBold" pitchFamily="34" charset="-122"/>
                  <a:cs typeface="Nunito Sans SemiBold" pitchFamily="34" charset="-120"/>
                  <a:hlinkClick r:id="rId10"/>
                </a:rPr>
                <a:t>aeriescon</a:t>
              </a:r>
              <a:endParaRPr lang="en-US" sz="1600" dirty="0">
                <a:solidFill>
                  <a:prstClr val="black"/>
                </a:solidFill>
                <a:latin typeface="Calibri" panose="020F0502020204030204"/>
              </a:endParaRPr>
            </a:p>
            <a:p>
              <a:pPr defTabSz="609630"/>
              <a:endParaRPr lang="en-US" sz="1600" dirty="0">
                <a:solidFill>
                  <a:prstClr val="black"/>
                </a:solidFill>
                <a:latin typeface="Calibri" panose="020F0502020204030204"/>
              </a:endParaRPr>
            </a:p>
          </p:txBody>
        </p:sp>
        <p:sp>
          <p:nvSpPr>
            <p:cNvPr id="18" name="Object5">
              <a:extLst>
                <a:ext uri="{FF2B5EF4-FFF2-40B4-BE49-F238E27FC236}">
                  <a16:creationId xmlns:a16="http://schemas.microsoft.com/office/drawing/2014/main" id="{8862EE14-0123-2CD8-E706-16F1FDCAB9F5}"/>
                </a:ext>
              </a:extLst>
            </p:cNvPr>
            <p:cNvSpPr/>
            <p:nvPr/>
          </p:nvSpPr>
          <p:spPr>
            <a:xfrm>
              <a:off x="6311900" y="3652595"/>
              <a:ext cx="4940300" cy="2625839"/>
            </a:xfrm>
            <a:prstGeom prst="rect">
              <a:avLst/>
            </a:prstGeom>
            <a:noFill/>
            <a:ln/>
          </p:spPr>
          <p:txBody>
            <a:bodyPr wrap="square" lIns="0" tIns="0" rIns="0" bIns="0" rtlCol="0" anchor="t">
              <a:noAutofit/>
            </a:bodyPr>
            <a:lstStyle/>
            <a:p>
              <a:pPr marL="304815" indent="-304815" defTabSz="609630">
                <a:lnSpc>
                  <a:spcPts val="2133"/>
                </a:lnSpc>
                <a:buFont typeface="Arial" panose="020B0604020202020204" pitchFamily="34" charset="0"/>
                <a:buChar char="•"/>
              </a:pPr>
              <a:r>
                <a:rPr lang="en-US" sz="1600" dirty="0">
                  <a:hlinkClick r:id="rId11"/>
                </a:rPr>
                <a:t>Aeries Demo Data</a:t>
              </a:r>
              <a:endParaRPr lang="en-US" sz="1600" b="1" dirty="0">
                <a:solidFill>
                  <a:srgbClr val="0C1E41"/>
                </a:solidFill>
                <a:latin typeface="Nunito Sans SemiBold" pitchFamily="34" charset="0"/>
              </a:endParaRPr>
            </a:p>
            <a:p>
              <a:pPr marL="304815" indent="-304815" defTabSz="609630">
                <a:lnSpc>
                  <a:spcPts val="2133"/>
                </a:lnSpc>
                <a:buFont typeface="Arial" panose="020B0604020202020204" pitchFamily="34" charset="0"/>
                <a:buChar char="•"/>
              </a:pPr>
              <a:endParaRPr lang="en-US" sz="1600" b="1" dirty="0">
                <a:solidFill>
                  <a:srgbClr val="0C1E41"/>
                </a:solidFill>
                <a:latin typeface="Nunito Sans SemiBold" pitchFamily="34" charset="0"/>
              </a:endParaRPr>
            </a:p>
            <a:p>
              <a:pPr marL="285750" indent="-285750">
                <a:buFont typeface="Arial" panose="020B0604020202020204" pitchFamily="34" charset="0"/>
                <a:buChar char="•"/>
              </a:pPr>
              <a:r>
                <a:rPr lang="en-US" sz="1600" dirty="0">
                  <a:hlinkClick r:id="rId12"/>
                </a:rPr>
                <a:t>Aeries Academy</a:t>
              </a:r>
              <a:endParaRPr lang="en-US" sz="1600" dirty="0"/>
            </a:p>
            <a:p>
              <a:pPr marL="304815" indent="-304815" defTabSz="609630">
                <a:lnSpc>
                  <a:spcPts val="2133"/>
                </a:lnSpc>
                <a:buFont typeface="Arial" panose="020B0604020202020204" pitchFamily="34" charset="0"/>
                <a:buChar char="•"/>
              </a:pPr>
              <a:endParaRPr lang="en-US" sz="1600" dirty="0"/>
            </a:p>
            <a:p>
              <a:pPr marL="304815" indent="-304815" defTabSz="609630">
                <a:lnSpc>
                  <a:spcPts val="2133"/>
                </a:lnSpc>
                <a:buFont typeface="Arial" panose="020B0604020202020204" pitchFamily="34" charset="0"/>
                <a:buChar char="•"/>
              </a:pPr>
              <a:endParaRPr lang="en-US" sz="1200" b="1" dirty="0">
                <a:solidFill>
                  <a:srgbClr val="0C1E41"/>
                </a:solidFill>
                <a:latin typeface="Nunito Sans SemiBold" pitchFamily="34" charset="0"/>
                <a:ea typeface="Nunito Sans SemiBold" pitchFamily="34" charset="-122"/>
                <a:cs typeface="Nunito Sans SemiBold" pitchFamily="34" charset="-120"/>
              </a:endParaRPr>
            </a:p>
            <a:p>
              <a:pPr marL="304815" indent="-304815" defTabSz="609630">
                <a:lnSpc>
                  <a:spcPts val="2133"/>
                </a:lnSpc>
                <a:buFont typeface="Arial" panose="020B0604020202020204" pitchFamily="34" charset="0"/>
                <a:buChar char="•"/>
              </a:pPr>
              <a:endParaRPr lang="en-US" sz="1600" b="1" dirty="0">
                <a:solidFill>
                  <a:srgbClr val="0C1E41"/>
                </a:solidFill>
                <a:latin typeface="Nunito Sans SemiBold" pitchFamily="34" charset="0"/>
                <a:ea typeface="Nunito Sans SemiBold" pitchFamily="34" charset="-122"/>
                <a:cs typeface="Nunito Sans SemiBold" pitchFamily="34" charset="-120"/>
              </a:endParaRPr>
            </a:p>
          </p:txBody>
        </p:sp>
      </p:gr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3500" y="2781300"/>
            <a:ext cx="1219200" cy="4140200"/>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extLst>
              <a:ext uri="{96DAC541-7B7A-43D3-8B79-37D633B846F1}">
                <asvg:svgBlip xmlns:asvg="http://schemas.microsoft.com/office/drawing/2016/SVG/main" r:embed="rId4"/>
              </a:ext>
            </a:extLst>
          </a:blip>
          <a:srcRect t="93559" r="87120"/>
          <a:stretch/>
        </p:blipFill>
        <p:spPr>
          <a:xfrm>
            <a:off x="8526904" y="5229244"/>
            <a:ext cx="3112958" cy="439255"/>
          </a:xfrm>
          <a:prstGeom prst="rect">
            <a:avLst/>
          </a:prstGeom>
        </p:spPr>
      </p:pic>
      <p:sp>
        <p:nvSpPr>
          <p:cNvPr id="3" name="Object2"/>
          <p:cNvSpPr/>
          <p:nvPr/>
        </p:nvSpPr>
        <p:spPr>
          <a:xfrm>
            <a:off x="417443" y="1409127"/>
            <a:ext cx="11390244" cy="4039745"/>
          </a:xfrm>
          <a:prstGeom prst="rect">
            <a:avLst/>
          </a:prstGeom>
          <a:noFill/>
          <a:ln/>
        </p:spPr>
        <p:txBody>
          <a:bodyPr wrap="square" lIns="0" tIns="0" rIns="0" bIns="0" rtlCol="0" anchor="t">
            <a:noAutofit/>
          </a:bodyPr>
          <a:lstStyle/>
          <a:p>
            <a:pPr defTabSz="609630">
              <a:lnSpc>
                <a:spcPts val="8067"/>
              </a:lnSpc>
            </a:pPr>
            <a:r>
              <a:rPr lang="en-US" sz="6200" dirty="0">
                <a:solidFill>
                  <a:srgbClr val="1649A0"/>
                </a:solidFill>
                <a:latin typeface="AeriesSansBold" pitchFamily="50" charset="0"/>
                <a:ea typeface="Aeries Sans" pitchFamily="34" charset="-122"/>
                <a:cs typeface="Aeries Sans" pitchFamily="34" charset="-120"/>
              </a:rPr>
              <a:t>Q&amp;A Fall 2 – CALPADS in Aeries</a:t>
            </a:r>
          </a:p>
          <a:p>
            <a:pPr defTabSz="609630">
              <a:lnSpc>
                <a:spcPts val="8067"/>
              </a:lnSpc>
            </a:pPr>
            <a:r>
              <a:rPr lang="en-US" sz="6200" dirty="0">
                <a:solidFill>
                  <a:srgbClr val="1649A0"/>
                </a:solidFill>
                <a:latin typeface="AeriesSansBold" pitchFamily="50" charset="0"/>
                <a:ea typeface="Aeries Sans" pitchFamily="34" charset="-122"/>
                <a:cs typeface="Aeries Sans" pitchFamily="34" charset="-120"/>
              </a:rPr>
              <a:t>Where do we go with our questions and find our answers?</a:t>
            </a:r>
          </a:p>
          <a:p>
            <a:pPr defTabSz="609630">
              <a:lnSpc>
                <a:spcPts val="8067"/>
              </a:lnSpc>
            </a:pPr>
            <a:endParaRPr lang="en-US" sz="6200" dirty="0">
              <a:solidFill>
                <a:srgbClr val="1649A0"/>
              </a:solidFill>
              <a:latin typeface="AeriesSansBold" pitchFamily="50" charset="0"/>
              <a:ea typeface="Aeries Sans" pitchFamily="34" charset="-122"/>
            </a:endParaRPr>
          </a:p>
        </p:txBody>
      </p:sp>
      <p:pic>
        <p:nvPicPr>
          <p:cNvPr id="4" name="Object 1" descr="preencoded.png">
            <a:extLst>
              <a:ext uri="{FF2B5EF4-FFF2-40B4-BE49-F238E27FC236}">
                <a16:creationId xmlns:a16="http://schemas.microsoft.com/office/drawing/2014/main" id="{0EB7431E-4505-5D33-542C-F5424A691D8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93559" r="87120"/>
          <a:stretch/>
        </p:blipFill>
        <p:spPr>
          <a:xfrm>
            <a:off x="689546" y="520061"/>
            <a:ext cx="3112958" cy="439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27846" y="1404729"/>
            <a:ext cx="2787309" cy="5368379"/>
          </a:xfrm>
          <a:prstGeom prst="rect">
            <a:avLst/>
          </a:prstGeom>
          <a:noFill/>
          <a:ln/>
        </p:spPr>
        <p:txBody>
          <a:bodyPr wrap="square" lIns="0" tIns="0" rIns="0" bIns="0" rtlCol="0" anchor="t">
            <a:noAutofit/>
          </a:bodyPr>
          <a:lstStyle/>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During the Fall 2 Submission where do we go when the various scenarios in our own LEA produce questions of Compliance or Correction of Errors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697358" y="363986"/>
            <a:ext cx="7262190" cy="6463308"/>
          </a:xfrm>
          <a:prstGeom prst="rect">
            <a:avLst/>
          </a:prstGeom>
          <a:noFill/>
        </p:spPr>
        <p:txBody>
          <a:bodyPr wrap="square" rtlCol="0">
            <a:spAutoFit/>
          </a:bodyPr>
          <a:lstStyle/>
          <a:p>
            <a:r>
              <a:rPr lang="en-US" dirty="0"/>
              <a:t>Taking a logical look at your scenarios – Ask – In this, scenario, what data fields are needed to report what is occurring with this Staff, Staff Assignment and Course.  (SDEM, SASS and CRSE)</a:t>
            </a:r>
          </a:p>
          <a:p>
            <a:endParaRPr lang="en-US" dirty="0"/>
          </a:p>
          <a:p>
            <a:r>
              <a:rPr lang="en-US" dirty="0"/>
              <a:t>Students taking these courses with these teachers, if enrolled for reporting in a section – Ask – Do these rosters of students have any other reporting need?  </a:t>
            </a:r>
          </a:p>
          <a:p>
            <a:endParaRPr lang="en-US" dirty="0"/>
          </a:p>
          <a:p>
            <a:r>
              <a:rPr lang="en-US" dirty="0"/>
              <a:t>If A-G course did that get defined at the course level?</a:t>
            </a:r>
          </a:p>
          <a:p>
            <a:r>
              <a:rPr lang="en-US" dirty="0"/>
              <a:t>If SPED did I indicate the Instructional Strategy?</a:t>
            </a:r>
          </a:p>
          <a:p>
            <a:r>
              <a:rPr lang="en-US" dirty="0"/>
              <a:t>If EL did I indicate the correct Education Service and if needed, the Language of Instruction if </a:t>
            </a:r>
            <a:r>
              <a:rPr lang="en-US" dirty="0" err="1"/>
              <a:t>ed.service</a:t>
            </a:r>
            <a:r>
              <a:rPr lang="en-US" dirty="0"/>
              <a:t> is for primary language support?</a:t>
            </a:r>
          </a:p>
          <a:p>
            <a:r>
              <a:rPr lang="en-US" dirty="0"/>
              <a:t>If Independent Study, </a:t>
            </a:r>
          </a:p>
          <a:p>
            <a:r>
              <a:rPr lang="en-US" dirty="0"/>
              <a:t>If Online </a:t>
            </a:r>
          </a:p>
          <a:p>
            <a:r>
              <a:rPr lang="en-US" dirty="0"/>
              <a:t>If CTE…?</a:t>
            </a:r>
          </a:p>
          <a:p>
            <a:endParaRPr lang="en-US" dirty="0"/>
          </a:p>
          <a:p>
            <a:r>
              <a:rPr lang="en-US" dirty="0"/>
              <a:t>Each LEA represents unique scenarios BUT the data fields that we are required to report remain the same for all.  The data entered into those fields will submit the status of your LEA for Staff, Courses and Students enrolled in those courses.  Itinerant Staff and Non-classroom Based Staff.</a:t>
            </a:r>
          </a:p>
          <a:p>
            <a:endParaRPr lang="en-US" dirty="0"/>
          </a:p>
          <a:p>
            <a:r>
              <a:rPr lang="en-US" dirty="0"/>
              <a:t>Understand in Aeries where these data fields are and how are they Mapped to the CALPADS fields for compliance.</a:t>
            </a:r>
          </a:p>
        </p:txBody>
      </p:sp>
    </p:spTree>
    <p:extLst>
      <p:ext uri="{BB962C8B-B14F-4D97-AF65-F5344CB8AC3E}">
        <p14:creationId xmlns:p14="http://schemas.microsoft.com/office/powerpoint/2010/main" val="382075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299" y="3200400"/>
            <a:ext cx="2225221" cy="546100"/>
          </a:xfrm>
          <a:prstGeom prst="rect">
            <a:avLst/>
          </a:prstGeom>
        </p:spPr>
      </p:pic>
      <p:sp>
        <p:nvSpPr>
          <p:cNvPr id="7" name="Object6"/>
          <p:cNvSpPr/>
          <p:nvPr/>
        </p:nvSpPr>
        <p:spPr>
          <a:xfrm>
            <a:off x="293476" y="363727"/>
            <a:ext cx="2527300" cy="400050"/>
          </a:xfrm>
          <a:prstGeom prst="rect">
            <a:avLst/>
          </a:prstGeom>
          <a:noFill/>
          <a:ln/>
        </p:spPr>
        <p:txBody>
          <a:bodyPr wrap="square" lIns="0" tIns="0" rIns="0" bIns="0" rtlCol="0" anchor="ctr">
            <a:noAutofit/>
          </a:bodyPr>
          <a:lstStyle/>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r>
              <a:rPr lang="en-US" sz="2733" dirty="0">
                <a:solidFill>
                  <a:srgbClr val="FFFFFF"/>
                </a:solidFill>
                <a:latin typeface="AeriesSansBold" pitchFamily="50" charset="0"/>
                <a:ea typeface="Aeries Sans" pitchFamily="34" charset="-122"/>
              </a:rPr>
              <a:t>SDEM</a:t>
            </a:r>
            <a:endParaRPr lang="en-US" sz="2733" dirty="0">
              <a:solidFill>
                <a:prstClr val="black"/>
              </a:solidFill>
              <a:latin typeface="AeriesSansBold" pitchFamily="50" charset="0"/>
            </a:endParaRPr>
          </a:p>
        </p:txBody>
      </p:sp>
      <p:sp>
        <p:nvSpPr>
          <p:cNvPr id="8" name="Object7"/>
          <p:cNvSpPr/>
          <p:nvPr/>
        </p:nvSpPr>
        <p:spPr>
          <a:xfrm>
            <a:off x="163472" y="961093"/>
            <a:ext cx="2787309" cy="5831162"/>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Some Key areas for questions</a:t>
            </a:r>
          </a:p>
          <a:p>
            <a:pPr marL="342900" indent="-342900" defTabSz="609630">
              <a:lnSpc>
                <a:spcPts val="2733"/>
              </a:lnSpc>
              <a:buFont typeface="Arial" panose="020B0604020202020204" pitchFamily="34" charset="0"/>
              <a:buChar char="•"/>
            </a:pPr>
            <a:r>
              <a:rPr lang="en-US" sz="2000" b="1" dirty="0">
                <a:solidFill>
                  <a:schemeClr val="bg1">
                    <a:alpha val="50000"/>
                  </a:schemeClr>
                </a:solidFill>
                <a:latin typeface="Nunito Sans SemiBold" pitchFamily="34" charset="0"/>
              </a:rPr>
              <a:t>Calculate Time in Service</a:t>
            </a:r>
          </a:p>
          <a:p>
            <a:pPr defTabSz="609630">
              <a:lnSpc>
                <a:spcPts val="2733"/>
              </a:lnSpc>
            </a:pPr>
            <a:r>
              <a:rPr lang="en-US" sz="2000" b="1" dirty="0">
                <a:solidFill>
                  <a:schemeClr val="bg1">
                    <a:alpha val="50000"/>
                  </a:schemeClr>
                </a:solidFill>
                <a:latin typeface="Nunito Sans SemiBold" pitchFamily="34" charset="0"/>
              </a:rPr>
              <a:t>Increase by 1 for single or all staff members</a:t>
            </a: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r>
              <a:rPr lang="en-US" sz="2000" b="1" dirty="0">
                <a:solidFill>
                  <a:schemeClr val="bg1">
                    <a:alpha val="50000"/>
                  </a:schemeClr>
                </a:solidFill>
                <a:latin typeface="Nunito Sans SemiBold" pitchFamily="34" charset="0"/>
              </a:rPr>
              <a:t>Primary School and School assignments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i="1" dirty="0">
                <a:solidFill>
                  <a:schemeClr val="bg1">
                    <a:alpha val="50000"/>
                  </a:schemeClr>
                </a:solidFill>
                <a:latin typeface="Nunito Sans SemiBold" pitchFamily="34" charset="0"/>
              </a:rPr>
              <a:t>Many more questions to ask, but this is a start</a:t>
            </a: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pic>
        <p:nvPicPr>
          <p:cNvPr id="6" name="Picture 5">
            <a:extLst>
              <a:ext uri="{FF2B5EF4-FFF2-40B4-BE49-F238E27FC236}">
                <a16:creationId xmlns:a16="http://schemas.microsoft.com/office/drawing/2014/main" id="{454A0B27-C0D8-8EDC-159D-431BACF1E214}"/>
              </a:ext>
            </a:extLst>
          </p:cNvPr>
          <p:cNvPicPr>
            <a:picLocks noChangeAspect="1"/>
          </p:cNvPicPr>
          <p:nvPr/>
        </p:nvPicPr>
        <p:blipFill>
          <a:blip r:embed="rId7"/>
          <a:stretch>
            <a:fillRect/>
          </a:stretch>
        </p:blipFill>
        <p:spPr>
          <a:xfrm>
            <a:off x="3043003" y="1402105"/>
            <a:ext cx="6869622" cy="926663"/>
          </a:xfrm>
          <a:prstGeom prst="rect">
            <a:avLst/>
          </a:prstGeom>
        </p:spPr>
      </p:pic>
      <p:pic>
        <p:nvPicPr>
          <p:cNvPr id="14" name="Picture 13">
            <a:extLst>
              <a:ext uri="{FF2B5EF4-FFF2-40B4-BE49-F238E27FC236}">
                <a16:creationId xmlns:a16="http://schemas.microsoft.com/office/drawing/2014/main" id="{158CE3B8-A5DD-0EAC-1D5C-0F208C76E8FC}"/>
              </a:ext>
            </a:extLst>
          </p:cNvPr>
          <p:cNvPicPr>
            <a:picLocks noChangeAspect="1"/>
          </p:cNvPicPr>
          <p:nvPr/>
        </p:nvPicPr>
        <p:blipFill>
          <a:blip r:embed="rId8"/>
          <a:stretch>
            <a:fillRect/>
          </a:stretch>
        </p:blipFill>
        <p:spPr>
          <a:xfrm>
            <a:off x="8916715" y="1787822"/>
            <a:ext cx="2871093" cy="1412578"/>
          </a:xfrm>
          <a:prstGeom prst="rect">
            <a:avLst/>
          </a:prstGeom>
        </p:spPr>
      </p:pic>
      <p:sp>
        <p:nvSpPr>
          <p:cNvPr id="5" name="TextBox 4">
            <a:extLst>
              <a:ext uri="{FF2B5EF4-FFF2-40B4-BE49-F238E27FC236}">
                <a16:creationId xmlns:a16="http://schemas.microsoft.com/office/drawing/2014/main" id="{FAEE03ED-600C-6C51-74F8-4AE600217ED3}"/>
              </a:ext>
            </a:extLst>
          </p:cNvPr>
          <p:cNvSpPr txBox="1"/>
          <p:nvPr/>
        </p:nvSpPr>
        <p:spPr>
          <a:xfrm>
            <a:off x="3114252" y="126658"/>
            <a:ext cx="8978357" cy="1200329"/>
          </a:xfrm>
          <a:prstGeom prst="rect">
            <a:avLst/>
          </a:prstGeom>
          <a:noFill/>
        </p:spPr>
        <p:txBody>
          <a:bodyPr wrap="square">
            <a:spAutoFit/>
          </a:bodyPr>
          <a:lstStyle/>
          <a:p>
            <a:r>
              <a:rPr lang="en-US" b="1" dirty="0"/>
              <a:t>Questions</a:t>
            </a:r>
            <a:r>
              <a:rPr lang="en-US" dirty="0"/>
              <a:t>:  Can this be run the automation more then once? No, once the staff years has been incremented you can only do update every 9 months</a:t>
            </a:r>
          </a:p>
          <a:p>
            <a:r>
              <a:rPr lang="en-US" dirty="0"/>
              <a:t>Can I manually change the Years of Service if I made a mistake?  Yes, you can manually change data field</a:t>
            </a:r>
          </a:p>
        </p:txBody>
      </p:sp>
      <p:pic>
        <p:nvPicPr>
          <p:cNvPr id="10" name="Picture 9">
            <a:extLst>
              <a:ext uri="{FF2B5EF4-FFF2-40B4-BE49-F238E27FC236}">
                <a16:creationId xmlns:a16="http://schemas.microsoft.com/office/drawing/2014/main" id="{93B4399A-55A6-77EB-15FF-D288DCDD5FFD}"/>
              </a:ext>
            </a:extLst>
          </p:cNvPr>
          <p:cNvPicPr>
            <a:picLocks noChangeAspect="1"/>
          </p:cNvPicPr>
          <p:nvPr/>
        </p:nvPicPr>
        <p:blipFill>
          <a:blip r:embed="rId9"/>
          <a:stretch>
            <a:fillRect/>
          </a:stretch>
        </p:blipFill>
        <p:spPr>
          <a:xfrm>
            <a:off x="3894557" y="4185366"/>
            <a:ext cx="3175163" cy="584230"/>
          </a:xfrm>
          <a:prstGeom prst="rect">
            <a:avLst/>
          </a:prstGeom>
        </p:spPr>
      </p:pic>
      <p:pic>
        <p:nvPicPr>
          <p:cNvPr id="12" name="Picture 11">
            <a:extLst>
              <a:ext uri="{FF2B5EF4-FFF2-40B4-BE49-F238E27FC236}">
                <a16:creationId xmlns:a16="http://schemas.microsoft.com/office/drawing/2014/main" id="{8021F848-DD5A-E6EF-FE06-F3EF53CFE679}"/>
              </a:ext>
            </a:extLst>
          </p:cNvPr>
          <p:cNvPicPr>
            <a:picLocks noChangeAspect="1"/>
          </p:cNvPicPr>
          <p:nvPr/>
        </p:nvPicPr>
        <p:blipFill>
          <a:blip r:embed="rId10"/>
          <a:stretch>
            <a:fillRect/>
          </a:stretch>
        </p:blipFill>
        <p:spPr>
          <a:xfrm>
            <a:off x="4861656" y="4769596"/>
            <a:ext cx="3232316" cy="1117657"/>
          </a:xfrm>
          <a:prstGeom prst="rect">
            <a:avLst/>
          </a:prstGeom>
        </p:spPr>
      </p:pic>
      <p:sp>
        <p:nvSpPr>
          <p:cNvPr id="9" name="TextBox 8">
            <a:extLst>
              <a:ext uri="{FF2B5EF4-FFF2-40B4-BE49-F238E27FC236}">
                <a16:creationId xmlns:a16="http://schemas.microsoft.com/office/drawing/2014/main" id="{1813A9C8-D78B-AD79-D071-2706524F1A4D}"/>
              </a:ext>
            </a:extLst>
          </p:cNvPr>
          <p:cNvSpPr txBox="1"/>
          <p:nvPr/>
        </p:nvSpPr>
        <p:spPr>
          <a:xfrm>
            <a:off x="3047320" y="3252498"/>
            <a:ext cx="6094638" cy="923330"/>
          </a:xfrm>
          <a:prstGeom prst="rect">
            <a:avLst/>
          </a:prstGeom>
          <a:noFill/>
        </p:spPr>
        <p:txBody>
          <a:bodyPr wrap="square">
            <a:spAutoFit/>
          </a:bodyPr>
          <a:lstStyle/>
          <a:p>
            <a:r>
              <a:rPr lang="en-US" dirty="0"/>
              <a:t>Your counts are not correct on the CALPADS reports for your Staff Members… Did you check the Primary School AND School assignments</a:t>
            </a:r>
          </a:p>
        </p:txBody>
      </p:sp>
    </p:spTree>
    <p:extLst>
      <p:ext uri="{BB962C8B-B14F-4D97-AF65-F5344CB8AC3E}">
        <p14:creationId xmlns:p14="http://schemas.microsoft.com/office/powerpoint/2010/main" val="256729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76889" y="1129154"/>
            <a:ext cx="2787309" cy="5368379"/>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Aeries Field Mapping</a:t>
            </a:r>
          </a:p>
          <a:p>
            <a:pPr marL="342900" indent="-342900" defTabSz="609630">
              <a:lnSpc>
                <a:spcPts val="2733"/>
              </a:lnSpc>
              <a:buFont typeface="Arial" panose="020B0604020202020204" pitchFamily="34" charset="0"/>
              <a:buChar char="•"/>
            </a:pPr>
            <a:r>
              <a:rPr lang="en-US" sz="2000" b="1" dirty="0">
                <a:solidFill>
                  <a:schemeClr val="bg1">
                    <a:alpha val="50000"/>
                  </a:schemeClr>
                </a:solidFill>
                <a:latin typeface="Nunito Sans SemiBold" pitchFamily="34" charset="0"/>
              </a:rPr>
              <a:t>By Page</a:t>
            </a:r>
          </a:p>
          <a:p>
            <a:pPr defTabSz="609630">
              <a:lnSpc>
                <a:spcPts val="2733"/>
              </a:lnSpc>
            </a:pPr>
            <a:r>
              <a:rPr lang="en-US" sz="2000" b="1" dirty="0">
                <a:solidFill>
                  <a:schemeClr val="bg1">
                    <a:alpha val="50000"/>
                  </a:schemeClr>
                </a:solidFill>
                <a:latin typeface="Nunito Sans SemiBold" pitchFamily="34" charset="0"/>
              </a:rPr>
              <a:t>Will show fields mapped from a table view</a:t>
            </a: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r>
              <a:rPr lang="en-US" sz="2000" b="1" dirty="0">
                <a:solidFill>
                  <a:schemeClr val="bg1">
                    <a:alpha val="50000"/>
                  </a:schemeClr>
                </a:solidFill>
                <a:latin typeface="Nunito Sans SemiBold" pitchFamily="34" charset="0"/>
              </a:rPr>
              <a:t>By Extract</a:t>
            </a:r>
          </a:p>
          <a:p>
            <a:pPr defTabSz="609630">
              <a:lnSpc>
                <a:spcPts val="2733"/>
              </a:lnSpc>
            </a:pPr>
            <a:r>
              <a:rPr lang="en-US" sz="2000" b="1" dirty="0">
                <a:solidFill>
                  <a:schemeClr val="bg1">
                    <a:alpha val="50000"/>
                  </a:schemeClr>
                </a:solidFill>
                <a:latin typeface="Nunito Sans SemiBold" pitchFamily="34" charset="0"/>
              </a:rPr>
              <a:t>Will show the mapping based upon the Extract File for all reporting.</a:t>
            </a: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r>
              <a:rPr lang="en-US" sz="2000" b="1" dirty="0">
                <a:solidFill>
                  <a:schemeClr val="bg1">
                    <a:alpha val="50000"/>
                  </a:schemeClr>
                </a:solidFill>
                <a:latin typeface="Nunito Sans SemiBold" pitchFamily="34" charset="0"/>
              </a:rPr>
              <a:t>By Aeries page</a:t>
            </a:r>
          </a:p>
          <a:p>
            <a:pPr defTabSz="609630">
              <a:lnSpc>
                <a:spcPts val="2733"/>
              </a:lnSpc>
            </a:pPr>
            <a:r>
              <a:rPr lang="en-US" sz="2000" b="1" dirty="0">
                <a:solidFill>
                  <a:schemeClr val="bg1">
                    <a:alpha val="50000"/>
                  </a:schemeClr>
                </a:solidFill>
                <a:latin typeface="Nunito Sans SemiBold" pitchFamily="34" charset="0"/>
              </a:rPr>
              <a:t>Will contain the same table mapping, but include a snapshot of the page</a:t>
            </a: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697358" y="363986"/>
            <a:ext cx="7262190" cy="1477328"/>
          </a:xfrm>
          <a:prstGeom prst="rect">
            <a:avLst/>
          </a:prstGeom>
          <a:noFill/>
        </p:spPr>
        <p:txBody>
          <a:bodyPr wrap="square" rtlCol="0">
            <a:spAutoFit/>
          </a:bodyPr>
          <a:lstStyle/>
          <a:p>
            <a:pPr algn="l"/>
            <a:r>
              <a:rPr lang="en-US" b="1" i="0" dirty="0">
                <a:solidFill>
                  <a:srgbClr val="183247"/>
                </a:solidFill>
                <a:effectLst/>
                <a:latin typeface="Aeries Sans"/>
              </a:rPr>
              <a:t>CALPADS in Aeries Basics - Field Mapping</a:t>
            </a:r>
          </a:p>
          <a:p>
            <a:r>
              <a:rPr lang="en-US" dirty="0">
                <a:hlinkClick r:id="rId7"/>
              </a:rPr>
              <a:t>https://support.aeries.com/support/solutions/folders/14000116298</a:t>
            </a: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281325F-C22A-0EDD-B6BB-8843DA0F4BD5}"/>
              </a:ext>
            </a:extLst>
          </p:cNvPr>
          <p:cNvPicPr>
            <a:picLocks noChangeAspect="1"/>
          </p:cNvPicPr>
          <p:nvPr/>
        </p:nvPicPr>
        <p:blipFill>
          <a:blip r:embed="rId8"/>
          <a:stretch>
            <a:fillRect/>
          </a:stretch>
        </p:blipFill>
        <p:spPr>
          <a:xfrm>
            <a:off x="3416300" y="1176364"/>
            <a:ext cx="4527568" cy="2188389"/>
          </a:xfrm>
          <a:prstGeom prst="rect">
            <a:avLst/>
          </a:prstGeom>
        </p:spPr>
      </p:pic>
      <p:pic>
        <p:nvPicPr>
          <p:cNvPr id="9" name="Picture 8">
            <a:extLst>
              <a:ext uri="{FF2B5EF4-FFF2-40B4-BE49-F238E27FC236}">
                <a16:creationId xmlns:a16="http://schemas.microsoft.com/office/drawing/2014/main" id="{58F4E22C-9AB6-C196-69AC-AD6B5BBC5A99}"/>
              </a:ext>
            </a:extLst>
          </p:cNvPr>
          <p:cNvPicPr>
            <a:picLocks noChangeAspect="1"/>
          </p:cNvPicPr>
          <p:nvPr/>
        </p:nvPicPr>
        <p:blipFill>
          <a:blip r:embed="rId9"/>
          <a:stretch>
            <a:fillRect/>
          </a:stretch>
        </p:blipFill>
        <p:spPr>
          <a:xfrm>
            <a:off x="8065261" y="2661341"/>
            <a:ext cx="3775556" cy="4123771"/>
          </a:xfrm>
          <a:prstGeom prst="rect">
            <a:avLst/>
          </a:prstGeom>
        </p:spPr>
      </p:pic>
    </p:spTree>
    <p:extLst>
      <p:ext uri="{BB962C8B-B14F-4D97-AF65-F5344CB8AC3E}">
        <p14:creationId xmlns:p14="http://schemas.microsoft.com/office/powerpoint/2010/main" val="363989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76889" y="1129154"/>
            <a:ext cx="2787309" cy="5368379"/>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Aeries FALL 2 Q&amp;A page</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When on that page here you will find some questions previously addressed.</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Link:</a:t>
            </a:r>
          </a:p>
          <a:p>
            <a:pPr defTabSz="609630">
              <a:lnSpc>
                <a:spcPts val="2733"/>
              </a:lnSpc>
            </a:pPr>
            <a:r>
              <a:rPr lang="en-US" sz="2000" b="1" dirty="0">
                <a:solidFill>
                  <a:schemeClr val="bg1">
                    <a:alpha val="50000"/>
                  </a:schemeClr>
                </a:solidFill>
                <a:latin typeface="Nunito Sans SemiBold" pitchFamily="34" charset="0"/>
              </a:rPr>
              <a:t>https://support.aeries.com/support/solutions/articles/14000126225-fall-2-faqs</a:t>
            </a: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416300" y="363985"/>
            <a:ext cx="8345004" cy="5786199"/>
          </a:xfrm>
          <a:prstGeom prst="rect">
            <a:avLst/>
          </a:prstGeom>
          <a:noFill/>
        </p:spPr>
        <p:txBody>
          <a:bodyPr wrap="square" rtlCol="0">
            <a:spAutoFit/>
          </a:bodyPr>
          <a:lstStyle/>
          <a:p>
            <a:pPr algn="l"/>
            <a:r>
              <a:rPr lang="en-US" dirty="0"/>
              <a:t>Fall 2 FAQs </a:t>
            </a:r>
          </a:p>
          <a:p>
            <a:pPr algn="l"/>
            <a:r>
              <a:rPr lang="en-US" sz="1400" dirty="0"/>
              <a:t>Modified on: Wed, Sep 14, 2022 at 12:34 PM  (always check the age of the articles)</a:t>
            </a:r>
          </a:p>
          <a:p>
            <a:pPr algn="l"/>
            <a:endParaRPr lang="en-US" dirty="0"/>
          </a:p>
          <a:p>
            <a:pPr algn="l"/>
            <a:r>
              <a:rPr lang="en-US" sz="1600" dirty="0"/>
              <a:t>Can classified employees be included in the staff table (STF)?  Should the staff table contain certificated employees only?</a:t>
            </a:r>
          </a:p>
          <a:p>
            <a:pPr algn="l"/>
            <a:endParaRPr lang="en-US" sz="1600" dirty="0"/>
          </a:p>
          <a:p>
            <a:pPr algn="l"/>
            <a:r>
              <a:rPr lang="en-US" sz="1600" dirty="0"/>
              <a:t>How is the local mapping to the CALPADS Course Group State Codes managed for a district's courses?</a:t>
            </a:r>
          </a:p>
          <a:p>
            <a:pPr algn="l"/>
            <a:endParaRPr lang="en-US" sz="1600" dirty="0"/>
          </a:p>
          <a:p>
            <a:pPr algn="l"/>
            <a:r>
              <a:rPr lang="en-US" sz="1600" dirty="0"/>
              <a:t>How is a course section or class reported that has more than one instructional strategy?</a:t>
            </a:r>
          </a:p>
          <a:p>
            <a:pPr algn="l"/>
            <a:r>
              <a:rPr lang="en-US" sz="1600" dirty="0"/>
              <a:t>How should a student be reported if on a short term independent study contract during CBEDS Information Day?</a:t>
            </a:r>
          </a:p>
          <a:p>
            <a:pPr algn="l"/>
            <a:endParaRPr lang="en-US" sz="1600" dirty="0"/>
          </a:p>
          <a:p>
            <a:pPr algn="l"/>
            <a:r>
              <a:rPr lang="en-US" sz="1600" dirty="0"/>
              <a:t>Where does a district designate that a course is a Special Education self contained class?</a:t>
            </a:r>
          </a:p>
          <a:p>
            <a:pPr algn="l"/>
            <a:r>
              <a:rPr lang="en-US" sz="1600" dirty="0"/>
              <a:t>Does a district need to identify the content with the appropriate State Course Code on a credit recovery course for Fall 2 reporting?</a:t>
            </a:r>
          </a:p>
          <a:p>
            <a:pPr algn="l"/>
            <a:endParaRPr lang="en-US" sz="1600" dirty="0"/>
          </a:p>
          <a:p>
            <a:pPr algn="l"/>
            <a:r>
              <a:rPr lang="en-US" sz="1600" dirty="0"/>
              <a:t>How should a Teacher be reported if the Teacher was on leave on Information Day? May the School Site Administrator be reported with the assignment and course enrollment?</a:t>
            </a:r>
          </a:p>
          <a:p>
            <a:pPr algn="l"/>
            <a:r>
              <a:rPr lang="en-US" sz="1600" dirty="0"/>
              <a:t>How should inactive Staff records be handled?</a:t>
            </a:r>
          </a:p>
          <a:p>
            <a:pPr algn="l"/>
            <a:endParaRPr lang="en-US" sz="1600" dirty="0"/>
          </a:p>
          <a:p>
            <a:pPr algn="l"/>
            <a:r>
              <a:rPr lang="en-US" sz="1600" dirty="0"/>
              <a:t>What does an LEA do if a teacher is on a local assignment option but that local assignment option is not available in the CALPADS Local Assignment Option code set?</a:t>
            </a:r>
          </a:p>
        </p:txBody>
      </p:sp>
    </p:spTree>
    <p:extLst>
      <p:ext uri="{BB962C8B-B14F-4D97-AF65-F5344CB8AC3E}">
        <p14:creationId xmlns:p14="http://schemas.microsoft.com/office/powerpoint/2010/main" val="278347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76889" y="1129154"/>
            <a:ext cx="2787309" cy="5368379"/>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Common Errors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Listed are previously post errors and suggested resolutions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1600" b="1" i="1" dirty="0">
                <a:solidFill>
                  <a:schemeClr val="bg1">
                    <a:alpha val="50000"/>
                  </a:schemeClr>
                </a:solidFill>
                <a:latin typeface="Nunito Sans SemiBold" pitchFamily="34" charset="0"/>
              </a:rPr>
              <a:t>*Errors may be no longer valid or new errors not listed but many are still addressed</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Link:</a:t>
            </a:r>
          </a:p>
          <a:p>
            <a:pPr defTabSz="609630">
              <a:lnSpc>
                <a:spcPts val="2733"/>
              </a:lnSpc>
            </a:pPr>
            <a:r>
              <a:rPr lang="en-US" sz="2000" b="1" dirty="0">
                <a:solidFill>
                  <a:schemeClr val="bg1">
                    <a:alpha val="50000"/>
                  </a:schemeClr>
                </a:solidFill>
                <a:latin typeface="Nunito Sans SemiBold" pitchFamily="34" charset="0"/>
              </a:rPr>
              <a:t>https://support.aeries.com/support/solutions/folders/14000111479</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300853" y="231464"/>
            <a:ext cx="8598810" cy="6186309"/>
          </a:xfrm>
          <a:prstGeom prst="rect">
            <a:avLst/>
          </a:prstGeom>
          <a:noFill/>
        </p:spPr>
        <p:txBody>
          <a:bodyPr wrap="square" rtlCol="0">
            <a:spAutoFit/>
          </a:bodyPr>
          <a:lstStyle/>
          <a:p>
            <a:pPr algn="l"/>
            <a:r>
              <a:rPr lang="en-US" dirty="0"/>
              <a:t>All article categories  CALPADS</a:t>
            </a:r>
          </a:p>
          <a:p>
            <a:pPr algn="l"/>
            <a:r>
              <a:rPr lang="en-US" dirty="0"/>
              <a:t>This folder contains 87 articles</a:t>
            </a:r>
          </a:p>
          <a:p>
            <a:pPr algn="l"/>
            <a:endParaRPr lang="en-US" dirty="0"/>
          </a:p>
          <a:p>
            <a:pPr algn="l"/>
            <a:r>
              <a:rPr lang="en-US" dirty="0"/>
              <a:t>CALPADS Common Errors</a:t>
            </a:r>
          </a:p>
          <a:p>
            <a:pPr algn="l"/>
            <a:r>
              <a:rPr lang="en-US" dirty="0"/>
              <a:t>CERT005 - Student Course Section for SSID Not Enrolled on Census Day</a:t>
            </a:r>
          </a:p>
          <a:p>
            <a:pPr algn="l"/>
            <a:r>
              <a:rPr lang="en-US" dirty="0"/>
              <a:t>This error occurs because an error-free SENR file containing enrollment data for all students has not been posted. Do not address ANY CERT errors until ...</a:t>
            </a:r>
          </a:p>
          <a:p>
            <a:pPr algn="l"/>
            <a:r>
              <a:rPr lang="en-US" dirty="0"/>
              <a:t>Thu, Nov 29, 2018 at 11:25 AM</a:t>
            </a:r>
          </a:p>
          <a:p>
            <a:pPr algn="l"/>
            <a:endParaRPr lang="en-US" dirty="0"/>
          </a:p>
          <a:p>
            <a:pPr algn="l"/>
            <a:r>
              <a:rPr lang="en-US" dirty="0"/>
              <a:t>CERT041 - All Intra-LEA CCEs Must Be Resolved Before Certifying</a:t>
            </a:r>
          </a:p>
          <a:p>
            <a:pPr algn="l"/>
            <a:r>
              <a:rPr lang="en-US" dirty="0"/>
              <a:t>This error, most likely, occurs because enrollment updates (SENR, SINF, SELA and SPRG) did not fully post error-free or the student has duplicate enrollment...</a:t>
            </a:r>
          </a:p>
          <a:p>
            <a:pPr algn="l"/>
            <a:r>
              <a:rPr lang="en-US" dirty="0"/>
              <a:t>Thu, Nov 29, 2018 at 11:26 AM</a:t>
            </a:r>
          </a:p>
          <a:p>
            <a:pPr algn="l"/>
            <a:endParaRPr lang="en-US" dirty="0"/>
          </a:p>
          <a:p>
            <a:pPr algn="l"/>
            <a:r>
              <a:rPr lang="en-US" dirty="0"/>
              <a:t>CERT047 - Teaching Staff Assignment Missing</a:t>
            </a:r>
          </a:p>
          <a:p>
            <a:pPr algn="l"/>
            <a:r>
              <a:rPr lang="en-US" dirty="0"/>
              <a:t>This error occurs because a teacher's Staff record is missing a Job Assignment (STJ) record.  If the teacher teaches at multiple sites, there may be a ...</a:t>
            </a:r>
          </a:p>
          <a:p>
            <a:pPr algn="l"/>
            <a:r>
              <a:rPr lang="en-US" dirty="0"/>
              <a:t>Thu, Nov 29, 2018 at 11:23 AM</a:t>
            </a:r>
          </a:p>
          <a:p>
            <a:pPr algn="l"/>
            <a:endParaRPr lang="en-US" dirty="0"/>
          </a:p>
          <a:p>
            <a:pPr algn="l"/>
            <a:r>
              <a:rPr lang="en-US" dirty="0"/>
              <a:t>CERT048 - Missing Non-Classroom Based Assignment or Course Section Record</a:t>
            </a:r>
          </a:p>
          <a:p>
            <a:pPr algn="l"/>
            <a:r>
              <a:rPr lang="en-US" dirty="0"/>
              <a:t>This error occurs when no course section is reported for a teacher.   Do not address ANY CERT errors until after the Fall 2 submission (SDEM</a:t>
            </a:r>
          </a:p>
        </p:txBody>
      </p:sp>
    </p:spTree>
    <p:extLst>
      <p:ext uri="{BB962C8B-B14F-4D97-AF65-F5344CB8AC3E}">
        <p14:creationId xmlns:p14="http://schemas.microsoft.com/office/powerpoint/2010/main" val="21550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76889" y="1129154"/>
            <a:ext cx="2787309" cy="5368379"/>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Aeries FALL 2 Queries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To aide with continued analysis of your data, listed are some suggested queries that mimic some of the certification reports that will report our data to CALPADS</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Link:</a:t>
            </a:r>
          </a:p>
          <a:p>
            <a:pPr defTabSz="609630">
              <a:lnSpc>
                <a:spcPts val="2733"/>
              </a:lnSpc>
            </a:pPr>
            <a:r>
              <a:rPr lang="en-US" sz="2000" b="1" dirty="0">
                <a:solidFill>
                  <a:schemeClr val="bg1">
                    <a:alpha val="50000"/>
                  </a:schemeClr>
                </a:solidFill>
                <a:latin typeface="Nunito Sans SemiBold" pitchFamily="34" charset="0"/>
              </a:rPr>
              <a:t>https://support.aeries.com/support/solutions/articles/14000082404-fall-2-queries</a:t>
            </a: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219892" y="191708"/>
            <a:ext cx="8714258" cy="6863417"/>
          </a:xfrm>
          <a:prstGeom prst="rect">
            <a:avLst/>
          </a:prstGeom>
          <a:noFill/>
        </p:spPr>
        <p:txBody>
          <a:bodyPr wrap="square" rtlCol="0">
            <a:spAutoFit/>
          </a:bodyPr>
          <a:lstStyle/>
          <a:p>
            <a:pPr algn="l"/>
            <a:r>
              <a:rPr lang="en-US" dirty="0"/>
              <a:t>Fall 2 Queries Print</a:t>
            </a:r>
          </a:p>
          <a:p>
            <a:pPr algn="l"/>
            <a:r>
              <a:rPr lang="en-US" sz="1400" dirty="0"/>
              <a:t>Modified on: Tue, Nov 8, 2022 at 1:33 PM (check the date last updated)</a:t>
            </a:r>
          </a:p>
          <a:p>
            <a:pPr algn="l"/>
            <a:endParaRPr lang="en-US" dirty="0"/>
          </a:p>
          <a:p>
            <a:pPr algn="l"/>
            <a:r>
              <a:rPr lang="en-US" sz="1600" dirty="0"/>
              <a:t>CALPADS Report	Verify with Aeries Reports/Queries</a:t>
            </a:r>
          </a:p>
          <a:p>
            <a:pPr algn="l"/>
            <a:r>
              <a:rPr lang="en-US" sz="1600" dirty="0"/>
              <a:t>2.4 English Learner Education Services - Student Count Unduplicated</a:t>
            </a:r>
          </a:p>
          <a:p>
            <a:pPr algn="l"/>
            <a:r>
              <a:rPr lang="en-US" sz="1600" dirty="0"/>
              <a:t>At an elementary school environment, run the following query to verify English Learner Services:</a:t>
            </a:r>
          </a:p>
          <a:p>
            <a:pPr algn="l"/>
            <a:r>
              <a:rPr lang="en-US" sz="1600" dirty="0"/>
              <a:t>LIST STU TCH STU.ID STU.NM STU.LF TCH.TE TCH.ESR TCH.LI TCH.INS IF STU.LF = 'English Learner code'</a:t>
            </a:r>
          </a:p>
          <a:p>
            <a:pPr algn="l"/>
            <a:endParaRPr lang="en-US" sz="1600" dirty="0"/>
          </a:p>
          <a:p>
            <a:pPr algn="l"/>
            <a:r>
              <a:rPr lang="en-US" sz="1600" dirty="0"/>
              <a:t>At a secondary school environment, run the following query to verify English Learner Services:</a:t>
            </a:r>
          </a:p>
          <a:p>
            <a:pPr algn="l"/>
            <a:r>
              <a:rPr lang="en-US" sz="1600" dirty="0"/>
              <a:t>LIST STU SEC MST TCH STU.ID STU.NM STU.LF TCH.TE MST.SE MST.ESR MST.LI MST.INS IF STU.LF = 'English Learner code'</a:t>
            </a:r>
          </a:p>
          <a:p>
            <a:pPr algn="l"/>
            <a:endParaRPr lang="en-US" sz="1600" dirty="0"/>
          </a:p>
          <a:p>
            <a:pPr algn="l"/>
            <a:r>
              <a:rPr lang="en-US" sz="1600" dirty="0"/>
              <a:t>Change the code number in the IF statement to the applicable code for EL.  Extract to Excel to manipulate the data for totals.</a:t>
            </a:r>
          </a:p>
          <a:p>
            <a:pPr algn="l"/>
            <a:endParaRPr lang="en-US" sz="1600" dirty="0"/>
          </a:p>
          <a:p>
            <a:pPr algn="l"/>
            <a:r>
              <a:rPr lang="en-US" sz="1600" dirty="0"/>
              <a:t>Flex:</a:t>
            </a:r>
          </a:p>
          <a:p>
            <a:pPr algn="l"/>
            <a:r>
              <a:rPr lang="en-US" sz="1600" dirty="0"/>
              <a:t>LIST STU SEC MST CRS SSE STF STU.ID STU.NM STU.LF STF.LN STF.FN MST.SE MST.ESR MST.LI MST.INS IF STU.LF = 'English Learner code'  </a:t>
            </a:r>
          </a:p>
          <a:p>
            <a:pPr algn="l"/>
            <a:r>
              <a:rPr lang="en-US" sz="1600" dirty="0"/>
              <a:t>2.5  English Learner Education Services - Unduplicated Count of Teachers Providing EL Services	At an elementary school environment, run the following total query to verify teacher services:</a:t>
            </a:r>
          </a:p>
          <a:p>
            <a:pPr algn="l"/>
            <a:r>
              <a:rPr lang="en-US" sz="1600" dirty="0"/>
              <a:t>TOTAL TCH ESR LI INS BY ESR LI INS</a:t>
            </a:r>
          </a:p>
          <a:p>
            <a:pPr algn="l"/>
            <a:endParaRPr lang="en-US" sz="1600" dirty="0"/>
          </a:p>
          <a:p>
            <a:pPr algn="l"/>
            <a:r>
              <a:rPr lang="en-US" sz="1600" dirty="0"/>
              <a:t>At a secondary school environment, run the following total query to verify teacher services:</a:t>
            </a:r>
          </a:p>
          <a:p>
            <a:pPr algn="l"/>
            <a:r>
              <a:rPr lang="en-US" sz="1600" dirty="0"/>
              <a:t>TOTAL MST ESR LI INS BY ESR LI INS</a:t>
            </a:r>
          </a:p>
          <a:p>
            <a:pPr algn="l"/>
            <a:r>
              <a:rPr lang="en-US" sz="1600" dirty="0"/>
              <a:t>3.6 Course Section Enrollment - Count by Content Area 	At an elementary school environment, run the following total query to verify the number of sections offered:</a:t>
            </a:r>
          </a:p>
          <a:p>
            <a:pPr algn="l"/>
            <a:r>
              <a:rPr lang="en-US" sz="1600" dirty="0"/>
              <a:t>TOTAL TCH CB BY CB</a:t>
            </a:r>
          </a:p>
        </p:txBody>
      </p:sp>
    </p:spTree>
    <p:extLst>
      <p:ext uri="{BB962C8B-B14F-4D97-AF65-F5344CB8AC3E}">
        <p14:creationId xmlns:p14="http://schemas.microsoft.com/office/powerpoint/2010/main" val="353574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0" y="492755"/>
            <a:ext cx="2527300" cy="419220"/>
          </a:xfrm>
          <a:prstGeom prst="rect">
            <a:avLst/>
          </a:prstGeom>
          <a:noFill/>
          <a:ln/>
        </p:spPr>
        <p:txBody>
          <a:bodyPr wrap="square" lIns="0" tIns="0" rIns="0" bIns="0" rtlCol="0" anchor="ctr">
            <a:noAutofit/>
          </a:bodyPr>
          <a:lstStyle/>
          <a:p>
            <a:pPr defTabSz="609630">
              <a:lnSpc>
                <a:spcPts val="3133"/>
              </a:lnSpc>
            </a:pPr>
            <a:endParaRPr lang="en-US" sz="2733" dirty="0">
              <a:solidFill>
                <a:srgbClr val="FFFFFF"/>
              </a:solidFill>
              <a:latin typeface="AeriesSansBold" pitchFamily="50" charset="0"/>
              <a:ea typeface="Aeries Sans" pitchFamily="34" charset="-122"/>
              <a:cs typeface="Aeries Sans" pitchFamily="34" charset="-120"/>
            </a:endParaRPr>
          </a:p>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p>
          <a:p>
            <a:pPr defTabSz="609630">
              <a:lnSpc>
                <a:spcPts val="3133"/>
              </a:lnSpc>
            </a:pPr>
            <a:endParaRPr lang="en-US" sz="2733" dirty="0">
              <a:solidFill>
                <a:prstClr val="black"/>
              </a:solidFill>
              <a:latin typeface="AeriesSansBold" pitchFamily="50" charset="0"/>
            </a:endParaRPr>
          </a:p>
        </p:txBody>
      </p:sp>
      <p:sp>
        <p:nvSpPr>
          <p:cNvPr id="8" name="Object7"/>
          <p:cNvSpPr/>
          <p:nvPr/>
        </p:nvSpPr>
        <p:spPr>
          <a:xfrm>
            <a:off x="176889" y="1129154"/>
            <a:ext cx="2787309" cy="5368379"/>
          </a:xfrm>
          <a:prstGeom prst="rect">
            <a:avLst/>
          </a:prstGeom>
          <a:noFill/>
          <a:ln/>
        </p:spPr>
        <p:txBody>
          <a:bodyPr wrap="square" lIns="0" tIns="0" rIns="0" bIns="0" rtlCol="0" anchor="t">
            <a:noAutofit/>
          </a:bodyPr>
          <a:lstStyle/>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sp>
        <p:nvSpPr>
          <p:cNvPr id="15" name="TextBox 14">
            <a:extLst>
              <a:ext uri="{FF2B5EF4-FFF2-40B4-BE49-F238E27FC236}">
                <a16:creationId xmlns:a16="http://schemas.microsoft.com/office/drawing/2014/main" id="{6E383FAB-F39C-A7D4-2F7F-57D23EB9ADAC}"/>
              </a:ext>
            </a:extLst>
          </p:cNvPr>
          <p:cNvSpPr txBox="1"/>
          <p:nvPr/>
        </p:nvSpPr>
        <p:spPr>
          <a:xfrm>
            <a:off x="3028122" y="2519242"/>
            <a:ext cx="6109252" cy="1806264"/>
          </a:xfrm>
          <a:prstGeom prst="rect">
            <a:avLst/>
          </a:prstGeom>
          <a:noFill/>
        </p:spPr>
        <p:txBody>
          <a:bodyPr wrap="square">
            <a:spAutoFit/>
          </a:bodyPr>
          <a:lstStyle/>
          <a:p>
            <a:pPr defTabSz="609630">
              <a:lnSpc>
                <a:spcPts val="2733"/>
              </a:lnSpc>
            </a:pPr>
            <a:r>
              <a:rPr lang="en-US" sz="1800" b="1" dirty="0">
                <a:solidFill>
                  <a:schemeClr val="bg1">
                    <a:alpha val="50000"/>
                  </a:schemeClr>
                </a:solidFill>
                <a:latin typeface="Nunito Sans SemiBold" pitchFamily="34" charset="0"/>
              </a:rPr>
              <a:t>Taking a logical look at your scenarios – Ask – In this, scenario, what data fields are needed to report correctly.</a:t>
            </a:r>
          </a:p>
          <a:p>
            <a:pPr defTabSz="609630">
              <a:lnSpc>
                <a:spcPts val="2733"/>
              </a:lnSpc>
            </a:pPr>
            <a:endParaRPr lang="en-US" sz="1800" b="1" dirty="0">
              <a:solidFill>
                <a:schemeClr val="bg1">
                  <a:alpha val="50000"/>
                </a:schemeClr>
              </a:solidFill>
              <a:latin typeface="Nunito Sans SemiBold" pitchFamily="34" charset="0"/>
            </a:endParaRPr>
          </a:p>
          <a:p>
            <a:pPr defTabSz="609630">
              <a:lnSpc>
                <a:spcPts val="2733"/>
              </a:lnSpc>
            </a:pPr>
            <a:r>
              <a:rPr lang="en-US" sz="1800" b="1" dirty="0">
                <a:solidFill>
                  <a:schemeClr val="bg1">
                    <a:alpha val="50000"/>
                  </a:schemeClr>
                </a:solidFill>
                <a:latin typeface="Nunito Sans SemiBold" pitchFamily="34" charset="0"/>
              </a:rPr>
              <a:t>Errors, what data fields are producing these errors and what did I enter? </a:t>
            </a:r>
          </a:p>
        </p:txBody>
      </p:sp>
      <p:sp>
        <p:nvSpPr>
          <p:cNvPr id="16" name="TextBox 15">
            <a:extLst>
              <a:ext uri="{FF2B5EF4-FFF2-40B4-BE49-F238E27FC236}">
                <a16:creationId xmlns:a16="http://schemas.microsoft.com/office/drawing/2014/main" id="{047264F1-8A0D-2A5B-6E20-D6DD7C881E67}"/>
              </a:ext>
            </a:extLst>
          </p:cNvPr>
          <p:cNvSpPr txBox="1"/>
          <p:nvPr/>
        </p:nvSpPr>
        <p:spPr>
          <a:xfrm>
            <a:off x="3697358" y="363986"/>
            <a:ext cx="7262190" cy="1200329"/>
          </a:xfrm>
          <a:prstGeom prst="rect">
            <a:avLst/>
          </a:prstGeom>
          <a:noFill/>
        </p:spPr>
        <p:txBody>
          <a:bodyPr wrap="square" rtlCol="0">
            <a:spAutoFit/>
          </a:bodyPr>
          <a:lstStyle/>
          <a:p>
            <a:pPr algn="l"/>
            <a:endParaRPr lang="en-US" dirty="0"/>
          </a:p>
          <a:p>
            <a:endParaRPr lang="en-US" dirty="0"/>
          </a:p>
          <a:p>
            <a:endParaRPr lang="en-US" dirty="0"/>
          </a:p>
          <a:p>
            <a:endParaRPr lang="en-US" dirty="0"/>
          </a:p>
        </p:txBody>
      </p:sp>
    </p:spTree>
    <p:extLst>
      <p:ext uri="{BB962C8B-B14F-4D97-AF65-F5344CB8AC3E}">
        <p14:creationId xmlns:p14="http://schemas.microsoft.com/office/powerpoint/2010/main" val="37748912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12037106336648B4B2D3A11D0E1F24" ma:contentTypeVersion="6" ma:contentTypeDescription="Create a new document." ma:contentTypeScope="" ma:versionID="21a97e4efad8a08aaaa384ff96c8d6f1">
  <xsd:schema xmlns:xsd="http://www.w3.org/2001/XMLSchema" xmlns:xs="http://www.w3.org/2001/XMLSchema" xmlns:p="http://schemas.microsoft.com/office/2006/metadata/properties" xmlns:ns3="9fa4b8b5-de85-4725-b864-e23910173c26" xmlns:ns4="e478c2eb-79cb-4ee3-bc1e-2b2d00068f5f" targetNamespace="http://schemas.microsoft.com/office/2006/metadata/properties" ma:root="true" ma:fieldsID="20a8c085381b756be0a6b98e55f7e4aa" ns3:_="" ns4:_="">
    <xsd:import namespace="9fa4b8b5-de85-4725-b864-e23910173c26"/>
    <xsd:import namespace="e478c2eb-79cb-4ee3-bc1e-2b2d0006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4b8b5-de85-4725-b864-e23910173c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c2eb-79cb-4ee3-bc1e-2b2d0006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E6B17-017A-4877-B073-AECADA54DE8F}">
  <ds:schemaRefs>
    <ds:schemaRef ds:uri="http://schemas.microsoft.com/sharepoint/v3/contenttype/forms"/>
  </ds:schemaRefs>
</ds:datastoreItem>
</file>

<file path=customXml/itemProps2.xml><?xml version="1.0" encoding="utf-8"?>
<ds:datastoreItem xmlns:ds="http://schemas.openxmlformats.org/officeDocument/2006/customXml" ds:itemID="{881591FF-1DFE-44B8-8044-B30CFCB36C4B}">
  <ds:schemaRefs>
    <ds:schemaRef ds:uri="9fa4b8b5-de85-4725-b864-e23910173c26"/>
    <ds:schemaRef ds:uri="e478c2eb-79cb-4ee3-bc1e-2b2d00068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A39ED5-FF47-4F95-AD84-55057FF44036}">
  <ds:schemaRefs>
    <ds:schemaRef ds:uri="9fa4b8b5-de85-4725-b864-e23910173c26"/>
    <ds:schemaRef ds:uri="e478c2eb-79cb-4ee3-bc1e-2b2d00068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2457</TotalTime>
  <Words>1568</Words>
  <Application>Microsoft Office PowerPoint</Application>
  <PresentationFormat>Widescreen</PresentationFormat>
  <Paragraphs>218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AeriesSansBold</vt:lpstr>
      <vt:lpstr>Nunito Sans</vt:lpstr>
      <vt:lpstr>Nunito Sans SemiBold</vt:lpstr>
      <vt:lpstr>Calibri</vt:lpstr>
      <vt:lpstr>Arial</vt:lpstr>
      <vt:lpstr>Aeries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Lin-Clark</dc:creator>
  <cp:lastModifiedBy>Sandy Madrid</cp:lastModifiedBy>
  <cp:revision>19</cp:revision>
  <dcterms:created xsi:type="dcterms:W3CDTF">2020-10-12T22:05:31Z</dcterms:created>
  <dcterms:modified xsi:type="dcterms:W3CDTF">2023-01-31T17:25:17Z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0x0101004612037106336648B4B2D3A11D0E1F24</vt:lpwstr>
  </property>
</Properties>
</file>