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62" r:id="rId5"/>
  </p:sldMasterIdLst>
  <p:notesMasterIdLst>
    <p:notesMasterId r:id="rId29"/>
  </p:notesMasterIdLst>
  <p:sldIdLst>
    <p:sldId id="295" r:id="rId6"/>
    <p:sldId id="271" r:id="rId7"/>
    <p:sldId id="451" r:id="rId8"/>
    <p:sldId id="299" r:id="rId9"/>
    <p:sldId id="435" r:id="rId10"/>
    <p:sldId id="433" r:id="rId11"/>
    <p:sldId id="303" r:id="rId12"/>
    <p:sldId id="438" r:id="rId13"/>
    <p:sldId id="304" r:id="rId14"/>
    <p:sldId id="441" r:id="rId15"/>
    <p:sldId id="442" r:id="rId16"/>
    <p:sldId id="444" r:id="rId17"/>
    <p:sldId id="443" r:id="rId18"/>
    <p:sldId id="445" r:id="rId19"/>
    <p:sldId id="446" r:id="rId20"/>
    <p:sldId id="447" r:id="rId21"/>
    <p:sldId id="450" r:id="rId22"/>
    <p:sldId id="449" r:id="rId23"/>
    <p:sldId id="291" r:id="rId24"/>
    <p:sldId id="452" r:id="rId25"/>
    <p:sldId id="440" r:id="rId26"/>
    <p:sldId id="439" r:id="rId27"/>
    <p:sldId id="327" r:id="rId28"/>
  </p:sldIdLst>
  <p:sldSz cx="12192000" cy="6858000"/>
  <p:notesSz cx="6858000" cy="9144000"/>
  <p:embeddedFontLst>
    <p:embeddedFont>
      <p:font typeface="AeriesSansBold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Nunito Sans" pitchFamily="2" charset="0"/>
      <p:regular r:id="rId37"/>
      <p:bold r:id="rId38"/>
      <p:italic r:id="rId39"/>
      <p:boldItalic r:id="rId40"/>
    </p:embeddedFont>
    <p:embeddedFont>
      <p:font typeface="Nunito Sans SemiBold" pitchFamily="2" charset="0"/>
      <p:bold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02E"/>
    <a:srgbClr val="345BA9"/>
    <a:srgbClr val="A5BAE3"/>
    <a:srgbClr val="0F346F"/>
    <a:srgbClr val="164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54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868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01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40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82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289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24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629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9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F94-5374-964B-9579-DC893A6DC11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D915-3E64-BE43-BCD6-776158E29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F94-5374-964B-9579-DC893A6DC11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D915-3E64-BE43-BCD6-776158E29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3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F94-5374-964B-9579-DC893A6DC11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D915-3E64-BE43-BCD6-776158E29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F94-5374-964B-9579-DC893A6DC11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D915-3E64-BE43-BCD6-776158E29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7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914400" indent="-457200">
              <a:buFont typeface="+mj-lt"/>
              <a:buAutoNum type="arabicPeriod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F94-5374-964B-9579-DC893A6DC11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D915-3E64-BE43-BCD6-776158E29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2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F94-5374-964B-9579-DC893A6DC11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D915-3E64-BE43-BCD6-776158E29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9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F94-5374-964B-9579-DC893A6DC11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D915-3E64-BE43-BCD6-776158E29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7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F94-5374-964B-9579-DC893A6DC11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D915-3E64-BE43-BCD6-776158E29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F94-5374-964B-9579-DC893A6DC11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D915-3E64-BE43-BCD6-776158E29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F94-5374-964B-9579-DC893A6DC11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D915-3E64-BE43-BCD6-776158E29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1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F94-5374-964B-9579-DC893A6DC11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D915-3E64-BE43-BCD6-776158E29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FCF94-5374-964B-9579-DC893A6DC11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D915-3E64-BE43-BCD6-776158E29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7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081450-complex-schedules-team-course-group-and-team-number-field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support.aeries.com/support/solutions/articles/14000137239-class-schedule-maintenance-creating-and-modifying-course-request-section-packe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support.aeries.com/support/solutions/articles/14000136569-class-links" TargetMode="External"/><Relationship Id="rId7" Type="http://schemas.openxmlformats.org/officeDocument/2006/relationships/hyperlink" Target="https://support.aeries.com/support/solutions/articles/14000111235-flex-scheduling-flex-sms-boar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port.aeries.com/support/solutions/articles/14000138889-group-scheduling-examples-which-strategy-to-use-" TargetMode="External"/><Relationship Id="rId5" Type="http://schemas.openxmlformats.org/officeDocument/2006/relationships/hyperlink" Target="https://support.aeries.com/support/solutions/articles/14000136780-student-course-requests-page-new-" TargetMode="External"/><Relationship Id="rId4" Type="http://schemas.openxmlformats.org/officeDocument/2006/relationships/hyperlink" Target="https://support.aeries.com/support/solutions/articles/14000069826-student-course-requests" TargetMode="External"/><Relationship Id="rId9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1400007594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www.aeries.com/event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Relationship Id="rId9" Type="http://schemas.openxmlformats.org/officeDocument/2006/relationships/hyperlink" Target="https://survey.alchemer.com/s3/6899809/Good-Morning-Aeries-Surve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1.sv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026474"/>
            <a:ext cx="7975986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48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br>
              <a:rPr lang="en-US" sz="48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</a:br>
            <a:r>
              <a:rPr lang="en-US" sz="48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Today’s Topic:  Class Link</a:t>
            </a:r>
            <a:endParaRPr lang="en-US" sz="48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5616575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Carole Williams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Trainer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600" b="1" dirty="0">
                  <a:solidFill>
                    <a:srgbClr val="0F346F"/>
                  </a:solidFill>
                  <a:latin typeface="Nunito Sans" pitchFamily="34" charset="0"/>
                </a:rPr>
                <a:t>c</a:t>
              </a:r>
              <a:r>
                <a:rPr lang="en-US" sz="1600" dirty="0">
                  <a:solidFill>
                    <a:srgbClr val="0F346F"/>
                  </a:solidFill>
                  <a:latin typeface="Nunito Sans" pitchFamily="34" charset="0"/>
                </a:rPr>
                <a:t>arolew@aeries.com</a:t>
              </a:r>
              <a:endParaRPr lang="en-US" sz="1600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4232975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14985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Theresa Nicolaou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Trainer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2" name="Object11"/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600" dirty="0">
                  <a:solidFill>
                    <a:srgbClr val="0F346F"/>
                  </a:solidFill>
                  <a:latin typeface="Nunito Sans" pitchFamily="2" charset="0"/>
                </a:rPr>
                <a:t>theresan@aeries.com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13" y="431415"/>
            <a:ext cx="10811540" cy="425334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eriesSansBold" charset="0"/>
              </a:rPr>
              <a:t>Course Requests Old Edit 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E2E3B1-0593-C0BF-0DDC-3672F82B1A38}"/>
              </a:ext>
            </a:extLst>
          </p:cNvPr>
          <p:cNvCxnSpPr/>
          <p:nvPr/>
        </p:nvCxnSpPr>
        <p:spPr>
          <a:xfrm>
            <a:off x="812593" y="856749"/>
            <a:ext cx="8549640" cy="0"/>
          </a:xfrm>
          <a:prstGeom prst="line">
            <a:avLst/>
          </a:prstGeom>
          <a:ln w="38100">
            <a:solidFill>
              <a:srgbClr val="BE2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3225-C15B-F2AF-BB18-935A4334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43" y="1009761"/>
            <a:ext cx="10811540" cy="30857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7200" dirty="0">
                <a:latin typeface="Nunito Sans" pitchFamily="2" charset="0"/>
              </a:rPr>
              <a:t>When a Class Linked section is added: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If added using either the </a:t>
            </a:r>
            <a:r>
              <a:rPr lang="en-US" sz="7200" b="1" dirty="0">
                <a:latin typeface="Nunito Sans" pitchFamily="2" charset="0"/>
              </a:rPr>
              <a:t>Add New Record</a:t>
            </a:r>
            <a:r>
              <a:rPr lang="en-US" sz="7200" dirty="0">
                <a:latin typeface="Nunito Sans" pitchFamily="2" charset="0"/>
              </a:rPr>
              <a:t> or </a:t>
            </a:r>
            <a:r>
              <a:rPr lang="en-US" sz="7200" b="1" dirty="0">
                <a:latin typeface="Nunito Sans" pitchFamily="2" charset="0"/>
              </a:rPr>
              <a:t>Add Many New Records</a:t>
            </a:r>
            <a:r>
              <a:rPr lang="en-US" sz="7200" dirty="0">
                <a:latin typeface="Nunito Sans" pitchFamily="2" charset="0"/>
              </a:rPr>
              <a:t> buttons, the linked sections will not be automatically added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If added using the </a:t>
            </a:r>
            <a:r>
              <a:rPr lang="en-US" sz="7200" b="1" dirty="0">
                <a:latin typeface="Nunito Sans" pitchFamily="2" charset="0"/>
              </a:rPr>
              <a:t>View SMS</a:t>
            </a:r>
            <a:r>
              <a:rPr lang="en-US" sz="7200" dirty="0">
                <a:latin typeface="Nunito Sans" pitchFamily="2" charset="0"/>
              </a:rPr>
              <a:t> popup, the linked sections plus corresponding Course Requests will be automatically added (section(s) in prior terms will not be added)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Validations checks will be skipped for linked sections (Grade Range, full classes, etc.)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When the </a:t>
            </a:r>
            <a:r>
              <a:rPr lang="en-US" sz="7200" b="1" dirty="0">
                <a:latin typeface="Nunito Sans" pitchFamily="2" charset="0"/>
              </a:rPr>
              <a:t>Reschedule</a:t>
            </a:r>
            <a:r>
              <a:rPr lang="en-US" sz="7200" dirty="0">
                <a:latin typeface="Nunito Sans" pitchFamily="2" charset="0"/>
              </a:rPr>
              <a:t> button is pressed, it </a:t>
            </a:r>
            <a:r>
              <a:rPr lang="en-US" sz="6800" dirty="0">
                <a:latin typeface="Nunito Sans" pitchFamily="2" charset="0"/>
              </a:rPr>
              <a:t>will honor Class Links for existing Course Requests, but it will not add Course Requests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6800" dirty="0">
                <a:latin typeface="Nunito Sans" pitchFamily="2" charset="0"/>
              </a:rPr>
              <a:t>When a Class Linked section is deleted, it will not ask if you want to delete linked sections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6800" dirty="0"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endParaRPr lang="en-US" sz="5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07B91-D897-281B-635D-69DCC414B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54" y="5271560"/>
            <a:ext cx="10723809" cy="1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92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13" y="431415"/>
            <a:ext cx="10811540" cy="425334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eriesSansBold" charset="0"/>
              </a:rPr>
              <a:t>Course Requests New Edit 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E2E3B1-0593-C0BF-0DDC-3672F82B1A38}"/>
              </a:ext>
            </a:extLst>
          </p:cNvPr>
          <p:cNvCxnSpPr/>
          <p:nvPr/>
        </p:nvCxnSpPr>
        <p:spPr>
          <a:xfrm>
            <a:off x="812593" y="856749"/>
            <a:ext cx="8549640" cy="0"/>
          </a:xfrm>
          <a:prstGeom prst="line">
            <a:avLst/>
          </a:prstGeom>
          <a:ln w="38100">
            <a:solidFill>
              <a:srgbClr val="BE2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3225-C15B-F2AF-BB18-935A4334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43" y="936373"/>
            <a:ext cx="10811540" cy="30857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7200" dirty="0">
                <a:latin typeface="Nunito Sans" pitchFamily="2" charset="0"/>
              </a:rPr>
              <a:t>When a Class Linked section is added: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If added using either the </a:t>
            </a:r>
            <a:r>
              <a:rPr lang="en-US" sz="7200" b="1" dirty="0">
                <a:latin typeface="Nunito Sans" pitchFamily="2" charset="0"/>
              </a:rPr>
              <a:t>Add New Record </a:t>
            </a:r>
            <a:r>
              <a:rPr lang="en-US" sz="7200" dirty="0">
                <a:latin typeface="Nunito Sans" pitchFamily="2" charset="0"/>
              </a:rPr>
              <a:t>or </a:t>
            </a:r>
            <a:r>
              <a:rPr lang="en-US" sz="7200" b="1" dirty="0">
                <a:latin typeface="Nunito Sans" pitchFamily="2" charset="0"/>
              </a:rPr>
              <a:t>Add Many New Records </a:t>
            </a:r>
            <a:r>
              <a:rPr lang="en-US" sz="7200" dirty="0">
                <a:latin typeface="Nunito Sans" pitchFamily="2" charset="0"/>
              </a:rPr>
              <a:t>buttons, the linked sections plus corresponding Course Requests will be added when </a:t>
            </a:r>
            <a:r>
              <a:rPr lang="en-US" sz="7200" b="1" dirty="0">
                <a:latin typeface="Nunito Sans" pitchFamily="2" charset="0"/>
              </a:rPr>
              <a:t>Save</a:t>
            </a:r>
            <a:r>
              <a:rPr lang="en-US" sz="7200" dirty="0">
                <a:latin typeface="Nunito Sans" pitchFamily="2" charset="0"/>
              </a:rPr>
              <a:t> is pressed (section(s) in prior terms will not be added)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If added using the </a:t>
            </a:r>
            <a:r>
              <a:rPr lang="en-US" sz="7200" b="1" dirty="0">
                <a:latin typeface="Nunito Sans" pitchFamily="2" charset="0"/>
              </a:rPr>
              <a:t>View SMS</a:t>
            </a:r>
            <a:r>
              <a:rPr lang="en-US" sz="7200" dirty="0">
                <a:latin typeface="Nunito Sans" pitchFamily="2" charset="0"/>
              </a:rPr>
              <a:t> popup, the linked sections plus corresponding Course Requests will be automatically added when </a:t>
            </a:r>
            <a:r>
              <a:rPr lang="en-US" sz="7200" b="1" dirty="0">
                <a:latin typeface="Nunito Sans" pitchFamily="2" charset="0"/>
              </a:rPr>
              <a:t>Save </a:t>
            </a:r>
            <a:r>
              <a:rPr lang="en-US" sz="7200" dirty="0">
                <a:latin typeface="Nunito Sans" pitchFamily="2" charset="0"/>
              </a:rPr>
              <a:t>is pressed (note that section(s) in prior terms will not be added)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When the </a:t>
            </a:r>
            <a:r>
              <a:rPr lang="en-US" sz="7200" b="1" dirty="0">
                <a:latin typeface="Nunito Sans" pitchFamily="2" charset="0"/>
              </a:rPr>
              <a:t>Reschedule</a:t>
            </a:r>
            <a:r>
              <a:rPr lang="en-US" sz="7200" dirty="0">
                <a:latin typeface="Nunito Sans" pitchFamily="2" charset="0"/>
              </a:rPr>
              <a:t> button is pressed, it </a:t>
            </a:r>
            <a:r>
              <a:rPr lang="en-US" sz="6800" dirty="0">
                <a:latin typeface="Nunito Sans" pitchFamily="2" charset="0"/>
              </a:rPr>
              <a:t>will honor Class Links for existing Course Requests, but it will not add Course Requests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6800" dirty="0">
                <a:latin typeface="Nunito Sans" pitchFamily="2" charset="0"/>
              </a:rPr>
              <a:t>When a Class Linked section is deleted and </a:t>
            </a:r>
            <a:r>
              <a:rPr lang="en-US" sz="6800" b="1" dirty="0">
                <a:latin typeface="Nunito Sans" pitchFamily="2" charset="0"/>
              </a:rPr>
              <a:t>Save</a:t>
            </a:r>
            <a:r>
              <a:rPr lang="en-US" sz="6800" dirty="0">
                <a:latin typeface="Nunito Sans" pitchFamily="2" charset="0"/>
              </a:rPr>
              <a:t> is pressed, a popup will ask if the linked sections should also be deleted </a:t>
            </a:r>
            <a:r>
              <a:rPr lang="en-US" sz="6400" dirty="0">
                <a:latin typeface="Nunito Sans" pitchFamily="2" charset="0"/>
              </a:rPr>
              <a:t>(only sections in same, overlapping, or future terms)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6800" dirty="0"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endParaRPr lang="en-US" sz="5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B8CC9-7F49-5BF0-76A0-F00C91147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43" y="5044141"/>
            <a:ext cx="10240217" cy="14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7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21" y="312299"/>
            <a:ext cx="10811540" cy="425334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eriesSansBold" charset="0"/>
              </a:rPr>
              <a:t>Course Requests View SMS Popup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E2E3B1-0593-C0BF-0DDC-3672F82B1A38}"/>
              </a:ext>
            </a:extLst>
          </p:cNvPr>
          <p:cNvCxnSpPr/>
          <p:nvPr/>
        </p:nvCxnSpPr>
        <p:spPr>
          <a:xfrm>
            <a:off x="812593" y="724397"/>
            <a:ext cx="8549640" cy="0"/>
          </a:xfrm>
          <a:prstGeom prst="line">
            <a:avLst/>
          </a:prstGeom>
          <a:ln w="38100">
            <a:solidFill>
              <a:srgbClr val="BE2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3225-C15B-F2AF-BB18-935A4334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937" y="813439"/>
            <a:ext cx="10535695" cy="20838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600" dirty="0">
                <a:latin typeface="Nunito Sans" pitchFamily="2" charset="0"/>
              </a:rPr>
              <a:t>Link symbol      by the section number identifies sections with Class Links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600" b="1" dirty="0" err="1">
                <a:latin typeface="Nunito Sans" pitchFamily="2" charset="0"/>
              </a:rPr>
              <a:t>ClsLink</a:t>
            </a:r>
            <a:r>
              <a:rPr lang="en-US" sz="5600" b="1" dirty="0">
                <a:latin typeface="Nunito Sans" pitchFamily="2" charset="0"/>
              </a:rPr>
              <a:t>#</a:t>
            </a:r>
            <a:r>
              <a:rPr lang="en-US" sz="5600" dirty="0">
                <a:latin typeface="Nunito Sans" pitchFamily="2" charset="0"/>
              </a:rPr>
              <a:t> column contains SMS.CL. </a:t>
            </a:r>
            <a:r>
              <a:rPr lang="en-US" sz="5600" b="1" dirty="0" err="1">
                <a:latin typeface="Nunito Sans" pitchFamily="2" charset="0"/>
              </a:rPr>
              <a:t>ClsLink</a:t>
            </a:r>
            <a:r>
              <a:rPr lang="en-US" sz="5600" b="1" dirty="0">
                <a:latin typeface="Nunito Sans" pitchFamily="2" charset="0"/>
              </a:rPr>
              <a:t>#</a:t>
            </a:r>
            <a:r>
              <a:rPr lang="en-US" sz="5600" dirty="0">
                <a:latin typeface="Nunito Sans" pitchFamily="2" charset="0"/>
              </a:rPr>
              <a:t> = 0 means the section does not have a Class Link.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600" dirty="0">
                <a:latin typeface="Nunito Sans" pitchFamily="2" charset="0"/>
              </a:rPr>
              <a:t>Add a Class Linked section and the linked sections plus corresponding Course Requests will also be added (sections in prior terms will not be added)</a:t>
            </a:r>
          </a:p>
          <a:p>
            <a:pPr marL="349250" lvl="1" indent="-111125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latin typeface="Nunito Sans" pitchFamily="2" charset="0"/>
              </a:rPr>
              <a:t>Old Edit View:  add a section by clicking  on the section number in the Sec# column</a:t>
            </a:r>
          </a:p>
          <a:p>
            <a:pPr marL="349250" lvl="1" indent="-111125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latin typeface="Nunito Sans" pitchFamily="2" charset="0"/>
              </a:rPr>
              <a:t>New Edit View:  add a section by clicking on the green + in the Add column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6800" dirty="0"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endParaRPr lang="en-US" sz="5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06B97-7B51-D663-CA1E-319216342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908" y="2834624"/>
            <a:ext cx="447675" cy="619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D74F9B-BCD2-26EF-9DCC-4B0ED452F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424" y="2397709"/>
            <a:ext cx="400050" cy="400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10AD1-1E8A-3170-12E1-768F6B711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515" y="872418"/>
            <a:ext cx="219075" cy="18097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C282FA-E308-7F32-B290-EFAA6E64B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93" y="3480871"/>
            <a:ext cx="9248657" cy="160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61E8A1-0228-9195-0E35-337CC93BA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531" y="5161781"/>
            <a:ext cx="9312445" cy="15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1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13" y="383289"/>
            <a:ext cx="10811540" cy="425334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eriesSansBold" charset="0"/>
              </a:rPr>
              <a:t>The Scheduler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E2E3B1-0593-C0BF-0DDC-3672F82B1A38}"/>
              </a:ext>
            </a:extLst>
          </p:cNvPr>
          <p:cNvCxnSpPr/>
          <p:nvPr/>
        </p:nvCxnSpPr>
        <p:spPr>
          <a:xfrm>
            <a:off x="812593" y="856749"/>
            <a:ext cx="8549640" cy="0"/>
          </a:xfrm>
          <a:prstGeom prst="line">
            <a:avLst/>
          </a:prstGeom>
          <a:ln w="38100">
            <a:solidFill>
              <a:srgbClr val="BE2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3225-C15B-F2AF-BB18-935A4334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13" y="1005716"/>
            <a:ext cx="10811540" cy="30857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1600" dirty="0">
                <a:latin typeface="Nunito Sans" pitchFamily="2" charset="0"/>
              </a:rPr>
              <a:t>Schedule All Students button/page, Reschedule buttons on Course Requests and Classes pages, Schedule Students button on Flex SMS Board/SMS Board, and Scheduling Optimizer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1600" dirty="0">
                <a:latin typeface="Nunito Sans" pitchFamily="2" charset="0"/>
              </a:rPr>
              <a:t>Honors Class Links:  if a student is scheduled into a Class Linked section, the linked sections will also be scheduled; note that validations will be skipped (Grade Range, full classes, etc.)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1600" dirty="0">
                <a:latin typeface="Nunito Sans" pitchFamily="2" charset="0"/>
              </a:rPr>
              <a:t>Will not create Course Requests on Course Requests page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1600" dirty="0">
                <a:latin typeface="Nunito Sans" pitchFamily="2" charset="0"/>
              </a:rPr>
              <a:t>Courses will not be added to the grid on Classes page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40DCA8-5C93-2776-6EF6-118EE9F4C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00" y="5039207"/>
            <a:ext cx="9505716" cy="13557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0C78BA5-455E-7FE7-5142-CEB5BE83D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76" y="3975685"/>
            <a:ext cx="10224837" cy="95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5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13" y="431415"/>
            <a:ext cx="10811540" cy="425334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eriesSansBold" charset="0"/>
              </a:rPr>
              <a:t>Classes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E2E3B1-0593-C0BF-0DDC-3672F82B1A38}"/>
              </a:ext>
            </a:extLst>
          </p:cNvPr>
          <p:cNvCxnSpPr/>
          <p:nvPr/>
        </p:nvCxnSpPr>
        <p:spPr>
          <a:xfrm>
            <a:off x="812593" y="856749"/>
            <a:ext cx="8549640" cy="0"/>
          </a:xfrm>
          <a:prstGeom prst="line">
            <a:avLst/>
          </a:prstGeom>
          <a:ln w="38100">
            <a:solidFill>
              <a:srgbClr val="BE2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3225-C15B-F2AF-BB18-935A4334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43" y="1056693"/>
            <a:ext cx="10811540" cy="30857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7200" dirty="0">
                <a:latin typeface="Nunito Sans" pitchFamily="2" charset="0"/>
              </a:rPr>
              <a:t>When a Class Linked section is added to the grid and scheduled: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Linked sections will be added when </a:t>
            </a:r>
            <a:r>
              <a:rPr lang="en-US" sz="7200" b="1" dirty="0">
                <a:latin typeface="Nunito Sans" pitchFamily="2" charset="0"/>
              </a:rPr>
              <a:t>Save</a:t>
            </a:r>
            <a:r>
              <a:rPr lang="en-US" sz="7200" dirty="0">
                <a:latin typeface="Nunito Sans" pitchFamily="2" charset="0"/>
              </a:rPr>
              <a:t> is pressed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When the </a:t>
            </a:r>
            <a:r>
              <a:rPr lang="en-US" sz="7200" b="1" dirty="0">
                <a:latin typeface="Nunito Sans" pitchFamily="2" charset="0"/>
              </a:rPr>
              <a:t>Reschedule</a:t>
            </a:r>
            <a:r>
              <a:rPr lang="en-US" sz="7200" dirty="0">
                <a:latin typeface="Nunito Sans" pitchFamily="2" charset="0"/>
              </a:rPr>
              <a:t> button is pressed, it won’t add linked sections with their Courses to the grid (but linked sections will be added when </a:t>
            </a:r>
            <a:r>
              <a:rPr lang="en-US" sz="7200" b="1" dirty="0">
                <a:latin typeface="Nunito Sans" pitchFamily="2" charset="0"/>
              </a:rPr>
              <a:t>Save</a:t>
            </a:r>
            <a:r>
              <a:rPr lang="en-US" sz="7200" dirty="0">
                <a:latin typeface="Nunito Sans" pitchFamily="2" charset="0"/>
              </a:rPr>
              <a:t> is pressed)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Linked section(s) in prior terms will not be added automatically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7200" dirty="0">
                <a:latin typeface="Nunito Sans" pitchFamily="2" charset="0"/>
              </a:rPr>
              <a:t>When a Class Linked section is deleted/dropped and </a:t>
            </a:r>
            <a:r>
              <a:rPr lang="en-US" sz="7200" b="1" dirty="0">
                <a:latin typeface="Nunito Sans" pitchFamily="2" charset="0"/>
              </a:rPr>
              <a:t>Save</a:t>
            </a:r>
            <a:r>
              <a:rPr lang="en-US" sz="7200" dirty="0">
                <a:latin typeface="Nunito Sans" pitchFamily="2" charset="0"/>
              </a:rPr>
              <a:t> is pressed, a popup will ask if the linked sections should also be deleted (only sections in same, overlapping, or future terms)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6800" dirty="0"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endParaRPr lang="en-US" sz="5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53C6C6-806D-D9DD-D374-6BBC8E23F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14" y="4554672"/>
            <a:ext cx="3771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0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13" y="431415"/>
            <a:ext cx="10811540" cy="425334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eriesSansBold" charset="0"/>
              </a:rPr>
              <a:t>Verifying Class Link Data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E2E3B1-0593-C0BF-0DDC-3672F82B1A38}"/>
              </a:ext>
            </a:extLst>
          </p:cNvPr>
          <p:cNvCxnSpPr/>
          <p:nvPr/>
        </p:nvCxnSpPr>
        <p:spPr>
          <a:xfrm>
            <a:off x="812593" y="856749"/>
            <a:ext cx="8549640" cy="0"/>
          </a:xfrm>
          <a:prstGeom prst="line">
            <a:avLst/>
          </a:prstGeom>
          <a:ln w="38100">
            <a:solidFill>
              <a:srgbClr val="BE2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3225-C15B-F2AF-BB18-935A4334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43" y="1056693"/>
            <a:ext cx="10811540" cy="30857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Scheduling Master Schedule reports and Master Schedule reports do not currently include Class Links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7200" dirty="0">
                <a:latin typeface="Nunito Sans" pitchFamily="2" charset="0"/>
              </a:rPr>
              <a:t>Instead: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Use View SMS and View MST popups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Use Flex SMS Board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Use Query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7200" dirty="0">
              <a:latin typeface="Nunito Sans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6800" dirty="0"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endParaRPr lang="en-US" sz="5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62305-3B71-AB65-5ECB-F5A2B0B1F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459" y="3076555"/>
            <a:ext cx="8163524" cy="21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6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13" y="431415"/>
            <a:ext cx="10811540" cy="425334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eriesSansBold" charset="0"/>
              </a:rPr>
              <a:t>Flex SMS Board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E2E3B1-0593-C0BF-0DDC-3672F82B1A38}"/>
              </a:ext>
            </a:extLst>
          </p:cNvPr>
          <p:cNvCxnSpPr/>
          <p:nvPr/>
        </p:nvCxnSpPr>
        <p:spPr>
          <a:xfrm>
            <a:off x="812593" y="856749"/>
            <a:ext cx="8549640" cy="0"/>
          </a:xfrm>
          <a:prstGeom prst="line">
            <a:avLst/>
          </a:prstGeom>
          <a:ln w="38100">
            <a:solidFill>
              <a:srgbClr val="BE2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3225-C15B-F2AF-BB18-935A4334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43" y="1056693"/>
            <a:ext cx="10811540" cy="30857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Link symbol will be displayed by any section with a Class Link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Hover over a Class Linked section and the Class Link plus the section numbers will be displayed: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endParaRPr lang="en-US" sz="7200" dirty="0">
              <a:latin typeface="Nunito Sans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endParaRPr lang="en-US" sz="7200" dirty="0">
              <a:latin typeface="Nunito Sans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200" dirty="0">
                <a:latin typeface="Nunito Sans" pitchFamily="2" charset="0"/>
              </a:rPr>
              <a:t>Click on a Class Linked section: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6800" dirty="0">
                <a:latin typeface="Nunito Sans" pitchFamily="2" charset="0"/>
              </a:rPr>
              <a:t>The Class Link and the section numbers will be displayed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6800" dirty="0">
                <a:latin typeface="Nunito Sans" pitchFamily="2" charset="0"/>
              </a:rPr>
              <a:t>The Class Linked sections will be outlined in gold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6800" dirty="0"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endParaRPr lang="en-US" sz="5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F212D-BE5A-92D6-A021-C5A47C3E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47" y="5062261"/>
            <a:ext cx="3619048" cy="1047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C5E1D2-2F13-B8BB-A5E4-A4F20931B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506" y="2036721"/>
            <a:ext cx="3276190" cy="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13" y="431415"/>
            <a:ext cx="10811540" cy="425334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eriesSansBold" charset="0"/>
              </a:rPr>
              <a:t>Query Examples to Start With at a Flex School: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E2E3B1-0593-C0BF-0DDC-3672F82B1A38}"/>
              </a:ext>
            </a:extLst>
          </p:cNvPr>
          <p:cNvCxnSpPr/>
          <p:nvPr/>
        </p:nvCxnSpPr>
        <p:spPr>
          <a:xfrm>
            <a:off x="812593" y="856749"/>
            <a:ext cx="8549640" cy="0"/>
          </a:xfrm>
          <a:prstGeom prst="line">
            <a:avLst/>
          </a:prstGeom>
          <a:ln w="38100">
            <a:solidFill>
              <a:srgbClr val="BE2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3225-C15B-F2AF-BB18-935A4334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43" y="1056693"/>
            <a:ext cx="10811540" cy="30857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600" dirty="0">
                <a:latin typeface="Nunito Sans" pitchFamily="2" charset="0"/>
              </a:rPr>
              <a:t>Show data for SMS sections with Class Links: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600" dirty="0">
                <a:latin typeface="Nunito Sans" pitchFamily="2" charset="0"/>
              </a:rPr>
              <a:t>LIST SMS FTF SSM STF CRS SMS.SE FTF.STI SMS.SM SMS.CL SMS.CN CRS.CO STF.LN BY STF.LN FTF.STI SMS.CL SMS.SM IF SMS.CL &gt; 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600" dirty="0">
                <a:latin typeface="Nunito Sans" pitchFamily="2" charset="0"/>
              </a:rPr>
              <a:t>Show data, including Class Links, for a particular Course (replace XXXX below with all or part of the course title):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600" dirty="0">
                <a:latin typeface="Nunito Sans" pitchFamily="2" charset="0"/>
              </a:rPr>
              <a:t>LIST SMS FTF SSM STF CRS SMS.SE FTF.STI SMS.SM SMS.CL SMS.CN CRS.CO STF.LN BY STF.LN FTF.STI SMS.CL SMS.SM IF CRS.CN : XXXX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600" dirty="0">
                <a:latin typeface="Nunito Sans" pitchFamily="2" charset="0"/>
              </a:rPr>
              <a:t>Show data for MST sections with Class Links: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600" dirty="0">
                <a:latin typeface="Nunito Sans" pitchFamily="2" charset="0"/>
              </a:rPr>
              <a:t>LIST MST FTF SSE STF CRS MST.SE FTF.STI MST.SM MST.CL MST.CN CRS.CO STF.LN BY STF.LN FTF.STI MST.CL MST.SM IF MST.CL &gt; 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600" dirty="0">
                <a:latin typeface="Nunito Sans" pitchFamily="2" charset="0"/>
              </a:rPr>
              <a:t>Show data, including Class Links, for a particular Course (replace XXXX below with all or part of the course title):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600" dirty="0">
                <a:latin typeface="Nunito Sans" pitchFamily="2" charset="0"/>
              </a:rPr>
              <a:t>LIST MST FTF SSE STF CRS MST.SE FTF.STI MST.SM MST.CL MST.CN CRS.CO STF.LN BY STF.LN FTF.STI MST.CL MST.SM IF CRS.CO : XXXX </a:t>
            </a:r>
            <a:endParaRPr lang="en-US" sz="7200" dirty="0">
              <a:latin typeface="Nunito Sans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6800" dirty="0"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endParaRPr lang="en-US" sz="5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82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13" y="383289"/>
            <a:ext cx="10811540" cy="425334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eriesSansBold" charset="0"/>
              </a:rPr>
              <a:t>Query Examples to Start With at a Non-Flex School: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E2E3B1-0593-C0BF-0DDC-3672F82B1A38}"/>
              </a:ext>
            </a:extLst>
          </p:cNvPr>
          <p:cNvCxnSpPr/>
          <p:nvPr/>
        </p:nvCxnSpPr>
        <p:spPr>
          <a:xfrm>
            <a:off x="812593" y="856749"/>
            <a:ext cx="8549640" cy="0"/>
          </a:xfrm>
          <a:prstGeom prst="line">
            <a:avLst/>
          </a:prstGeom>
          <a:ln w="38100">
            <a:solidFill>
              <a:srgbClr val="BE2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3225-C15B-F2AF-BB18-935A4334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13" y="1056693"/>
            <a:ext cx="10811540" cy="30857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600" dirty="0">
                <a:latin typeface="Nunito Sans" pitchFamily="2" charset="0"/>
              </a:rPr>
              <a:t>Show data for SMS sections with Class Links: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600" dirty="0">
                <a:latin typeface="Nunito Sans" pitchFamily="2" charset="0"/>
              </a:rPr>
              <a:t>LIST SMS CRS TCH SMS.SE SMS.PD SMS.SM SMS.CL SMS.CN CRS.CO TCH.TE BY TCH.TE SMS.PD SMS.CL SMS.SM IF SMS.CL &gt; 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600" dirty="0">
                <a:latin typeface="Nunito Sans" pitchFamily="2" charset="0"/>
              </a:rPr>
              <a:t>Show data, including Class Links, for a particular Course (replace XXXX below with all of part of the course title):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600" dirty="0">
                <a:latin typeface="Nunito Sans" pitchFamily="2" charset="0"/>
              </a:rPr>
              <a:t>LIST SMS CRS TCH SMS.SE SMS.PD SMS.SM SMS.CL SMS.CN CRS.CO TCH.TE BY TCH.TE SMS.PD SMS.CL SMS.SM IF CRS.CN : XXXX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600" dirty="0">
                <a:latin typeface="Nunito Sans" pitchFamily="2" charset="0"/>
              </a:rPr>
              <a:t>Show data for MST sections with Class Links: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600" dirty="0">
                <a:latin typeface="Nunito Sans" pitchFamily="2" charset="0"/>
              </a:rPr>
              <a:t>LIST MST CRS TCH MST.SE MST.PD MST.SM MST.CL MST.CN CRS.CO TCH.TE BY TCH.TE MST.PD MST.CL MST.SM IF MST.CL &gt; 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600" dirty="0">
                <a:latin typeface="Nunito Sans" pitchFamily="2" charset="0"/>
              </a:rPr>
              <a:t>Show data, including Class Links, for a particular Course (replace XXXX below with all of part of the course title):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600" dirty="0">
                <a:latin typeface="Nunito Sans" pitchFamily="2" charset="0"/>
              </a:rPr>
              <a:t>LIST MST CRS TCH MST.SE MST.PD MST.SM MST.CL MST.CN CRS.CO TCH.TE BY TCH.TE MST.PD MST.CL MST.SM IF CRS.CO : XXXX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6400" dirty="0">
              <a:latin typeface="Nunito Sans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7200" dirty="0">
              <a:latin typeface="Nunito Sans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6800" dirty="0"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endParaRPr lang="en-US" sz="5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5425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5"/>
          <p:cNvSpPr/>
          <p:nvPr/>
        </p:nvSpPr>
        <p:spPr>
          <a:xfrm>
            <a:off x="1055370" y="554990"/>
            <a:ext cx="90043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24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Where to Go for More Information on Alternatives to Class Link:</a:t>
            </a:r>
            <a:endParaRPr lang="en-US" sz="2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9" name="Object5">
            <a:extLst>
              <a:ext uri="{FF2B5EF4-FFF2-40B4-BE49-F238E27FC236}">
                <a16:creationId xmlns:a16="http://schemas.microsoft.com/office/drawing/2014/main" id="{A59EDC37-C535-439D-AE2A-4BA1145A7274}"/>
              </a:ext>
            </a:extLst>
          </p:cNvPr>
          <p:cNvSpPr/>
          <p:nvPr/>
        </p:nvSpPr>
        <p:spPr>
          <a:xfrm>
            <a:off x="1101090" y="1411514"/>
            <a:ext cx="10294620" cy="2777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133"/>
              </a:lnSpc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Documentation below is all from the Aeries support website:  https://support.aeries.com</a:t>
            </a:r>
          </a:p>
          <a:p>
            <a:pPr defTabSz="609630">
              <a:lnSpc>
                <a:spcPts val="2133"/>
              </a:lnSpc>
            </a:pP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1800" b="1" dirty="0">
                <a:latin typeface="Nunito Sans" pitchFamily="2" charset="0"/>
              </a:rPr>
              <a:t>Team/Team Course Group</a:t>
            </a:r>
            <a:r>
              <a:rPr lang="en-US" sz="1800" dirty="0">
                <a:latin typeface="Nunito Sans" pitchFamily="2" charset="0"/>
              </a:rPr>
              <a:t>:  see Complex Schedules – Team / Course Group and Team Number Fields </a:t>
            </a:r>
            <a:r>
              <a:rPr lang="en-US" sz="1800" dirty="0">
                <a:latin typeface="Nunito Sans" pitchFamily="2" charset="0"/>
                <a:hlinkClick r:id="rId3"/>
              </a:rPr>
              <a:t>https://support.aeries.com/support/solutions/articles/14000081450-complex-schedules-team-course-group-and-team-number-fields</a:t>
            </a:r>
            <a:endParaRPr lang="en-US" sz="1800" dirty="0">
              <a:latin typeface="Nunito Sans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1800" b="1" dirty="0">
                <a:latin typeface="Nunito Sans" pitchFamily="2" charset="0"/>
              </a:rPr>
              <a:t>Course Request Section Packets</a:t>
            </a:r>
            <a:r>
              <a:rPr lang="en-US" sz="1800" dirty="0">
                <a:latin typeface="Nunito Sans" pitchFamily="2" charset="0"/>
              </a:rPr>
              <a:t>:  see Class Schedule Maintenance:  Creating and Modifying Course Request Section Packets</a:t>
            </a:r>
            <a:br>
              <a:rPr lang="en-US" sz="1800" dirty="0">
                <a:latin typeface="Nunito Sans" pitchFamily="2" charset="0"/>
              </a:rPr>
            </a:br>
            <a:r>
              <a:rPr lang="en-US" sz="1800" dirty="0">
                <a:latin typeface="Nunito Sans" pitchFamily="2" charset="0"/>
                <a:hlinkClick r:id="rId4"/>
              </a:rPr>
              <a:t>https://support.aeries.com/support/solutions/articles/14000137239-class-schedule-maintenance-creating-and-modifying-course-request-section-packets</a:t>
            </a:r>
            <a:endParaRPr lang="en-US" sz="1800" dirty="0">
              <a:latin typeface="Nunito Sans" pitchFamily="2" charset="0"/>
            </a:endParaRPr>
          </a:p>
        </p:txBody>
      </p:sp>
      <p:pic>
        <p:nvPicPr>
          <p:cNvPr id="27" name="Object 2" descr="preencoded.png">
            <a:extLst>
              <a:ext uri="{FF2B5EF4-FFF2-40B4-BE49-F238E27FC236}">
                <a16:creationId xmlns:a16="http://schemas.microsoft.com/office/drawing/2014/main" id="{F9BF6F62-CFB2-4E4A-8AFF-E3F9BD5344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1101090" y="1073453"/>
            <a:ext cx="1253067" cy="1901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850" y="1139190"/>
            <a:ext cx="1219200" cy="1143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831850" y="196215"/>
            <a:ext cx="10198100" cy="3048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8000"/>
              </a:lnSpc>
            </a:pPr>
            <a:r>
              <a:rPr lang="en-US" sz="4800" dirty="0">
                <a:solidFill>
                  <a:srgbClr val="1649A0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Today’s Presentation</a:t>
            </a:r>
            <a:endParaRPr lang="en-US" sz="48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4" name="Object3"/>
          <p:cNvSpPr/>
          <p:nvPr/>
        </p:nvSpPr>
        <p:spPr>
          <a:xfrm>
            <a:off x="850900" y="3765827"/>
            <a:ext cx="101981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3000" dirty="0">
                <a:solidFill>
                  <a:srgbClr val="0C1E41"/>
                </a:solidFill>
                <a:latin typeface="AeriesSansBold" pitchFamily="50" charset="0"/>
              </a:rPr>
              <a:t>Please Add Questions and Input to the Chat Box</a:t>
            </a:r>
            <a:endParaRPr lang="en-US" sz="3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5" name="Object4"/>
          <p:cNvSpPr/>
          <p:nvPr/>
        </p:nvSpPr>
        <p:spPr>
          <a:xfrm>
            <a:off x="850898" y="4285257"/>
            <a:ext cx="10477309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1E41"/>
                </a:solidFill>
                <a:latin typeface="Nunito Sans" pitchFamily="34" charset="0"/>
              </a:rPr>
              <a:t>Type your questions into the Chat Box; address them to “Everyone”</a:t>
            </a:r>
          </a:p>
          <a:p>
            <a:pPr marL="285750" indent="-285750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1E41"/>
                </a:solidFill>
                <a:latin typeface="Nunito Sans" pitchFamily="34" charset="0"/>
              </a:rPr>
              <a:t>If you’re already using Class Link, please add any “how” and “why” details to the Chat Box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850900" y="1678942"/>
            <a:ext cx="8244973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3000" dirty="0">
                <a:solidFill>
                  <a:srgbClr val="0C1E41"/>
                </a:solidFill>
                <a:latin typeface="AeriesSansBold" pitchFamily="50" charset="0"/>
              </a:rPr>
              <a:t>Need to Know, Nice to Know, Where To Go</a:t>
            </a:r>
            <a:endParaRPr lang="en-US" sz="3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9" name="Object8"/>
          <p:cNvSpPr/>
          <p:nvPr/>
        </p:nvSpPr>
        <p:spPr>
          <a:xfrm>
            <a:off x="850898" y="2210340"/>
            <a:ext cx="1071626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1E41"/>
                </a:solidFill>
                <a:latin typeface="Nunito Sans" pitchFamily="34" charset="0"/>
              </a:rPr>
              <a:t>Starting off with a PowerPoint overview</a:t>
            </a:r>
          </a:p>
          <a:p>
            <a:pPr marL="285750" indent="-285750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1E41"/>
                </a:solidFill>
                <a:latin typeface="Nunito Sans" pitchFamily="34" charset="0"/>
              </a:rPr>
              <a:t>Continuing in Aeries demo data with an overview of each page where Class Link is used</a:t>
            </a:r>
          </a:p>
          <a:p>
            <a:pPr marL="285750" indent="-285750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1E41"/>
                </a:solidFill>
                <a:latin typeface="Nunito Sans" pitchFamily="34" charset="0"/>
              </a:rPr>
              <a:t>At the end, go to the Class Links documentation for more information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5"/>
          <p:cNvSpPr/>
          <p:nvPr/>
        </p:nvSpPr>
        <p:spPr>
          <a:xfrm>
            <a:off x="1055370" y="554990"/>
            <a:ext cx="90043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Where to Go for More Information on Class Link: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9" name="Object5">
            <a:extLst>
              <a:ext uri="{FF2B5EF4-FFF2-40B4-BE49-F238E27FC236}">
                <a16:creationId xmlns:a16="http://schemas.microsoft.com/office/drawing/2014/main" id="{A59EDC37-C535-439D-AE2A-4BA1145A7274}"/>
              </a:ext>
            </a:extLst>
          </p:cNvPr>
          <p:cNvSpPr/>
          <p:nvPr/>
        </p:nvSpPr>
        <p:spPr>
          <a:xfrm>
            <a:off x="1101090" y="1411514"/>
            <a:ext cx="10294620" cy="2777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133"/>
              </a:lnSpc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Documentation below is all from the Aeries support website:  https://support.aeries.com</a:t>
            </a:r>
          </a:p>
          <a:p>
            <a:pPr defTabSz="609630">
              <a:lnSpc>
                <a:spcPts val="2133"/>
              </a:lnSpc>
            </a:pP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Class Links:  </a:t>
            </a: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hlinkClick r:id="rId3"/>
              </a:rPr>
              <a:t>https://support.aeries.com/support/solutions/articles/14000136569-class-links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04815" indent="-304815" defTabSz="60963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Student Course Requests:  </a:t>
            </a: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  <a:hlinkClick r:id="rId4"/>
              </a:rPr>
              <a:t>https://support.aeries.com/support/solutions/articles/14000069826</a:t>
            </a: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Student Course Requests Page (New):  </a:t>
            </a: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hlinkClick r:id="rId5"/>
              </a:rPr>
              <a:t>https://support.aeries.com/support/solutions/articles/14000136780-student-course-requests-page-new-</a:t>
            </a: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Group Scheduling Examples:  Which Strategy to Use? </a:t>
            </a: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hlinkClick r:id="rId6"/>
              </a:rPr>
              <a:t>https://support.aeries.com/support/solutions/articles/14000138889-group-scheduling-examples-which-strategy-to-use-</a:t>
            </a: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Flex Scheduling – Flex SMS Board:  </a:t>
            </a: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hlinkClick r:id="rId7"/>
              </a:rPr>
              <a:t>https://support.aeries.com/support/solutions/articles/14000111235-flex-scheduling-flex-sms-board</a:t>
            </a: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</p:txBody>
      </p:sp>
      <p:pic>
        <p:nvPicPr>
          <p:cNvPr id="27" name="Object 2" descr="preencoded.png">
            <a:extLst>
              <a:ext uri="{FF2B5EF4-FFF2-40B4-BE49-F238E27FC236}">
                <a16:creationId xmlns:a16="http://schemas.microsoft.com/office/drawing/2014/main" id="{F9BF6F62-CFB2-4E4A-8AFF-E3F9BD5344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47" t="15623" r="77239" b="80274"/>
          <a:stretch/>
        </p:blipFill>
        <p:spPr>
          <a:xfrm>
            <a:off x="1101090" y="1073453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34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5"/>
          <p:cNvSpPr/>
          <p:nvPr/>
        </p:nvSpPr>
        <p:spPr>
          <a:xfrm>
            <a:off x="1055370" y="554990"/>
            <a:ext cx="90043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Where to Go for More Good Morning, Aeries: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9" name="Object5">
            <a:extLst>
              <a:ext uri="{FF2B5EF4-FFF2-40B4-BE49-F238E27FC236}">
                <a16:creationId xmlns:a16="http://schemas.microsoft.com/office/drawing/2014/main" id="{A59EDC37-C535-439D-AE2A-4BA1145A7274}"/>
              </a:ext>
            </a:extLst>
          </p:cNvPr>
          <p:cNvSpPr/>
          <p:nvPr/>
        </p:nvSpPr>
        <p:spPr>
          <a:xfrm>
            <a:off x="1101090" y="2109346"/>
            <a:ext cx="10294620" cy="2777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Past Good Morning, Aeries! Webinars to watch replays and download PowerPoints:  </a:t>
            </a: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hlinkClick r:id="rId3"/>
              </a:rPr>
              <a:t>https://support.aeries.com/support/solutions/14000075940</a:t>
            </a:r>
            <a:br>
              <a:rPr lang="en-US" b="1">
                <a:solidFill>
                  <a:srgbClr val="0C1E41"/>
                </a:solidFill>
                <a:latin typeface="Nunito Sans SemiBold" pitchFamily="34" charset="0"/>
              </a:rPr>
            </a:b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304815" indent="-304815" defTabSz="60963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Future Good Morning, Aeries! Webinars to register for and watch live:  </a:t>
            </a: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hlinkClick r:id="rId4"/>
              </a:rPr>
              <a:t>https://www.aeries.com/events/</a:t>
            </a: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762015" lvl="1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Upcoming Scheduling-related GMAs:</a:t>
            </a:r>
          </a:p>
          <a:p>
            <a:pPr marL="1219215" lvl="2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Elementary with MST Scheduling:  2/7/2023 9am PST/11am CST</a:t>
            </a:r>
          </a:p>
          <a:p>
            <a:pPr marL="1219215" lvl="2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Create Pre-Enrolled Students:  2/9/2023 9am PST/11am CST</a:t>
            </a:r>
          </a:p>
          <a:p>
            <a:pPr marL="1219215" lvl="2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Course Requests:  2/21/2023 and 3/23/2023 9am PST/11am CST</a:t>
            </a:r>
          </a:p>
          <a:p>
            <a:pPr marL="1219215" lvl="2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Course Request Packets:  2/23/2023 and 3/28/2023 9am PST/11am CST</a:t>
            </a:r>
          </a:p>
          <a:p>
            <a:pPr marL="1219215" lvl="2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Flex Queries 4/18/2023 9am PST/11am CST</a:t>
            </a:r>
          </a:p>
        </p:txBody>
      </p:sp>
      <p:pic>
        <p:nvPicPr>
          <p:cNvPr id="27" name="Object 2" descr="preencoded.png">
            <a:extLst>
              <a:ext uri="{FF2B5EF4-FFF2-40B4-BE49-F238E27FC236}">
                <a16:creationId xmlns:a16="http://schemas.microsoft.com/office/drawing/2014/main" id="{F9BF6F62-CFB2-4E4A-8AFF-E3F9BD5344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1101090" y="1073453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0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5"/>
          <p:cNvSpPr/>
          <p:nvPr/>
        </p:nvSpPr>
        <p:spPr>
          <a:xfrm>
            <a:off x="1055370" y="554990"/>
            <a:ext cx="90043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Where to Go:  the Book of Knowledge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pic>
        <p:nvPicPr>
          <p:cNvPr id="27" name="Object 2" descr="preencoded.png">
            <a:extLst>
              <a:ext uri="{FF2B5EF4-FFF2-40B4-BE49-F238E27FC236}">
                <a16:creationId xmlns:a16="http://schemas.microsoft.com/office/drawing/2014/main" id="{F9BF6F62-CFB2-4E4A-8AFF-E3F9BD5344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47" t="15623" r="77239" b="80274"/>
          <a:stretch/>
        </p:blipFill>
        <p:spPr>
          <a:xfrm>
            <a:off x="1101090" y="1073453"/>
            <a:ext cx="1253067" cy="1901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96ED24-19DD-6B68-6F2E-41CB187C6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70" y="1583563"/>
            <a:ext cx="9176650" cy="41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76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4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We value your feedback!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5"/>
            <a:ext cx="12192000" cy="3239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172B4D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350" y="3292474"/>
            <a:ext cx="12192000" cy="35209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367219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EC21-281B-CDBA-AAC0-F48A6403448D}"/>
              </a:ext>
            </a:extLst>
          </p:cNvPr>
          <p:cNvSpPr txBox="1"/>
          <p:nvPr/>
        </p:nvSpPr>
        <p:spPr>
          <a:xfrm>
            <a:off x="1885951" y="4097694"/>
            <a:ext cx="8549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take a few minutes to complete our survey and let us know how we can better serve you in the future!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great rest of your day.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Good-Morning-Aeries-Survey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29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850" y="1139190"/>
            <a:ext cx="1219200" cy="1143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831850" y="196215"/>
            <a:ext cx="10198100" cy="3048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8000"/>
              </a:lnSpc>
            </a:pPr>
            <a:r>
              <a:rPr lang="en-US" sz="4800" dirty="0">
                <a:solidFill>
                  <a:srgbClr val="1649A0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Need to Know</a:t>
            </a:r>
            <a:endParaRPr lang="en-US" sz="48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4" name="Object3"/>
          <p:cNvSpPr/>
          <p:nvPr/>
        </p:nvSpPr>
        <p:spPr>
          <a:xfrm>
            <a:off x="850900" y="2719070"/>
            <a:ext cx="5071537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3000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Why use a Class Link?</a:t>
            </a:r>
            <a:endParaRPr lang="en-US" sz="3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5" name="Object4"/>
          <p:cNvSpPr/>
          <p:nvPr/>
        </p:nvSpPr>
        <p:spPr>
          <a:xfrm>
            <a:off x="850898" y="3238500"/>
            <a:ext cx="10477309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133"/>
              </a:lnSpc>
            </a:pPr>
            <a:r>
              <a:rPr lang="en-US" dirty="0">
                <a:solidFill>
                  <a:srgbClr val="0C1E41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If a student is scheduled into a Class Linked section, the student should also schedule into the other sections that are identified (or tagged) with the same Class Link. 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Object5"/>
          <p:cNvSpPr/>
          <p:nvPr/>
        </p:nvSpPr>
        <p:spPr>
          <a:xfrm>
            <a:off x="850901" y="4057650"/>
            <a:ext cx="8028404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3000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How are Class Links added to sections?</a:t>
            </a:r>
            <a:endParaRPr lang="en-US" sz="3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7" name="Object6"/>
          <p:cNvSpPr/>
          <p:nvPr/>
        </p:nvSpPr>
        <p:spPr>
          <a:xfrm>
            <a:off x="850900" y="4565650"/>
            <a:ext cx="9969537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133"/>
              </a:lnSpc>
            </a:pPr>
            <a:r>
              <a:rPr lang="en-US" dirty="0">
                <a:solidFill>
                  <a:srgbClr val="0C1E41"/>
                </a:solidFill>
                <a:latin typeface="Nunito Sans" pitchFamily="34" charset="0"/>
              </a:rPr>
              <a:t>The Class Link field is on both the Scheduling Master and the Master Schedule pages.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850901" y="1414244"/>
            <a:ext cx="59742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3000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is a Class Link?</a:t>
            </a:r>
            <a:endParaRPr lang="en-US" sz="3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9" name="Object8"/>
          <p:cNvSpPr/>
          <p:nvPr/>
        </p:nvSpPr>
        <p:spPr>
          <a:xfrm>
            <a:off x="850898" y="1945642"/>
            <a:ext cx="1071626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133"/>
              </a:lnSpc>
            </a:pPr>
            <a:r>
              <a:rPr lang="en-US" dirty="0">
                <a:solidFill>
                  <a:srgbClr val="0C1E41"/>
                </a:solidFill>
                <a:latin typeface="Nunito Sans" pitchFamily="34" charset="0"/>
              </a:rPr>
              <a:t>A field in the Scheduling Master Schedule table (SMS) and Master Schedule table (MST):  SMS.CL and MST.CL. A unique Class Link value identifies two (or more) sections in the SMS or MST as “linked.”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5">
            <a:extLst>
              <a:ext uri="{FF2B5EF4-FFF2-40B4-BE49-F238E27FC236}">
                <a16:creationId xmlns:a16="http://schemas.microsoft.com/office/drawing/2014/main" id="{838EA87B-B20A-CFDB-CE45-CEBBAB96E5D1}"/>
              </a:ext>
            </a:extLst>
          </p:cNvPr>
          <p:cNvSpPr/>
          <p:nvPr/>
        </p:nvSpPr>
        <p:spPr>
          <a:xfrm>
            <a:off x="850901" y="5072380"/>
            <a:ext cx="5864005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3000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Where (else) uses Class Links?</a:t>
            </a:r>
            <a:endParaRPr lang="en-US" sz="3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1" name="Object6">
            <a:extLst>
              <a:ext uri="{FF2B5EF4-FFF2-40B4-BE49-F238E27FC236}">
                <a16:creationId xmlns:a16="http://schemas.microsoft.com/office/drawing/2014/main" id="{A7E53377-9C79-CAC1-52EC-7AC83AD03A9B}"/>
              </a:ext>
            </a:extLst>
          </p:cNvPr>
          <p:cNvSpPr/>
          <p:nvPr/>
        </p:nvSpPr>
        <p:spPr>
          <a:xfrm>
            <a:off x="850898" y="5591810"/>
            <a:ext cx="10313032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133"/>
              </a:lnSpc>
            </a:pPr>
            <a:r>
              <a:rPr lang="en-US" dirty="0">
                <a:solidFill>
                  <a:srgbClr val="0C1E41"/>
                </a:solidFill>
                <a:latin typeface="Nunito Sans" pitchFamily="34" charset="0"/>
              </a:rPr>
              <a:t>Course Requests and the View SMS popup; the Flex SMS Board, the Scheduler, Classes.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A97EBA-009A-FC9D-AE36-E132E2804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7088" y="4902297"/>
            <a:ext cx="1743952" cy="17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7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850" y="1187450"/>
            <a:ext cx="1219200" cy="1143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831850" y="207645"/>
            <a:ext cx="5137150" cy="3048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8000"/>
              </a:lnSpc>
            </a:pPr>
            <a:r>
              <a:rPr lang="en-US" sz="4800" dirty="0">
                <a:solidFill>
                  <a:srgbClr val="1649A0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Nice to Know</a:t>
            </a:r>
            <a:endParaRPr lang="en-US" sz="48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4" name="Object3"/>
          <p:cNvSpPr/>
          <p:nvPr/>
        </p:nvSpPr>
        <p:spPr>
          <a:xfrm>
            <a:off x="839470" y="3072164"/>
            <a:ext cx="6752456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3000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Queries and other strategies</a:t>
            </a:r>
            <a:endParaRPr lang="en-US" sz="3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839470" y="4080510"/>
            <a:ext cx="6054625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3000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Alternatives to using Class Link</a:t>
            </a:r>
            <a:endParaRPr lang="en-US" sz="3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7" name="Object6"/>
          <p:cNvSpPr/>
          <p:nvPr/>
        </p:nvSpPr>
        <p:spPr>
          <a:xfrm>
            <a:off x="839470" y="4622800"/>
            <a:ext cx="7630158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133"/>
              </a:lnSpc>
            </a:pPr>
            <a:r>
              <a:rPr lang="en-US" dirty="0">
                <a:solidFill>
                  <a:srgbClr val="0C1E41"/>
                </a:solidFill>
                <a:latin typeface="Nunito Sans" pitchFamily="34" charset="0"/>
              </a:rPr>
              <a:t>Tm/</a:t>
            </a:r>
            <a:r>
              <a:rPr lang="en-US" dirty="0" err="1">
                <a:solidFill>
                  <a:srgbClr val="0C1E41"/>
                </a:solidFill>
                <a:latin typeface="Nunito Sans" pitchFamily="34" charset="0"/>
              </a:rPr>
              <a:t>TmCrsGroup</a:t>
            </a:r>
            <a:r>
              <a:rPr lang="en-US" dirty="0">
                <a:solidFill>
                  <a:srgbClr val="0C1E41"/>
                </a:solidFill>
                <a:latin typeface="Nunito Sans" pitchFamily="34" charset="0"/>
              </a:rPr>
              <a:t>; Course Request Section Packets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839470" y="1576705"/>
            <a:ext cx="8472972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3000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Examples of how Class Link might be used</a:t>
            </a:r>
            <a:endParaRPr lang="en-US" sz="3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9" name="Object8"/>
          <p:cNvSpPr/>
          <p:nvPr/>
        </p:nvSpPr>
        <p:spPr>
          <a:xfrm>
            <a:off x="839470" y="2119948"/>
            <a:ext cx="820166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1E41"/>
                </a:solidFill>
                <a:latin typeface="Nunito Sans" pitchFamily="34" charset="0"/>
              </a:rPr>
              <a:t>Fall/Spring pair of Courses</a:t>
            </a:r>
          </a:p>
          <a:p>
            <a:pPr marL="285750" indent="-285750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1E41"/>
                </a:solidFill>
                <a:latin typeface="Nunito Sans" pitchFamily="34" charset="0"/>
              </a:rPr>
              <a:t>A set of Wheel sections</a:t>
            </a:r>
          </a:p>
          <a:p>
            <a:pPr marL="285750" indent="-285750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1E41"/>
                </a:solidFill>
                <a:latin typeface="Nunito Sans" pitchFamily="34" charset="0"/>
              </a:rPr>
              <a:t>Any sections that “go together”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5">
            <a:extLst>
              <a:ext uri="{FF2B5EF4-FFF2-40B4-BE49-F238E27FC236}">
                <a16:creationId xmlns:a16="http://schemas.microsoft.com/office/drawing/2014/main" id="{838EA87B-B20A-CFDB-CE45-CEBBAB96E5D1}"/>
              </a:ext>
            </a:extLst>
          </p:cNvPr>
          <p:cNvSpPr/>
          <p:nvPr/>
        </p:nvSpPr>
        <p:spPr>
          <a:xfrm>
            <a:off x="839470" y="5222240"/>
            <a:ext cx="5469967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3000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Details to remember</a:t>
            </a:r>
            <a:endParaRPr lang="en-US" sz="3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1" name="Object6">
            <a:extLst>
              <a:ext uri="{FF2B5EF4-FFF2-40B4-BE49-F238E27FC236}">
                <a16:creationId xmlns:a16="http://schemas.microsoft.com/office/drawing/2014/main" id="{A7E53377-9C79-CAC1-52EC-7AC83AD03A9B}"/>
              </a:ext>
            </a:extLst>
          </p:cNvPr>
          <p:cNvSpPr/>
          <p:nvPr/>
        </p:nvSpPr>
        <p:spPr>
          <a:xfrm>
            <a:off x="839470" y="5706110"/>
            <a:ext cx="9573260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1E41"/>
                </a:solidFill>
                <a:latin typeface="Nunito Sans" pitchFamily="34" charset="0"/>
              </a:rPr>
              <a:t>Class Linked sections in prior terms will not be automatically added</a:t>
            </a:r>
          </a:p>
          <a:p>
            <a:pPr marL="285750" indent="-285750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1E41"/>
                </a:solidFill>
                <a:latin typeface="Nunito Sans" pitchFamily="34" charset="0"/>
              </a:rPr>
              <a:t>“Prior terms” is relative to the Class Linked section being scheduled</a:t>
            </a:r>
          </a:p>
          <a:p>
            <a:pPr defTabSz="609630">
              <a:lnSpc>
                <a:spcPts val="2133"/>
              </a:lnSpc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Object6">
            <a:extLst>
              <a:ext uri="{FF2B5EF4-FFF2-40B4-BE49-F238E27FC236}">
                <a16:creationId xmlns:a16="http://schemas.microsoft.com/office/drawing/2014/main" id="{6555DF69-04D8-4E10-35AA-DF90EEAF7914}"/>
              </a:ext>
            </a:extLst>
          </p:cNvPr>
          <p:cNvSpPr/>
          <p:nvPr/>
        </p:nvSpPr>
        <p:spPr>
          <a:xfrm>
            <a:off x="839470" y="3585243"/>
            <a:ext cx="7630158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133"/>
              </a:lnSpc>
            </a:pPr>
            <a:r>
              <a:rPr lang="en-US" dirty="0">
                <a:solidFill>
                  <a:srgbClr val="0C1E41"/>
                </a:solidFill>
                <a:latin typeface="Nunito Sans" pitchFamily="34" charset="0"/>
              </a:rPr>
              <a:t>How to check your work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571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13" y="408555"/>
            <a:ext cx="10811540" cy="425334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eriesSansBold" charset="0"/>
              </a:rPr>
              <a:t>Class Link Examples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E2E3B1-0593-C0BF-0DDC-3672F82B1A38}"/>
              </a:ext>
            </a:extLst>
          </p:cNvPr>
          <p:cNvCxnSpPr/>
          <p:nvPr/>
        </p:nvCxnSpPr>
        <p:spPr>
          <a:xfrm>
            <a:off x="698293" y="833889"/>
            <a:ext cx="8549640" cy="0"/>
          </a:xfrm>
          <a:prstGeom prst="line">
            <a:avLst/>
          </a:prstGeom>
          <a:ln w="38100">
            <a:solidFill>
              <a:srgbClr val="BE2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318CD33B-924F-9DAE-FA3E-8BBEF577B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256569"/>
              </p:ext>
            </p:extLst>
          </p:nvPr>
        </p:nvGraphicFramePr>
        <p:xfrm>
          <a:off x="710763" y="1096223"/>
          <a:ext cx="10730490" cy="4924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5869">
                  <a:extLst>
                    <a:ext uri="{9D8B030D-6E8A-4147-A177-3AD203B41FA5}">
                      <a16:colId xmlns:a16="http://schemas.microsoft.com/office/drawing/2014/main" val="2768248137"/>
                    </a:ext>
                  </a:extLst>
                </a:gridCol>
                <a:gridCol w="1275347">
                  <a:extLst>
                    <a:ext uri="{9D8B030D-6E8A-4147-A177-3AD203B41FA5}">
                      <a16:colId xmlns:a16="http://schemas.microsoft.com/office/drawing/2014/main" val="2672660330"/>
                    </a:ext>
                  </a:extLst>
                </a:gridCol>
                <a:gridCol w="2165684">
                  <a:extLst>
                    <a:ext uri="{9D8B030D-6E8A-4147-A177-3AD203B41FA5}">
                      <a16:colId xmlns:a16="http://schemas.microsoft.com/office/drawing/2014/main" val="1395137645"/>
                    </a:ext>
                  </a:extLst>
                </a:gridCol>
                <a:gridCol w="1407555">
                  <a:extLst>
                    <a:ext uri="{9D8B030D-6E8A-4147-A177-3AD203B41FA5}">
                      <a16:colId xmlns:a16="http://schemas.microsoft.com/office/drawing/2014/main" val="1952398785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477355738"/>
                    </a:ext>
                  </a:extLst>
                </a:gridCol>
                <a:gridCol w="2180085">
                  <a:extLst>
                    <a:ext uri="{9D8B030D-6E8A-4147-A177-3AD203B41FA5}">
                      <a16:colId xmlns:a16="http://schemas.microsoft.com/office/drawing/2014/main" val="781584410"/>
                    </a:ext>
                  </a:extLst>
                </a:gridCol>
              </a:tblGrid>
              <a:tr h="4388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Term(s)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Example Course(s)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Teachers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Class Link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613955"/>
                  </a:ext>
                </a:extLst>
              </a:tr>
              <a:tr h="1259749">
                <a:tc>
                  <a:txBody>
                    <a:bodyPr/>
                    <a:lstStyle/>
                    <a:p>
                      <a:r>
                        <a:rPr lang="en-US" sz="1600" dirty="0"/>
                        <a:t>Fall/Spring pair of two Courses with different Course IDs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Fall </a:t>
                      </a:r>
                    </a:p>
                    <a:p>
                      <a:r>
                        <a:rPr lang="en-US" sz="1600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ALG-F (Algebra I Fall)</a:t>
                      </a:r>
                    </a:p>
                    <a:p>
                      <a:r>
                        <a:rPr lang="en-US" sz="1600" dirty="0"/>
                        <a:t>ALG-S (Algebra I Spring)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Single 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Section Number (SMS.SE or MST.SE) for Fall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Original purpose:  an easy way to link two sections for Fall/Spring halves of a course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986428"/>
                  </a:ext>
                </a:extLst>
              </a:tr>
              <a:tr h="848184">
                <a:tc>
                  <a:txBody>
                    <a:bodyPr/>
                    <a:lstStyle/>
                    <a:p>
                      <a:r>
                        <a:rPr lang="en-US" sz="1600" dirty="0"/>
                        <a:t>Sections that “go together”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Any (example is term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Language Arts</a:t>
                      </a:r>
                    </a:p>
                    <a:p>
                      <a:r>
                        <a:rPr lang="en-US" sz="1600" dirty="0"/>
                        <a:t>Social Studies</a:t>
                      </a:r>
                    </a:p>
                    <a:p>
                      <a:r>
                        <a:rPr lang="en-US" sz="1600" dirty="0"/>
                        <a:t>(grade level Core at Middle school)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Single or multiple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Section Number (SMS.SE or MST.SE) for one of the sections; </a:t>
                      </a:r>
                      <a:r>
                        <a:rPr lang="en-US" sz="1600"/>
                        <a:t>teacher name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316522"/>
                  </a:ext>
                </a:extLst>
              </a:tr>
              <a:tr h="848184">
                <a:tc>
                  <a:txBody>
                    <a:bodyPr/>
                    <a:lstStyle/>
                    <a:p>
                      <a:r>
                        <a:rPr lang="en-US" sz="1600" dirty="0"/>
                        <a:t>Wheel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Quarter (1-4)</a:t>
                      </a:r>
                    </a:p>
                    <a:p>
                      <a:r>
                        <a:rPr lang="en-US" sz="1600" dirty="0"/>
                        <a:t>or Trimester (1-3)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WHEELA</a:t>
                      </a:r>
                    </a:p>
                    <a:p>
                      <a:r>
                        <a:rPr lang="en-US" sz="1600" dirty="0"/>
                        <a:t>WHEELV</a:t>
                      </a:r>
                    </a:p>
                    <a:p>
                      <a:r>
                        <a:rPr lang="en-US" sz="1600" dirty="0"/>
                        <a:t>WHEELD</a:t>
                      </a:r>
                    </a:p>
                    <a:p>
                      <a:r>
                        <a:rPr lang="en-US" sz="1600" dirty="0"/>
                        <a:t>WHEELR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Four teachers (one per course)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Section Number for term 1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779813"/>
                  </a:ext>
                </a:extLst>
              </a:tr>
              <a:tr h="848184">
                <a:tc>
                  <a:txBody>
                    <a:bodyPr/>
                    <a:lstStyle/>
                    <a:p>
                      <a:r>
                        <a:rPr lang="en-US" sz="1600" dirty="0"/>
                        <a:t>Your example here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96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1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13" y="431415"/>
            <a:ext cx="10811540" cy="425334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eriesSansBold" charset="0"/>
              </a:rPr>
              <a:t>Creating a Class Link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E2E3B1-0593-C0BF-0DDC-3672F82B1A38}"/>
              </a:ext>
            </a:extLst>
          </p:cNvPr>
          <p:cNvCxnSpPr/>
          <p:nvPr/>
        </p:nvCxnSpPr>
        <p:spPr>
          <a:xfrm>
            <a:off x="812593" y="856749"/>
            <a:ext cx="8549640" cy="0"/>
          </a:xfrm>
          <a:prstGeom prst="line">
            <a:avLst/>
          </a:prstGeom>
          <a:ln w="38100">
            <a:solidFill>
              <a:srgbClr val="BE2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5">
            <a:extLst>
              <a:ext uri="{FF2B5EF4-FFF2-40B4-BE49-F238E27FC236}">
                <a16:creationId xmlns:a16="http://schemas.microsoft.com/office/drawing/2014/main" id="{46EB911D-64D3-2C40-AC9D-050163A53F0E}"/>
              </a:ext>
            </a:extLst>
          </p:cNvPr>
          <p:cNvSpPr/>
          <p:nvPr/>
        </p:nvSpPr>
        <p:spPr>
          <a:xfrm>
            <a:off x="800561" y="1240168"/>
            <a:ext cx="7788026" cy="311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  <a:t>The same Class Link identifies a pair or group of sections</a:t>
            </a:r>
          </a:p>
          <a:p>
            <a:pPr defTabSz="609630">
              <a:lnSpc>
                <a:spcPts val="2133"/>
              </a:lnSpc>
            </a:pPr>
            <a:endParaRPr lang="en-US" b="1" dirty="0">
              <a:solidFill>
                <a:srgbClr val="0C1E41"/>
              </a:solidFill>
              <a:latin typeface="Nunito Sans SemiBold" pitchFamily="2" charset="0"/>
              <a:ea typeface="Nunito Sans SemiBold" pitchFamily="34" charset="-122"/>
              <a:cs typeface="Nunito Sans SemiBold" pitchFamily="34" charset="-12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  <a:t>Class Link field is on the Scheduling Master and Master Schedule pages</a:t>
            </a: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1E41"/>
              </a:solidFill>
              <a:latin typeface="Nunito Sans SemiBold" pitchFamily="2" charset="0"/>
              <a:ea typeface="Nunito Sans SemiBold" pitchFamily="34" charset="-122"/>
              <a:cs typeface="Nunito Sans SemiBold" pitchFamily="34" charset="-12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  <a:t>Sections are tagged</a:t>
            </a:r>
            <a:r>
              <a:rPr lang="en-US" dirty="0">
                <a:solidFill>
                  <a:prstClr val="black"/>
                </a:solidFill>
                <a:latin typeface="Nunito Sans SemiBold" pitchFamily="2" charset="0"/>
              </a:rPr>
              <a:t>; s</a:t>
            </a:r>
            <a: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  <a:t>tudents are not tagged</a:t>
            </a: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1E41"/>
              </a:solidFill>
              <a:latin typeface="Nunito Sans SemiBold" pitchFamily="2" charset="0"/>
              <a:ea typeface="Nunito Sans SemiBold" pitchFamily="34" charset="-122"/>
              <a:cs typeface="Nunito Sans SemiBold" pitchFamily="34" charset="-12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  <a:t>Class Link field holds </a:t>
            </a:r>
            <a:b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</a:br>
            <a: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  <a:t>up to 6 alphanumeric </a:t>
            </a:r>
            <a:b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</a:br>
            <a: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  <a:t>characters</a:t>
            </a: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1E41"/>
              </a:solidFill>
              <a:latin typeface="Nunito Sans SemiBold" pitchFamily="2" charset="0"/>
              <a:ea typeface="Nunito Sans SemiBold" pitchFamily="34" charset="-122"/>
              <a:cs typeface="Nunito Sans SemiBold" pitchFamily="34" charset="-12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  <a:t>What should you use?</a:t>
            </a:r>
          </a:p>
          <a:p>
            <a:pPr marL="762015" lvl="1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  <a:t>The section number </a:t>
            </a:r>
            <a:b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</a:br>
            <a: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  <a:t>for the first section </a:t>
            </a:r>
            <a:b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</a:br>
            <a: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  <a:t>in a sequence</a:t>
            </a:r>
          </a:p>
          <a:p>
            <a:pPr marL="762015" lvl="1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  <a:t>A meaningful </a:t>
            </a:r>
            <a:b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</a:br>
            <a: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  <a:t>identifier for the </a:t>
            </a:r>
            <a:b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</a:br>
            <a: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  <a:t>set of sections</a:t>
            </a:r>
          </a:p>
          <a:p>
            <a:pPr marL="762015" lvl="1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2" charset="0"/>
                <a:ea typeface="Nunito Sans SemiBold" pitchFamily="34" charset="-122"/>
                <a:cs typeface="Nunito Sans SemiBold" pitchFamily="34" charset="-120"/>
              </a:rPr>
              <a:t>Whatever works for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1207E0-09FC-E907-4EF3-8350C63B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61" y="2783886"/>
            <a:ext cx="7172495" cy="28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5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200400"/>
            <a:ext cx="546100" cy="5461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979989" y="1910635"/>
            <a:ext cx="1253067" cy="190197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979989" y="858453"/>
            <a:ext cx="3203391" cy="456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kern="0" spc="-67" dirty="0">
              <a:solidFill>
                <a:srgbClr val="0C1E41"/>
              </a:solidFill>
              <a:latin typeface="AeriesSansBold" pitchFamily="50" charset="0"/>
            </a:endParaRPr>
          </a:p>
          <a:p>
            <a:pPr defTabSz="609630">
              <a:lnSpc>
                <a:spcPts val="3800"/>
              </a:lnSpc>
            </a:pPr>
            <a:r>
              <a:rPr lang="en-US" sz="3600" kern="0" spc="-67" dirty="0">
                <a:solidFill>
                  <a:srgbClr val="0C1E41"/>
                </a:solidFill>
                <a:latin typeface="AeriesSansBold" pitchFamily="50" charset="0"/>
              </a:rPr>
              <a:t>Adding</a:t>
            </a:r>
            <a:br>
              <a:rPr lang="en-US" sz="3600" kern="0" spc="-67" dirty="0">
                <a:solidFill>
                  <a:srgbClr val="0C1E41"/>
                </a:solidFill>
                <a:latin typeface="AeriesSansBold" pitchFamily="50" charset="0"/>
              </a:rPr>
            </a:br>
            <a:r>
              <a:rPr lang="en-US" sz="3600" kern="0" spc="-67" dirty="0">
                <a:solidFill>
                  <a:srgbClr val="0C1E41"/>
                </a:solidFill>
                <a:latin typeface="AeriesSansBold" pitchFamily="50" charset="0"/>
              </a:rPr>
              <a:t>Class Links</a:t>
            </a:r>
            <a:endParaRPr lang="en-US" sz="3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787550" y="654994"/>
            <a:ext cx="7570261" cy="311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/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  <a:p>
            <a:pPr marL="342900" indent="-342900" defTabSz="60963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Add:  Class Link to new sections on Scheduling Master or Master Schedule pages</a:t>
            </a:r>
            <a:b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</a:b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  <a:p>
            <a:pPr marL="342900" indent="-342900" defTabSz="60963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Copy:  create first section and Copy to create linked sections</a:t>
            </a:r>
            <a:b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</a:b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  <a:p>
            <a:pPr marL="342900" indent="-342900" defTabSz="60963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Change:  Add Class Link to existing sections on Scheduling Master or Master Schedule pages</a:t>
            </a:r>
          </a:p>
          <a:p>
            <a:pPr defTabSz="609630"/>
            <a:b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</a:b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  <a:p>
            <a:pPr defTabSz="609630"/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  <a:p>
            <a:pPr defTabSz="609630"/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Note:  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Class Link field is six alphanumeric characters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Class Links can’t be added/changed on SMS Board or Flex SMS Board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Change query could be used</a:t>
            </a:r>
          </a:p>
          <a:p>
            <a:pPr marL="342900" indent="-342900" defTabSz="609630">
              <a:lnSpc>
                <a:spcPts val="2133"/>
              </a:lnSpc>
              <a:buFont typeface="+mj-lt"/>
              <a:buAutoNum type="arabicPeriod"/>
            </a:pP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3A6C1-8EF3-89A5-1A60-E5F16E5E0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989" y="2990850"/>
            <a:ext cx="17430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0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200400"/>
            <a:ext cx="546100" cy="5461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979989" y="4252582"/>
            <a:ext cx="1253067" cy="190197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979989" y="1977390"/>
            <a:ext cx="3203391" cy="456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kern="0" spc="-67" dirty="0">
              <a:solidFill>
                <a:srgbClr val="0C1E41"/>
              </a:solidFill>
              <a:latin typeface="AeriesSansBold" pitchFamily="50" charset="0"/>
            </a:endParaRPr>
          </a:p>
          <a:p>
            <a:pPr defTabSz="609630">
              <a:lnSpc>
                <a:spcPts val="3800"/>
              </a:lnSpc>
            </a:pPr>
            <a:r>
              <a:rPr lang="en-US" sz="2000" kern="0" spc="-67" dirty="0">
                <a:solidFill>
                  <a:srgbClr val="0C1E41"/>
                </a:solidFill>
                <a:latin typeface="AeriesSansBold" pitchFamily="50" charset="0"/>
              </a:rPr>
              <a:t>Add the same Class Link </a:t>
            </a:r>
            <a:br>
              <a:rPr lang="en-US" sz="2000" kern="0" spc="-67" dirty="0">
                <a:solidFill>
                  <a:srgbClr val="0C1E41"/>
                </a:solidFill>
                <a:latin typeface="AeriesSansBold" pitchFamily="50" charset="0"/>
              </a:rPr>
            </a:br>
            <a:r>
              <a:rPr lang="en-US" sz="2000" kern="0" spc="-67" dirty="0">
                <a:solidFill>
                  <a:srgbClr val="0C1E41"/>
                </a:solidFill>
                <a:latin typeface="AeriesSansBold" pitchFamily="50" charset="0"/>
              </a:rPr>
              <a:t>to Existing Sections on Scheduling Master and Master Schedule </a:t>
            </a:r>
            <a:br>
              <a:rPr lang="en-US" sz="2000" kern="0" spc="-67" dirty="0">
                <a:solidFill>
                  <a:srgbClr val="0C1E41"/>
                </a:solidFill>
                <a:latin typeface="AeriesSansBold" pitchFamily="50" charset="0"/>
              </a:rPr>
            </a:br>
            <a:r>
              <a:rPr lang="en-US" sz="2000" kern="0" spc="-67" dirty="0">
                <a:solidFill>
                  <a:srgbClr val="0C1E41"/>
                </a:solidFill>
                <a:latin typeface="AeriesSansBold" pitchFamily="50" charset="0"/>
              </a:rPr>
              <a:t>to create Class Linked sections</a:t>
            </a:r>
            <a:endParaRPr lang="en-US" sz="2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4078705" y="1184390"/>
            <a:ext cx="8253446" cy="311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42900" indent="-342900" defTabSz="609630">
              <a:buFont typeface="+mj-lt"/>
              <a:buAutoNum type="arabicPeriod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On Scheduling Master or Master Schedule page, </a:t>
            </a:r>
            <a:b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</a:b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filter for the section</a:t>
            </a:r>
          </a:p>
          <a:p>
            <a:pPr marL="342900" indent="-342900" defTabSz="609630">
              <a:lnSpc>
                <a:spcPct val="2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Press Change to edit the section </a:t>
            </a:r>
          </a:p>
          <a:p>
            <a:pPr marL="342900" indent="-342900" defTabSz="609630">
              <a:lnSpc>
                <a:spcPct val="2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Add the Class Link</a:t>
            </a:r>
          </a:p>
          <a:p>
            <a:pPr marL="342900" indent="-342900" defTabSz="609630">
              <a:lnSpc>
                <a:spcPct val="2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Save  the section</a:t>
            </a:r>
          </a:p>
          <a:p>
            <a:pPr marL="342900" indent="-342900" defTabSz="609630">
              <a:lnSpc>
                <a:spcPct val="2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Repeat for rest of the Class Linked sections</a:t>
            </a:r>
          </a:p>
          <a:p>
            <a:pPr marL="342900" indent="-342900" defTabSz="609630">
              <a:lnSpc>
                <a:spcPts val="2133"/>
              </a:lnSpc>
              <a:buFont typeface="+mj-lt"/>
              <a:buAutoNum type="arabicPeriod"/>
            </a:pP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4FF4AA-D363-4600-9442-B3FBA971C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1538" y="1171257"/>
            <a:ext cx="2200000" cy="8285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E13028-212F-66DE-3869-815BC6E3B9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0494" y="1940220"/>
            <a:ext cx="733333" cy="3904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0F591A-B9C5-AB25-AE04-D93F08C63C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641" y="2392307"/>
            <a:ext cx="533333" cy="8380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24548D-B539-393A-3096-8D1A7FBEB1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9673" y="3394871"/>
            <a:ext cx="628571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8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200400"/>
            <a:ext cx="546100" cy="5461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979989" y="3658222"/>
            <a:ext cx="1253067" cy="190197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979989" y="1469651"/>
            <a:ext cx="3203391" cy="456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2000" kern="0" spc="-67" dirty="0">
              <a:solidFill>
                <a:srgbClr val="0C1E41"/>
              </a:solidFill>
              <a:latin typeface="AeriesSansBold" pitchFamily="50" charset="0"/>
            </a:endParaRPr>
          </a:p>
          <a:p>
            <a:pPr defTabSz="609630">
              <a:lnSpc>
                <a:spcPts val="3800"/>
              </a:lnSpc>
            </a:pPr>
            <a:r>
              <a:rPr lang="en-US" sz="2000" kern="0" spc="-67" dirty="0">
                <a:solidFill>
                  <a:srgbClr val="0C1E41"/>
                </a:solidFill>
                <a:latin typeface="AeriesSansBold" pitchFamily="50" charset="0"/>
              </a:rPr>
              <a:t>Use Copy </a:t>
            </a:r>
            <a:br>
              <a:rPr lang="en-US" sz="2000" kern="0" spc="-67" dirty="0">
                <a:solidFill>
                  <a:srgbClr val="0C1E41"/>
                </a:solidFill>
                <a:latin typeface="AeriesSansBold" pitchFamily="50" charset="0"/>
              </a:rPr>
            </a:br>
            <a:r>
              <a:rPr lang="en-US" sz="2000" kern="0" spc="-67" dirty="0">
                <a:solidFill>
                  <a:srgbClr val="0C1E41"/>
                </a:solidFill>
                <a:latin typeface="AeriesSansBold" pitchFamily="50" charset="0"/>
              </a:rPr>
              <a:t>on Scheduling Master and Master Schedule </a:t>
            </a:r>
            <a:br>
              <a:rPr lang="en-US" sz="2000" kern="0" spc="-67" dirty="0">
                <a:solidFill>
                  <a:srgbClr val="0C1E41"/>
                </a:solidFill>
                <a:latin typeface="AeriesSansBold" pitchFamily="50" charset="0"/>
              </a:rPr>
            </a:br>
            <a:r>
              <a:rPr lang="en-US" sz="2000" kern="0" spc="-67" dirty="0">
                <a:solidFill>
                  <a:srgbClr val="0C1E41"/>
                </a:solidFill>
                <a:latin typeface="AeriesSansBold" pitchFamily="50" charset="0"/>
              </a:rPr>
              <a:t>to create Class Linked sections</a:t>
            </a:r>
            <a:endParaRPr lang="en-US" sz="2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4508241" y="550926"/>
            <a:ext cx="7160970" cy="311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42900" indent="-342900" defTabSz="609630">
              <a:lnSpc>
                <a:spcPct val="2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Add Class (create first section in the set)</a:t>
            </a:r>
          </a:p>
          <a:p>
            <a:pPr marL="342900" indent="-342900" defTabSz="609630">
              <a:lnSpc>
                <a:spcPct val="2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Add information including Class Link</a:t>
            </a:r>
          </a:p>
          <a:p>
            <a:pPr marL="342900" indent="-342900" defTabSz="609630">
              <a:lnSpc>
                <a:spcPct val="2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Insert (save) first section</a:t>
            </a:r>
          </a:p>
          <a:p>
            <a:pPr marL="342900" indent="-342900" defTabSz="609630">
              <a:lnSpc>
                <a:spcPct val="2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Copy Class (create second section in the set)</a:t>
            </a:r>
            <a:b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</a:b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  <a:p>
            <a:pPr marL="342900" indent="-342900" defTabSz="609630">
              <a:buFont typeface="+mj-lt"/>
              <a:buAutoNum type="arabicPeriod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Change anything that needs to change for the second section:  Sem, Pd/Flex Period, Class Calendar, Course, Teacher/Section Staff</a:t>
            </a:r>
          </a:p>
          <a:p>
            <a:pPr marL="342900" indent="-342900" defTabSz="609630">
              <a:lnSpc>
                <a:spcPct val="2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Insert second section</a:t>
            </a:r>
          </a:p>
          <a:p>
            <a:pPr marL="342900" indent="-342900" defTabSz="609630">
              <a:lnSpc>
                <a:spcPct val="2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Repeat as needed</a:t>
            </a:r>
          </a:p>
          <a:p>
            <a:pPr marL="342900" indent="-342900" defTabSz="609630">
              <a:lnSpc>
                <a:spcPts val="2133"/>
              </a:lnSpc>
              <a:buFont typeface="+mj-lt"/>
              <a:buAutoNum type="arabicPeriod"/>
            </a:pP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20345-7DB6-B5D8-B8AA-CF01D8C078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8366" y="767905"/>
            <a:ext cx="495238" cy="428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F0B9A8-A0EC-C7CC-6F80-45A4CA2CF3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9120" y="2152652"/>
            <a:ext cx="666667" cy="438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0CB09B-1AEE-A308-5D33-AB24F020D6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6301" y="2827103"/>
            <a:ext cx="552381" cy="447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D12F45-876D-9A96-6F82-E2270D55E3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2781" y="5061436"/>
            <a:ext cx="666667" cy="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442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2368</Words>
  <Application>Microsoft Office PowerPoint</Application>
  <PresentationFormat>Widescreen</PresentationFormat>
  <Paragraphs>217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AeriesSansBold</vt:lpstr>
      <vt:lpstr>-apple-system</vt:lpstr>
      <vt:lpstr>Calibri</vt:lpstr>
      <vt:lpstr>Nunito Sans</vt:lpstr>
      <vt:lpstr>Nunito Sans SemiBold</vt:lpstr>
      <vt:lpstr>Arial</vt:lpstr>
      <vt:lpstr>Calibri Light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Class Link Examples</vt:lpstr>
      <vt:lpstr>Creating a Class Link</vt:lpstr>
      <vt:lpstr>PowerPoint Presentation</vt:lpstr>
      <vt:lpstr>PowerPoint Presentation</vt:lpstr>
      <vt:lpstr>PowerPoint Presentation</vt:lpstr>
      <vt:lpstr>Course Requests Old Edit View</vt:lpstr>
      <vt:lpstr>Course Requests New Edit View</vt:lpstr>
      <vt:lpstr>Course Requests View SMS Popup</vt:lpstr>
      <vt:lpstr>The Scheduler</vt:lpstr>
      <vt:lpstr>Classes</vt:lpstr>
      <vt:lpstr>Verifying Class Link Data</vt:lpstr>
      <vt:lpstr>Flex SMS Board</vt:lpstr>
      <vt:lpstr>Query Examples to Start With at a Flex School:</vt:lpstr>
      <vt:lpstr>Query Examples to Start With at a Non-Flex School: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Theresa Nicolaou</cp:lastModifiedBy>
  <cp:revision>31</cp:revision>
  <dcterms:created xsi:type="dcterms:W3CDTF">2020-10-12T22:05:31Z</dcterms:created>
  <dcterms:modified xsi:type="dcterms:W3CDTF">2023-01-19T16:50:50Z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