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1"/>
  </p:notesMasterIdLst>
  <p:sldIdLst>
    <p:sldId id="293" r:id="rId5"/>
    <p:sldId id="295" r:id="rId6"/>
    <p:sldId id="294" r:id="rId7"/>
    <p:sldId id="271" r:id="rId8"/>
    <p:sldId id="297" r:id="rId9"/>
    <p:sldId id="319" r:id="rId10"/>
    <p:sldId id="277" r:id="rId11"/>
    <p:sldId id="316" r:id="rId12"/>
    <p:sldId id="321" r:id="rId13"/>
    <p:sldId id="320" r:id="rId14"/>
    <p:sldId id="318" r:id="rId15"/>
    <p:sldId id="317" r:id="rId16"/>
    <p:sldId id="322" r:id="rId17"/>
    <p:sldId id="288" r:id="rId18"/>
    <p:sldId id="305" r:id="rId19"/>
    <p:sldId id="304" r:id="rId20"/>
  </p:sldIdLst>
  <p:sldSz cx="12192000" cy="6858000"/>
  <p:notesSz cx="6858000" cy="9144000"/>
  <p:embeddedFontLst>
    <p:embeddedFont>
      <p:font typeface="AeriesSansBold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Nunito Sans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9A0"/>
    <a:srgbClr val="345BA9"/>
    <a:srgbClr val="A5BAE3"/>
    <a:srgbClr val="0F3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6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89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816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573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220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798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685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658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463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69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eries.com/support/solutions/articles/14000100926-placing-students-on-the-wait-lis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eries.com/support/solutions/articles/14000100926-placing-students-on-the-wait-lis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eries.com/support/solutions/articles/14000100926-placing-students-on-the-wait-lis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hyperlink" Target="https://support.aeries.com/support/solutions/articles/14000069816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12" Type="http://schemas.openxmlformats.org/officeDocument/2006/relationships/image" Target="../media/image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11" Type="http://schemas.openxmlformats.org/officeDocument/2006/relationships/image" Target="../media/image2.png"/><Relationship Id="rId5" Type="http://schemas.openxmlformats.org/officeDocument/2006/relationships/image" Target="../media/image26.png"/><Relationship Id="rId10" Type="http://schemas.openxmlformats.org/officeDocument/2006/relationships/hyperlink" Target="https://www.aeries.com/academy/general" TargetMode="External"/><Relationship Id="rId4" Type="http://schemas.openxmlformats.org/officeDocument/2006/relationships/image" Target="../media/image5.svg"/><Relationship Id="rId9" Type="http://schemas.openxmlformats.org/officeDocument/2006/relationships/hyperlink" Target="https://www.aeries.com/solutions/demo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5.svg"/><Relationship Id="rId9" Type="http://schemas.openxmlformats.org/officeDocument/2006/relationships/hyperlink" Target="https://survey.alchemer.com/s3/6899809/Good-Morning-Aeries-Survey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eries.com/events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148BD01-5527-AAA0-49F1-98590CB7452E}"/>
              </a:ext>
            </a:extLst>
          </p:cNvPr>
          <p:cNvSpPr/>
          <p:nvPr/>
        </p:nvSpPr>
        <p:spPr>
          <a:xfrm>
            <a:off x="-2735759" y="-2050830"/>
            <a:ext cx="10118726" cy="10118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78829" y="2756503"/>
            <a:ext cx="7455379" cy="405069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611829" y="943054"/>
            <a:ext cx="991552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60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</a:t>
            </a:r>
            <a:r>
              <a:rPr lang="en-US" sz="72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 morning, Aeries!</a:t>
            </a:r>
            <a:endParaRPr lang="en-US" sz="72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611829" y="1647904"/>
            <a:ext cx="10017127" cy="194961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/>
            <a:r>
              <a:rPr lang="en-US" sz="4800" b="1" dirty="0">
                <a:solidFill>
                  <a:srgbClr val="345BA9"/>
                </a:solidFill>
                <a:latin typeface="Nunito Sans"/>
              </a:rPr>
              <a:t>Setting Up (Initializing) the</a:t>
            </a:r>
            <a:br>
              <a:rPr lang="en-US" sz="4800" b="1" dirty="0">
                <a:solidFill>
                  <a:srgbClr val="345BA9"/>
                </a:solidFill>
                <a:latin typeface="Nunito Sans"/>
              </a:rPr>
            </a:br>
            <a:r>
              <a:rPr lang="en-US" sz="4800" b="1" dirty="0">
                <a:solidFill>
                  <a:srgbClr val="345BA9"/>
                </a:solidFill>
                <a:latin typeface="Nunito Sans"/>
              </a:rPr>
              <a:t>Scheduling Master Schedule (SMS)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034682"/>
            <a:ext cx="831406" cy="2823317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95602" y="1"/>
            <a:ext cx="1496398" cy="12089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C376F7-8E1C-BF53-CC7B-76DE28D5E7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2967" y="-443609"/>
            <a:ext cx="2561133" cy="9104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48493" y="2163222"/>
            <a:ext cx="126206" cy="1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32708" y="222608"/>
            <a:ext cx="751166" cy="545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4493" y="6221395"/>
            <a:ext cx="2253870" cy="59955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55470" y="5943600"/>
            <a:ext cx="625807" cy="6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EE3BFF-7FD7-DE29-9038-88D45D6A74B5}"/>
              </a:ext>
            </a:extLst>
          </p:cNvPr>
          <p:cNvSpPr txBox="1"/>
          <p:nvPr/>
        </p:nvSpPr>
        <p:spPr>
          <a:xfrm>
            <a:off x="879107" y="1660160"/>
            <a:ext cx="73715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649A0"/>
                </a:solidFill>
              </a:rPr>
              <a:t>Scheduling Status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649A0"/>
                </a:solidFill>
              </a:rPr>
              <a:t>Must choose “Use Flex Scheduling for Next Year”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1649A0"/>
                </a:solidFill>
              </a:rPr>
              <a:t>Scheduling Options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649A0"/>
                </a:solidFill>
              </a:rPr>
              <a:t>Optional: “Do NOT allow an Alternate Course Request already selected as primary or alternate request”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649A0"/>
                </a:solidFill>
              </a:rPr>
              <a:t>“Use Staff-Section Association . . .” (no choice)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649A0"/>
                </a:solidFill>
              </a:rPr>
              <a:t>Wait Lists – if needed, see </a:t>
            </a:r>
            <a:r>
              <a:rPr lang="en-US" sz="2400" dirty="0">
                <a:solidFill>
                  <a:srgbClr val="1649A0"/>
                </a:solidFill>
                <a:hlinkClick r:id="rId3"/>
              </a:rPr>
              <a:t>Aeries Wait List Documentation</a:t>
            </a:r>
            <a:endParaRPr lang="en-US" sz="2400" dirty="0">
              <a:solidFill>
                <a:srgbClr val="1649A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1649A0"/>
                </a:solidFill>
              </a:rPr>
              <a:t>SMS &amp; SSS </a:t>
            </a:r>
            <a:r>
              <a:rPr lang="en-US" sz="2400" b="1" dirty="0" err="1">
                <a:solidFill>
                  <a:srgbClr val="1649A0"/>
                </a:solidFill>
              </a:rPr>
              <a:t>Initalization</a:t>
            </a:r>
            <a:endParaRPr lang="en-US" sz="2400" b="1" dirty="0">
              <a:solidFill>
                <a:srgbClr val="1649A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649A0"/>
                </a:solidFill>
              </a:rPr>
              <a:t>“Blank out the SSS Table”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649A0"/>
                </a:solidFill>
              </a:rPr>
              <a:t>“Blank out the SMS Table”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D489B-FF3B-33C5-0B4C-7897C146C5F9}"/>
              </a:ext>
            </a:extLst>
          </p:cNvPr>
          <p:cNvSpPr txBox="1"/>
          <p:nvPr/>
        </p:nvSpPr>
        <p:spPr>
          <a:xfrm>
            <a:off x="719959" y="271155"/>
            <a:ext cx="9842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eriesSansBold" charset="0"/>
              </a:rPr>
              <a:t>Scenario 1:  Flex     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eriesSansBold" charset="0"/>
              </a:rPr>
              <a:t>Flex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eriesSansBold" charset="0"/>
              </a:rPr>
              <a:t> </a:t>
            </a:r>
            <a:br>
              <a:rPr lang="en-US" sz="4800" dirty="0">
                <a:solidFill>
                  <a:schemeClr val="accent5">
                    <a:lumMod val="50000"/>
                  </a:schemeClr>
                </a:solidFill>
                <a:latin typeface="AeriesSansBold" charset="0"/>
              </a:rPr>
            </a:b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eriesSansBold" charset="0"/>
              </a:rPr>
              <a:t>(typical settings, creating all new Flex SMS for next year)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28D961D-1827-C3B3-CB9F-12C35417C943}"/>
              </a:ext>
            </a:extLst>
          </p:cNvPr>
          <p:cNvSpPr/>
          <p:nvPr/>
        </p:nvSpPr>
        <p:spPr>
          <a:xfrm>
            <a:off x="5297335" y="484965"/>
            <a:ext cx="477982" cy="384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EBEBF5-BEEA-FA66-8178-392CF8FA901F}"/>
              </a:ext>
            </a:extLst>
          </p:cNvPr>
          <p:cNvSpPr txBox="1"/>
          <p:nvPr/>
        </p:nvSpPr>
        <p:spPr>
          <a:xfrm>
            <a:off x="8250620" y="3552722"/>
            <a:ext cx="3274449" cy="2923877"/>
          </a:xfrm>
          <a:prstGeom prst="rect">
            <a:avLst/>
          </a:prstGeom>
          <a:noFill/>
          <a:ln>
            <a:solidFill>
              <a:srgbClr val="1649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Note: </a:t>
            </a:r>
            <a:r>
              <a:rPr lang="en-US" sz="2000" dirty="0"/>
              <a:t>This process will not automatically create Flex Periods for next year. If you wish to copy the current year’s Flex Periods to next year, initialize a second time and choose </a:t>
            </a:r>
            <a:r>
              <a:rPr lang="en-US" sz="2000" b="1" dirty="0"/>
              <a:t>“Do Nothing with the SMS Table, but Copy Flex Periods”</a:t>
            </a:r>
          </a:p>
        </p:txBody>
      </p:sp>
    </p:spTree>
    <p:extLst>
      <p:ext uri="{BB962C8B-B14F-4D97-AF65-F5344CB8AC3E}">
        <p14:creationId xmlns:p14="http://schemas.microsoft.com/office/powerpoint/2010/main" val="151161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7D489B-FF3B-33C5-0B4C-7897C146C5F9}"/>
              </a:ext>
            </a:extLst>
          </p:cNvPr>
          <p:cNvSpPr txBox="1"/>
          <p:nvPr/>
        </p:nvSpPr>
        <p:spPr>
          <a:xfrm>
            <a:off x="741838" y="381951"/>
            <a:ext cx="10708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AeriesSansBold" charset="0"/>
              </a:rPr>
              <a:t>Scenario 2: Traditional     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AeriesSansBold" charset="0"/>
              </a:rPr>
              <a:t>Traditional</a:t>
            </a:r>
            <a:br>
              <a:rPr lang="en-US" sz="4800" dirty="0">
                <a:solidFill>
                  <a:schemeClr val="accent5">
                    <a:lumMod val="50000"/>
                  </a:schemeClr>
                </a:solidFill>
                <a:latin typeface="AeriesSansBold" charset="0"/>
              </a:rPr>
            </a:b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eriesSansBold" charset="0"/>
              </a:rPr>
              <a:t>(typical settings, creating all new traditional SMS for next year)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28D961D-1827-C3B3-CB9F-12C35417C943}"/>
              </a:ext>
            </a:extLst>
          </p:cNvPr>
          <p:cNvSpPr/>
          <p:nvPr/>
        </p:nvSpPr>
        <p:spPr>
          <a:xfrm>
            <a:off x="6865165" y="578170"/>
            <a:ext cx="477982" cy="384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57662F-FB52-E4A3-B232-3F3395B2AE0C}"/>
              </a:ext>
            </a:extLst>
          </p:cNvPr>
          <p:cNvSpPr txBox="1"/>
          <p:nvPr/>
        </p:nvSpPr>
        <p:spPr>
          <a:xfrm>
            <a:off x="1099823" y="1853460"/>
            <a:ext cx="109240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649A0"/>
                </a:solidFill>
              </a:rPr>
              <a:t>Scheduling Status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649A0"/>
                </a:solidFill>
              </a:rPr>
              <a:t>Must choose “Scheduling students into classes for next school year, using their grade level next year”</a:t>
            </a:r>
          </a:p>
          <a:p>
            <a:endParaRPr lang="en-US" sz="1200" dirty="0">
              <a:solidFill>
                <a:srgbClr val="1649A0"/>
              </a:solidFill>
            </a:endParaRPr>
          </a:p>
          <a:p>
            <a:r>
              <a:rPr lang="en-US" sz="2800" b="1" dirty="0">
                <a:solidFill>
                  <a:srgbClr val="1649A0"/>
                </a:solidFill>
              </a:rPr>
              <a:t>Scheduling Options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649A0"/>
                </a:solidFill>
              </a:rPr>
              <a:t>Optional: “Do NOT allow an Alternate Course Request already selected as primary or alternate request”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649A0"/>
                </a:solidFill>
              </a:rPr>
              <a:t>Optional “Use Staff-Section Association . . .” (not typical unless moving to Flex)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649A0"/>
                </a:solidFill>
              </a:rPr>
              <a:t>Wait Lists – if needed, see </a:t>
            </a:r>
            <a:r>
              <a:rPr lang="en-US" sz="2400" dirty="0">
                <a:solidFill>
                  <a:srgbClr val="1649A0"/>
                </a:solidFill>
                <a:hlinkClick r:id="rId3"/>
              </a:rPr>
              <a:t>Aeries Wait List Documentation</a:t>
            </a:r>
            <a:endParaRPr lang="en-US" sz="2400" dirty="0">
              <a:solidFill>
                <a:srgbClr val="1649A0"/>
              </a:solidFill>
            </a:endParaRPr>
          </a:p>
          <a:p>
            <a:endParaRPr lang="en-US" sz="1200" dirty="0">
              <a:solidFill>
                <a:srgbClr val="1649A0"/>
              </a:solidFill>
            </a:endParaRPr>
          </a:p>
          <a:p>
            <a:r>
              <a:rPr lang="en-US" sz="2800" b="1" dirty="0">
                <a:solidFill>
                  <a:srgbClr val="1649A0"/>
                </a:solidFill>
              </a:rPr>
              <a:t>SMS &amp; SSS </a:t>
            </a:r>
            <a:r>
              <a:rPr lang="en-US" sz="2800" b="1" dirty="0" err="1">
                <a:solidFill>
                  <a:srgbClr val="1649A0"/>
                </a:solidFill>
              </a:rPr>
              <a:t>Initalization</a:t>
            </a:r>
            <a:endParaRPr lang="en-US" sz="2800" b="1" dirty="0">
              <a:solidFill>
                <a:srgbClr val="1649A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649A0"/>
                </a:solidFill>
              </a:rPr>
              <a:t>“Blank out the SSS Table”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649A0"/>
                </a:solidFill>
              </a:rPr>
              <a:t>“Blank out the SMS Table”</a:t>
            </a:r>
          </a:p>
        </p:txBody>
      </p:sp>
    </p:spTree>
    <p:extLst>
      <p:ext uri="{BB962C8B-B14F-4D97-AF65-F5344CB8AC3E}">
        <p14:creationId xmlns:p14="http://schemas.microsoft.com/office/powerpoint/2010/main" val="272697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D3F5F6-39A7-B1E8-527D-C983970A37FC}"/>
              </a:ext>
            </a:extLst>
          </p:cNvPr>
          <p:cNvSpPr txBox="1"/>
          <p:nvPr/>
        </p:nvSpPr>
        <p:spPr>
          <a:xfrm>
            <a:off x="1047272" y="1869157"/>
            <a:ext cx="106086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649A0"/>
                </a:solidFill>
              </a:rPr>
              <a:t>Scheduling Status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649A0"/>
                </a:solidFill>
              </a:rPr>
              <a:t>Choose “Use Flex Scheduling for Next Year”</a:t>
            </a:r>
          </a:p>
          <a:p>
            <a:endParaRPr lang="en-US" sz="1200" dirty="0">
              <a:solidFill>
                <a:srgbClr val="1649A0"/>
              </a:solidFill>
            </a:endParaRPr>
          </a:p>
          <a:p>
            <a:r>
              <a:rPr lang="en-US" sz="2800" b="1" dirty="0">
                <a:solidFill>
                  <a:srgbClr val="1649A0"/>
                </a:solidFill>
              </a:rPr>
              <a:t>Scheduling Options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649A0"/>
                </a:solidFill>
              </a:rPr>
              <a:t>Optional: “Do NOT allow an Alternate Course Request already selected as primary or alternate request”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649A0"/>
                </a:solidFill>
              </a:rPr>
              <a:t>“Use Staff-Section Association . . .” (no choice)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649A0"/>
                </a:solidFill>
              </a:rPr>
              <a:t>Wait Lists – if needed, see </a:t>
            </a:r>
            <a:r>
              <a:rPr lang="en-US" sz="2400" dirty="0">
                <a:solidFill>
                  <a:srgbClr val="1649A0"/>
                </a:solidFill>
                <a:hlinkClick r:id="rId3"/>
              </a:rPr>
              <a:t>Aeries Wait List Documentation</a:t>
            </a:r>
            <a:endParaRPr lang="en-US" sz="2400" dirty="0">
              <a:solidFill>
                <a:srgbClr val="1649A0"/>
              </a:solidFill>
            </a:endParaRPr>
          </a:p>
          <a:p>
            <a:endParaRPr lang="en-US" sz="1200" dirty="0">
              <a:solidFill>
                <a:srgbClr val="1649A0"/>
              </a:solidFill>
            </a:endParaRPr>
          </a:p>
          <a:p>
            <a:r>
              <a:rPr lang="en-US" sz="2800" b="1" dirty="0">
                <a:solidFill>
                  <a:srgbClr val="1649A0"/>
                </a:solidFill>
              </a:rPr>
              <a:t>SMS &amp; SSS </a:t>
            </a:r>
            <a:r>
              <a:rPr lang="en-US" sz="2800" b="1" dirty="0" err="1">
                <a:solidFill>
                  <a:srgbClr val="1649A0"/>
                </a:solidFill>
              </a:rPr>
              <a:t>Initalization</a:t>
            </a:r>
            <a:endParaRPr lang="en-US" sz="2800" b="1" dirty="0">
              <a:solidFill>
                <a:srgbClr val="1649A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649A0"/>
                </a:solidFill>
              </a:rPr>
              <a:t>“Blank out the SSS Table”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649A0"/>
                </a:solidFill>
              </a:rPr>
              <a:t>“Blank out the SMS Table”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D489B-FF3B-33C5-0B4C-7897C146C5F9}"/>
              </a:ext>
            </a:extLst>
          </p:cNvPr>
          <p:cNvSpPr txBox="1"/>
          <p:nvPr/>
        </p:nvSpPr>
        <p:spPr>
          <a:xfrm>
            <a:off x="841686" y="405223"/>
            <a:ext cx="10508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AeriesSansBold" charset="0"/>
              </a:rPr>
              <a:t>Scenario 3: Traditional      Flex</a:t>
            </a:r>
            <a:br>
              <a:rPr lang="en-US" sz="4800" dirty="0">
                <a:solidFill>
                  <a:schemeClr val="accent5">
                    <a:lumMod val="50000"/>
                  </a:schemeClr>
                </a:solidFill>
                <a:latin typeface="AeriesSansBold" charset="0"/>
              </a:rPr>
            </a:b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eriesSansBold" charset="0"/>
              </a:rPr>
              <a:t>(typical settings, creating all new Flex SMS for next year)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28D961D-1827-C3B3-CB9F-12C35417C943}"/>
              </a:ext>
            </a:extLst>
          </p:cNvPr>
          <p:cNvSpPr/>
          <p:nvPr/>
        </p:nvSpPr>
        <p:spPr>
          <a:xfrm>
            <a:off x="6959757" y="633570"/>
            <a:ext cx="477982" cy="384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DAAFC-388D-6403-8B22-C67B63F8B6AD}"/>
              </a:ext>
            </a:extLst>
          </p:cNvPr>
          <p:cNvSpPr txBox="1"/>
          <p:nvPr/>
        </p:nvSpPr>
        <p:spPr>
          <a:xfrm>
            <a:off x="6532872" y="4890734"/>
            <a:ext cx="4817441" cy="1692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Note: </a:t>
            </a:r>
            <a:r>
              <a:rPr lang="en-US" sz="2000" dirty="0"/>
              <a:t>In order to proceed with a new Flex SMS created from a traditional schedule in this way, it is advised to add Flex Periods and Class Calendars </a:t>
            </a:r>
            <a:r>
              <a:rPr lang="en-US" sz="2000" i="1" dirty="0"/>
              <a:t>before</a:t>
            </a:r>
            <a:r>
              <a:rPr lang="en-US" sz="2000" dirty="0"/>
              <a:t> adding new Sections in the new SMS. </a:t>
            </a:r>
          </a:p>
        </p:txBody>
      </p:sp>
    </p:spTree>
    <p:extLst>
      <p:ext uri="{BB962C8B-B14F-4D97-AF65-F5344CB8AC3E}">
        <p14:creationId xmlns:p14="http://schemas.microsoft.com/office/powerpoint/2010/main" val="3510796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D489B-FF3B-33C5-0B4C-7897C146C5F9}"/>
              </a:ext>
            </a:extLst>
          </p:cNvPr>
          <p:cNvSpPr txBox="1"/>
          <p:nvPr/>
        </p:nvSpPr>
        <p:spPr>
          <a:xfrm>
            <a:off x="838200" y="585216"/>
            <a:ext cx="94304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Setup Variation:</a:t>
            </a:r>
            <a:br>
              <a:rPr lang="en-US" sz="4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Copy Existing MST to Use For Next Year’s SMS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FF2738-9D45-EC83-E0C4-12AD44C991AA}"/>
              </a:ext>
            </a:extLst>
          </p:cNvPr>
          <p:cNvSpPr txBox="1"/>
          <p:nvPr/>
        </p:nvSpPr>
        <p:spPr>
          <a:xfrm>
            <a:off x="6778753" y="2386585"/>
            <a:ext cx="4571999" cy="41239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Set up (initialize) SMS using one of the Scenarios listed previously. </a:t>
            </a:r>
            <a:r>
              <a:rPr lang="en-US" sz="2200" i="1" dirty="0"/>
              <a:t>Must</a:t>
            </a:r>
            <a:r>
              <a:rPr lang="en-US" sz="2200" dirty="0"/>
              <a:t> start with blanking out SSS and SMS.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Initialize </a:t>
            </a:r>
            <a:r>
              <a:rPr lang="en-US" sz="2200" i="1" dirty="0"/>
              <a:t>again </a:t>
            </a:r>
            <a:r>
              <a:rPr lang="en-US" sz="2200" dirty="0"/>
              <a:t>using the same Scheduling Status and Options, but this time, choose “Copy current master schedule (MST) to the new SMS table” under SMS &amp; SSS Initialization.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Choose how to handle Inactive MST sections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Choose which terms to copy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Press “Initialize Scheduling”.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0093C4-7C86-25E8-C28E-DDAB0471B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" y="2494412"/>
            <a:ext cx="6124304" cy="318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9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  <a:endParaRPr lang="en-US" sz="640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6"/>
            <a:ext cx="12192000" cy="3457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3CF7F2-B112-BD1B-DE23-B81C87FEE6F6}"/>
              </a:ext>
            </a:extLst>
          </p:cNvPr>
          <p:cNvGrpSpPr/>
          <p:nvPr/>
        </p:nvGrpSpPr>
        <p:grpSpPr>
          <a:xfrm>
            <a:off x="939800" y="3859160"/>
            <a:ext cx="9937823" cy="2309080"/>
            <a:chOff x="939800" y="3616590"/>
            <a:chExt cx="9937823" cy="2309080"/>
          </a:xfrm>
        </p:grpSpPr>
        <p:sp>
          <p:nvSpPr>
            <p:cNvPr id="7" name="Object5">
              <a:extLst>
                <a:ext uri="{FF2B5EF4-FFF2-40B4-BE49-F238E27FC236}">
                  <a16:creationId xmlns:a16="http://schemas.microsoft.com/office/drawing/2014/main" id="{B67DE796-90F3-A6F5-2A61-0CE8372681D7}"/>
                </a:ext>
              </a:extLst>
            </p:cNvPr>
            <p:cNvSpPr/>
            <p:nvPr/>
          </p:nvSpPr>
          <p:spPr>
            <a:xfrm>
              <a:off x="939800" y="3616590"/>
              <a:ext cx="9004300" cy="4889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3800"/>
                </a:lnSpc>
              </a:pPr>
              <a:r>
                <a:rPr lang="en-US" sz="3200" kern="0" spc="-67" dirty="0">
                  <a:solidFill>
                    <a:srgbClr val="0C1E41"/>
                  </a:solidFill>
                  <a:latin typeface="AeriesSansBold" pitchFamily="50" charset="0"/>
                </a:rPr>
                <a:t>Where to Go</a:t>
              </a:r>
              <a:endParaRPr lang="en-US" sz="3200" dirty="0">
                <a:solidFill>
                  <a:prstClr val="black"/>
                </a:solidFill>
                <a:latin typeface="AeriesSansBold" pitchFamily="50" charset="0"/>
              </a:endParaRPr>
            </a:p>
          </p:txBody>
        </p:sp>
        <p:pic>
          <p:nvPicPr>
            <p:cNvPr id="8" name="Object 2" descr="preencoded.png">
              <a:extLst>
                <a:ext uri="{FF2B5EF4-FFF2-40B4-BE49-F238E27FC236}">
                  <a16:creationId xmlns:a16="http://schemas.microsoft.com/office/drawing/2014/main" id="{6072FF2B-218F-7A39-3D1B-47053BC61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47" t="15623" r="77239" b="80274"/>
            <a:stretch/>
          </p:blipFill>
          <p:spPr>
            <a:xfrm>
              <a:off x="939800" y="4210203"/>
              <a:ext cx="1253067" cy="190197"/>
            </a:xfrm>
            <a:prstGeom prst="rect">
              <a:avLst/>
            </a:prstGeom>
          </p:spPr>
        </p:pic>
        <p:sp>
          <p:nvSpPr>
            <p:cNvPr id="17" name="Object5">
              <a:extLst>
                <a:ext uri="{FF2B5EF4-FFF2-40B4-BE49-F238E27FC236}">
                  <a16:creationId xmlns:a16="http://schemas.microsoft.com/office/drawing/2014/main" id="{C151046C-73CB-6387-357A-6F791636F3E0}"/>
                </a:ext>
              </a:extLst>
            </p:cNvPr>
            <p:cNvSpPr/>
            <p:nvPr/>
          </p:nvSpPr>
          <p:spPr>
            <a:xfrm>
              <a:off x="6404200" y="4564124"/>
              <a:ext cx="4473423" cy="136154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/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hlinkClick r:id="rId9"/>
                </a:rPr>
                <a:t>Aeries Demo Data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>
                <a:spcBef>
                  <a:spcPts val="1200"/>
                </a:spcBef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hlinkClick r:id="rId10"/>
                </a:rPr>
                <a:t>Aeries Academy- General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-63500" y="2781300"/>
            <a:ext cx="1219200" cy="4140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A1B045A-871C-32F3-1500-0E4D2DF56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32734"/>
              </p:ext>
            </p:extLst>
          </p:nvPr>
        </p:nvGraphicFramePr>
        <p:xfrm>
          <a:off x="844957" y="4820699"/>
          <a:ext cx="4522076" cy="1132015"/>
        </p:xfrm>
        <a:graphic>
          <a:graphicData uri="http://schemas.openxmlformats.org/drawingml/2006/table">
            <a:tbl>
              <a:tblPr/>
              <a:tblGrid>
                <a:gridCol w="4522076">
                  <a:extLst>
                    <a:ext uri="{9D8B030D-6E8A-4147-A177-3AD203B41FA5}">
                      <a16:colId xmlns:a16="http://schemas.microsoft.com/office/drawing/2014/main" val="26409258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  <a:hlinkClick r:id="rId13"/>
                        </a:rPr>
                        <a:t>Scheduling Setup</a:t>
                      </a: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  <a:hlinkClick r:id="rId13"/>
                        </a:rPr>
                        <a:t>Flex Scheduling – Scheduling Setup</a:t>
                      </a:r>
                      <a:endParaRPr lang="en-US" sz="2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0238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23825" y="1587794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</a:rPr>
              <a:t>Please take a moment</a:t>
            </a:r>
          </a:p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</a:rPr>
              <a:t>to complete the survey</a:t>
            </a:r>
            <a:endParaRPr lang="en-US" sz="6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6"/>
            <a:ext cx="12192000" cy="3457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-63500" y="2781300"/>
            <a:ext cx="1219200" cy="4140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4FB64-B29C-439C-D233-6AD30F6409FA}"/>
              </a:ext>
            </a:extLst>
          </p:cNvPr>
          <p:cNvSpPr txBox="1"/>
          <p:nvPr/>
        </p:nvSpPr>
        <p:spPr>
          <a:xfrm>
            <a:off x="504940" y="4528234"/>
            <a:ext cx="1118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hlinkClick r:id="rId9"/>
              </a:rPr>
              <a:t>https://survey.alchemer.com/s3/6899809/Good-Morning-Aeries-Survey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5841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684437" y="254416"/>
            <a:ext cx="10823125" cy="14694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4800" dirty="0">
                <a:solidFill>
                  <a:srgbClr val="345BA9"/>
                </a:solidFill>
                <a:latin typeface="AeriesSansBold" pitchFamily="50" charset="0"/>
              </a:rPr>
              <a:t>Watch for more upcoming Good Morning Aeries! and other events</a:t>
            </a:r>
          </a:p>
        </p:txBody>
      </p: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0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F052F3-D8CE-619B-64D9-4EB6E2CD2B26}"/>
              </a:ext>
            </a:extLst>
          </p:cNvPr>
          <p:cNvSpPr txBox="1"/>
          <p:nvPr/>
        </p:nvSpPr>
        <p:spPr>
          <a:xfrm>
            <a:off x="1277342" y="2375370"/>
            <a:ext cx="4800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Class Link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Grade Reporting Process (GRD)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State Testing – Accommodations, State ID Cards Report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Attendance Dashboard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CALPADS Fall 2 (Q&amp;A)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Physical Fitness Testing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Advanced Query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4717CF-9785-D46D-FAA4-F04F53668B11}"/>
              </a:ext>
            </a:extLst>
          </p:cNvPr>
          <p:cNvSpPr txBox="1"/>
          <p:nvPr/>
        </p:nvSpPr>
        <p:spPr>
          <a:xfrm>
            <a:off x="973107" y="1788032"/>
            <a:ext cx="6069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GMA: Jan. 19 – Feb. 2,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9E16D-8423-DBEE-F4DE-DC3E838A1403}"/>
              </a:ext>
            </a:extLst>
          </p:cNvPr>
          <p:cNvSpPr txBox="1"/>
          <p:nvPr/>
        </p:nvSpPr>
        <p:spPr>
          <a:xfrm>
            <a:off x="541283" y="5539940"/>
            <a:ext cx="6069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hlinkClick r:id="rId8"/>
              </a:rPr>
              <a:t>Updated List of All Events Here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7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5" y="1315236"/>
            <a:ext cx="710118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1230010" y="2992344"/>
            <a:ext cx="5594351" cy="866775"/>
            <a:chOff x="1806575" y="3878262"/>
            <a:chExt cx="5594351" cy="866775"/>
          </a:xfrm>
        </p:grpSpPr>
        <p:sp>
          <p:nvSpPr>
            <p:cNvPr id="9" name="Object8"/>
            <p:cNvSpPr/>
            <p:nvPr/>
          </p:nvSpPr>
          <p:spPr>
            <a:xfrm>
              <a:off x="2854326" y="413384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2000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JIM MORRISON | AERIES TRAINER</a:t>
              </a:r>
              <a:endParaRPr lang="en-US" sz="2000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71EA77-E618-C814-1420-FAD3CA0F065E}"/>
              </a:ext>
            </a:extLst>
          </p:cNvPr>
          <p:cNvGrpSpPr/>
          <p:nvPr/>
        </p:nvGrpSpPr>
        <p:grpSpPr>
          <a:xfrm>
            <a:off x="1252234" y="4232975"/>
            <a:ext cx="5594351" cy="866775"/>
            <a:chOff x="1828799" y="5118893"/>
            <a:chExt cx="5594351" cy="866775"/>
          </a:xfrm>
        </p:grpSpPr>
        <p:sp>
          <p:nvSpPr>
            <p:cNvPr id="11" name="Object10"/>
            <p:cNvSpPr/>
            <p:nvPr/>
          </p:nvSpPr>
          <p:spPr>
            <a:xfrm>
              <a:off x="2876550" y="5396304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2000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MODERATOR  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2000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COLIN BAXTER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4E05D-685B-B9F0-45AB-4F9B1F261056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5486" y="1571036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6400" dirty="0">
                <a:solidFill>
                  <a:srgbClr val="FFFFFF"/>
                </a:solidFill>
                <a:latin typeface="AeriesSansBold"/>
              </a:rPr>
              <a:t>Good morning, Aeries!</a:t>
            </a:r>
            <a:endParaRPr lang="en-US" dirty="0"/>
          </a:p>
        </p:txBody>
      </p:sp>
      <p:sp>
        <p:nvSpPr>
          <p:cNvPr id="3" name="Object2"/>
          <p:cNvSpPr/>
          <p:nvPr/>
        </p:nvSpPr>
        <p:spPr>
          <a:xfrm>
            <a:off x="3270553" y="2730285"/>
            <a:ext cx="7202184" cy="28071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Session will last 30 – 45 minutes</a:t>
            </a: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Show &amp; Tell</a:t>
            </a: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Casual</a:t>
            </a: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Time for Q&amp;A</a:t>
            </a: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PPT &amp; Recordings Posted</a:t>
            </a:r>
          </a:p>
          <a:p>
            <a:pPr defTabSz="609630">
              <a:lnSpc>
                <a:spcPts val="2133"/>
              </a:lnSpc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defTabSz="609630">
              <a:lnSpc>
                <a:spcPts val="2133"/>
              </a:lnSpc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4000500" lvl="8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FFF"/>
              </a:solidFill>
              <a:latin typeface="Nunito Sans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850" y="4591050"/>
            <a:ext cx="1219200" cy="1143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411436" y="1374009"/>
            <a:ext cx="4432956" cy="3048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8000"/>
              </a:lnSpc>
            </a:pPr>
            <a:r>
              <a:rPr lang="en-US" sz="6134" dirty="0">
                <a:solidFill>
                  <a:srgbClr val="1649A0"/>
                </a:solidFill>
                <a:latin typeface="AeriesSansBold" pitchFamily="50" charset="0"/>
              </a:rPr>
              <a:t>Setting Up SMS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824B7877-5A3D-62E8-99A0-984CAFC62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592441"/>
              </p:ext>
            </p:extLst>
          </p:nvPr>
        </p:nvGraphicFramePr>
        <p:xfrm>
          <a:off x="5264806" y="639263"/>
          <a:ext cx="5999843" cy="557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9843">
                  <a:extLst>
                    <a:ext uri="{9D8B030D-6E8A-4147-A177-3AD203B41FA5}">
                      <a16:colId xmlns:a16="http://schemas.microsoft.com/office/drawing/2014/main" val="1247299700"/>
                    </a:ext>
                  </a:extLst>
                </a:gridCol>
              </a:tblGrid>
              <a:tr h="128434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bg1"/>
                          </a:solidFill>
                          <a:latin typeface="+mj-lt"/>
                        </a:rPr>
                        <a:t>NEED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67923"/>
                  </a:ext>
                </a:extLst>
              </a:tr>
              <a:tr h="429512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Function and purpose of Scheduling Master Schedule (SMS) and Master Schedule (MST)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What does setting-up (initializing) SMS each year do?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Factors to consider before initializing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Specific steps to take when initializing, depending on current scheduling setup and plans for next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6058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850" y="4591050"/>
            <a:ext cx="1219200" cy="114300"/>
          </a:xfrm>
          <a:prstGeom prst="rect">
            <a:avLst/>
          </a:prstGeom>
        </p:spPr>
      </p:pic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824B7877-5A3D-62E8-99A0-984CAFC62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311181"/>
              </p:ext>
            </p:extLst>
          </p:nvPr>
        </p:nvGraphicFramePr>
        <p:xfrm>
          <a:off x="5360307" y="820200"/>
          <a:ext cx="5999843" cy="5703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9843">
                  <a:extLst>
                    <a:ext uri="{9D8B030D-6E8A-4147-A177-3AD203B41FA5}">
                      <a16:colId xmlns:a16="http://schemas.microsoft.com/office/drawing/2014/main" val="1247299700"/>
                    </a:ext>
                  </a:extLst>
                </a:gridCol>
              </a:tblGrid>
              <a:tr h="128434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4800" dirty="0">
                          <a:solidFill>
                            <a:schemeClr val="bg1"/>
                          </a:solidFill>
                          <a:latin typeface="+mj-lt"/>
                        </a:rPr>
                        <a:t>NICE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67923"/>
                  </a:ext>
                </a:extLst>
              </a:tr>
              <a:tr h="4295128">
                <a:tc>
                  <a:txBody>
                    <a:bodyPr/>
                    <a:lstStyle/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If moving to Flex Scheduling for the first time, advance setup and planning is important </a:t>
                      </a:r>
                      <a:r>
                        <a:rPr lang="en-US" sz="2400" i="1" dirty="0"/>
                        <a:t>before</a:t>
                      </a:r>
                      <a:r>
                        <a:rPr lang="en-US" sz="2400" dirty="0"/>
                        <a:t> initializing SMS</a:t>
                      </a:r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If a mistake is made, it is possible to re-do SMS Setup (re-initialize), but realize that this will erase anything added since the first initialization, such as course requests or added sections</a:t>
                      </a:r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It’s recommended to create a backup of the scheduling tables immediately after initialization and often thereafter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605846"/>
                  </a:ext>
                </a:extLst>
              </a:tr>
            </a:tbl>
          </a:graphicData>
        </a:graphic>
      </p:graphicFrame>
      <p:sp>
        <p:nvSpPr>
          <p:cNvPr id="5" name="Object2">
            <a:extLst>
              <a:ext uri="{FF2B5EF4-FFF2-40B4-BE49-F238E27FC236}">
                <a16:creationId xmlns:a16="http://schemas.microsoft.com/office/drawing/2014/main" id="{5E4A8FD6-61C9-9836-D925-216480E09CCA}"/>
              </a:ext>
            </a:extLst>
          </p:cNvPr>
          <p:cNvSpPr/>
          <p:nvPr/>
        </p:nvSpPr>
        <p:spPr>
          <a:xfrm>
            <a:off x="516539" y="1543050"/>
            <a:ext cx="4432956" cy="3048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8000"/>
              </a:lnSpc>
            </a:pPr>
            <a:r>
              <a:rPr lang="en-US" sz="6134" dirty="0">
                <a:solidFill>
                  <a:srgbClr val="1649A0"/>
                </a:solidFill>
                <a:latin typeface="AeriesSansBold" pitchFamily="50" charset="0"/>
              </a:rPr>
              <a:t>Setting Up SMS</a:t>
            </a:r>
          </a:p>
        </p:txBody>
      </p:sp>
    </p:spTree>
    <p:extLst>
      <p:ext uri="{BB962C8B-B14F-4D97-AF65-F5344CB8AC3E}">
        <p14:creationId xmlns:p14="http://schemas.microsoft.com/office/powerpoint/2010/main" val="300017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02295" y="2472795"/>
            <a:ext cx="4349989" cy="3637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7D489B-FF3B-33C5-0B4C-7897C146C5F9}"/>
              </a:ext>
            </a:extLst>
          </p:cNvPr>
          <p:cNvSpPr txBox="1"/>
          <p:nvPr/>
        </p:nvSpPr>
        <p:spPr>
          <a:xfrm>
            <a:off x="821525" y="649193"/>
            <a:ext cx="6390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649A0"/>
                </a:solidFill>
                <a:latin typeface="AeriesSansBold" charset="0"/>
              </a:rPr>
              <a:t>Advance Preparation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4927A4-911B-9F6A-3F3B-509D349ED4F4}"/>
              </a:ext>
            </a:extLst>
          </p:cNvPr>
          <p:cNvSpPr txBox="1"/>
          <p:nvPr/>
        </p:nvSpPr>
        <p:spPr>
          <a:xfrm>
            <a:off x="821525" y="1803519"/>
            <a:ext cx="6390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Security: </a:t>
            </a:r>
            <a:r>
              <a:rPr lang="en-US" sz="2000" dirty="0"/>
              <a:t>A user must have “Administer” security rights for SSS and SMS tables in order to access and use the Scheduling Setup page.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6212FB-3161-5174-805C-DD77214D28A7}"/>
              </a:ext>
            </a:extLst>
          </p:cNvPr>
          <p:cNvSpPr txBox="1"/>
          <p:nvPr/>
        </p:nvSpPr>
        <p:spPr>
          <a:xfrm>
            <a:off x="916115" y="5233404"/>
            <a:ext cx="6756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If Moving to Flex for the First Time</a:t>
            </a:r>
            <a:r>
              <a:rPr lang="en-US" sz="2000" dirty="0"/>
              <a:t>: Contact Aeries Support to turn on applicable “Feature Flags” </a:t>
            </a:r>
            <a:r>
              <a:rPr lang="en-US" sz="2000" i="1" dirty="0"/>
              <a:t>before proceeding with SMS setup</a:t>
            </a:r>
            <a:r>
              <a:rPr lang="en-US" sz="20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D76D5F-BC2C-2544-4AEF-34DD621F6521}"/>
              </a:ext>
            </a:extLst>
          </p:cNvPr>
          <p:cNvSpPr txBox="1"/>
          <p:nvPr/>
        </p:nvSpPr>
        <p:spPr>
          <a:xfrm>
            <a:off x="821522" y="3081490"/>
            <a:ext cx="639029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Planning: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Who will be responsible for setting up SMS? </a:t>
            </a:r>
            <a:r>
              <a:rPr lang="en-US" sz="2000" i="1" dirty="0"/>
              <a:t>Recommend one primary person, one backup.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not already using Flex Scheduling, moving to Flex?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Coordinate timing with overall scheduling process and scheduling team</a:t>
            </a:r>
          </a:p>
        </p:txBody>
      </p:sp>
    </p:spTree>
    <p:extLst>
      <p:ext uri="{BB962C8B-B14F-4D97-AF65-F5344CB8AC3E}">
        <p14:creationId xmlns:p14="http://schemas.microsoft.com/office/powerpoint/2010/main" val="336210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D489B-FF3B-33C5-0B4C-7897C146C5F9}"/>
              </a:ext>
            </a:extLst>
          </p:cNvPr>
          <p:cNvSpPr txBox="1"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 Master Scheduling Scenarios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86D1E03-9B89-3D83-8F77-8BA144A3D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89719"/>
              </p:ext>
            </p:extLst>
          </p:nvPr>
        </p:nvGraphicFramePr>
        <p:xfrm>
          <a:off x="2110191" y="2261855"/>
          <a:ext cx="7296568" cy="369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237">
                  <a:extLst>
                    <a:ext uri="{9D8B030D-6E8A-4147-A177-3AD203B41FA5}">
                      <a16:colId xmlns:a16="http://schemas.microsoft.com/office/drawing/2014/main" val="1805372389"/>
                    </a:ext>
                  </a:extLst>
                </a:gridCol>
                <a:gridCol w="4106828">
                  <a:extLst>
                    <a:ext uri="{9D8B030D-6E8A-4147-A177-3AD203B41FA5}">
                      <a16:colId xmlns:a16="http://schemas.microsoft.com/office/drawing/2014/main" val="507802461"/>
                    </a:ext>
                  </a:extLst>
                </a:gridCol>
                <a:gridCol w="2543503">
                  <a:extLst>
                    <a:ext uri="{9D8B030D-6E8A-4147-A177-3AD203B41FA5}">
                      <a16:colId xmlns:a16="http://schemas.microsoft.com/office/drawing/2014/main" val="2007610821"/>
                    </a:ext>
                  </a:extLst>
                </a:gridCol>
              </a:tblGrid>
              <a:tr h="725642">
                <a:tc>
                  <a:txBody>
                    <a:bodyPr/>
                    <a:lstStyle/>
                    <a:p>
                      <a:endParaRPr lang="en-US" sz="3800"/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/>
                        <a:t>Current Year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/>
                        <a:t>Next Year</a:t>
                      </a:r>
                    </a:p>
                  </a:txBody>
                  <a:tcPr marL="107769" marR="107769" marT="53884" marB="53884"/>
                </a:tc>
                <a:extLst>
                  <a:ext uri="{0D108BD9-81ED-4DB2-BD59-A6C34878D82A}">
                    <a16:rowId xmlns:a16="http://schemas.microsoft.com/office/drawing/2014/main" val="3489773294"/>
                  </a:ext>
                </a:extLst>
              </a:tr>
              <a:tr h="653796"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07769" marR="107769" marT="53884" marB="53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FLEX Scheduling</a:t>
                      </a:r>
                    </a:p>
                  </a:txBody>
                  <a:tcPr marL="107769" marR="107769" marT="53884" marB="53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FLEX</a:t>
                      </a:r>
                    </a:p>
                  </a:txBody>
                  <a:tcPr marL="107769" marR="107769" marT="53884" marB="53884" anchor="ctr"/>
                </a:tc>
                <a:extLst>
                  <a:ext uri="{0D108BD9-81ED-4DB2-BD59-A6C34878D82A}">
                    <a16:rowId xmlns:a16="http://schemas.microsoft.com/office/drawing/2014/main" val="962043402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07769" marR="107769" marT="53884" marB="53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Traditional Scheduling</a:t>
                      </a:r>
                    </a:p>
                  </a:txBody>
                  <a:tcPr marL="107769" marR="107769" marT="53884" marB="53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Traditional</a:t>
                      </a:r>
                    </a:p>
                  </a:txBody>
                  <a:tcPr marL="107769" marR="107769" marT="53884" marB="53884" anchor="ctr"/>
                </a:tc>
                <a:extLst>
                  <a:ext uri="{0D108BD9-81ED-4DB2-BD59-A6C34878D82A}">
                    <a16:rowId xmlns:a16="http://schemas.microsoft.com/office/drawing/2014/main" val="62862936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07769" marR="107769" marT="53884" marB="53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Traditional Scheduling</a:t>
                      </a:r>
                    </a:p>
                  </a:txBody>
                  <a:tcPr marL="107769" marR="107769" marT="53884" marB="53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FLEX</a:t>
                      </a:r>
                    </a:p>
                  </a:txBody>
                  <a:tcPr marL="107769" marR="107769" marT="53884" marB="53884" anchor="ctr"/>
                </a:tc>
                <a:extLst>
                  <a:ext uri="{0D108BD9-81ED-4DB2-BD59-A6C34878D82A}">
                    <a16:rowId xmlns:a16="http://schemas.microsoft.com/office/drawing/2014/main" val="22328491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D489B-FF3B-33C5-0B4C-7897C146C5F9}"/>
              </a:ext>
            </a:extLst>
          </p:cNvPr>
          <p:cNvSpPr txBox="1"/>
          <p:nvPr/>
        </p:nvSpPr>
        <p:spPr>
          <a:xfrm>
            <a:off x="573885" y="737537"/>
            <a:ext cx="4412021" cy="1890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Scheduling Setup Page – Currently Using Flex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00895AC-FEC5-644C-CF04-A61133CDB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45387"/>
            <a:ext cx="5608320" cy="57227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3DA404-5C29-DA74-A02F-AD64CE29FC55}"/>
              </a:ext>
            </a:extLst>
          </p:cNvPr>
          <p:cNvSpPr txBox="1"/>
          <p:nvPr/>
        </p:nvSpPr>
        <p:spPr>
          <a:xfrm>
            <a:off x="862445" y="3396881"/>
            <a:ext cx="41234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Sections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Scheduling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Scheduling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SMS &amp; SSS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267082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D489B-FF3B-33C5-0B4C-7897C146C5F9}"/>
              </a:ext>
            </a:extLst>
          </p:cNvPr>
          <p:cNvSpPr txBox="1"/>
          <p:nvPr/>
        </p:nvSpPr>
        <p:spPr>
          <a:xfrm>
            <a:off x="427791" y="757825"/>
            <a:ext cx="4412021" cy="1788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Scheduling Setup Page – Currently Using Traditional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4A5335-2654-3CAE-9B09-E370F26AD145}"/>
              </a:ext>
            </a:extLst>
          </p:cNvPr>
          <p:cNvSpPr txBox="1"/>
          <p:nvPr/>
        </p:nvSpPr>
        <p:spPr>
          <a:xfrm>
            <a:off x="751299" y="3047966"/>
            <a:ext cx="450539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Sections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Scheduling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Scheduling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SMS &amp; SSS Initialization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Convert to Flex Scheduling </a:t>
            </a:r>
            <a:r>
              <a:rPr lang="en-US" sz="2400" dirty="0">
                <a:solidFill>
                  <a:schemeClr val="bg1"/>
                </a:solidFill>
              </a:rPr>
              <a:t>(not the only way to convert, not typically used)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BFBC3D-504C-53C4-45EC-32FA996A5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846" y="294288"/>
            <a:ext cx="4950400" cy="626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366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81591FF-1DFE-44B8-8044-B30CFCB36C4B}">
  <ds:schemaRefs>
    <ds:schemaRef ds:uri="9fa4b8b5-de85-4725-b864-e23910173c26"/>
    <ds:schemaRef ds:uri="e478c2eb-79cb-4ee3-bc1e-2b2d00068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2811</TotalTime>
  <Words>927</Words>
  <Application>Microsoft Office PowerPoint</Application>
  <PresentationFormat>Widescreen</PresentationFormat>
  <Paragraphs>135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AeriesSansBold</vt:lpstr>
      <vt:lpstr>Nunito Sans</vt:lpstr>
      <vt:lpstr>Wingdings</vt:lpstr>
      <vt:lpstr>Arial</vt:lpstr>
      <vt:lpstr>Calibri Light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Lori Leal</cp:lastModifiedBy>
  <cp:revision>56</cp:revision>
  <dcterms:created xsi:type="dcterms:W3CDTF">2020-10-12T22:05:31Z</dcterms:created>
  <dcterms:modified xsi:type="dcterms:W3CDTF">2023-01-18T22:00:42Z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