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0"/>
  </p:notesMasterIdLst>
  <p:sldIdLst>
    <p:sldId id="293" r:id="rId5"/>
    <p:sldId id="295" r:id="rId6"/>
    <p:sldId id="294" r:id="rId7"/>
    <p:sldId id="297" r:id="rId8"/>
    <p:sldId id="298" r:id="rId9"/>
    <p:sldId id="299" r:id="rId10"/>
    <p:sldId id="300" r:id="rId11"/>
    <p:sldId id="303" r:id="rId12"/>
    <p:sldId id="304" r:id="rId13"/>
    <p:sldId id="305" r:id="rId14"/>
    <p:sldId id="306" r:id="rId15"/>
    <p:sldId id="307" r:id="rId16"/>
    <p:sldId id="320" r:id="rId17"/>
    <p:sldId id="321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2" r:id="rId31"/>
    <p:sldId id="323" r:id="rId32"/>
    <p:sldId id="324" r:id="rId33"/>
    <p:sldId id="325" r:id="rId34"/>
    <p:sldId id="326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288" r:id="rId49"/>
  </p:sldIdLst>
  <p:sldSz cx="12192000" cy="6858000"/>
  <p:notesSz cx="6858000" cy="9144000"/>
  <p:embeddedFontLst>
    <p:embeddedFont>
      <p:font typeface="AeriesSansBold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Nunito Sans" pitchFamily="2" charset="0"/>
      <p:regular r:id="rId56"/>
      <p:bold r:id="rId57"/>
      <p:italic r:id="rId58"/>
      <p:boldItalic r:id="rId59"/>
    </p:embeddedFont>
    <p:embeddedFont>
      <p:font typeface="Nunito Sans SemiBold" pitchFamily="2" charset="0"/>
      <p:bold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BA9"/>
    <a:srgbClr val="A5BAE3"/>
    <a:srgbClr val="0F346F"/>
    <a:srgbClr val="164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7C2F2A-2B16-40E3-B0C5-E7FBA91590BB}" v="1105" dt="2022-12-13T17:36:27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1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F79A4-9A71-4E81-AA66-EDAA42112F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CB05A6-2489-4E79-869A-FB86299424F5}">
      <dgm:prSet/>
      <dgm:spPr/>
      <dgm:t>
        <a:bodyPr/>
        <a:lstStyle/>
        <a:p>
          <a:r>
            <a:rPr lang="en-US" dirty="0"/>
            <a:t>Who are the stakeholders regarding transcript decisions?</a:t>
          </a:r>
        </a:p>
      </dgm:t>
    </dgm:pt>
    <dgm:pt modelId="{BF2611AE-6F81-4E93-B2C7-3546A9529BD2}" type="parTrans" cxnId="{36704879-F90B-481D-86A1-E028C78AE65E}">
      <dgm:prSet/>
      <dgm:spPr/>
      <dgm:t>
        <a:bodyPr/>
        <a:lstStyle/>
        <a:p>
          <a:endParaRPr lang="en-US"/>
        </a:p>
      </dgm:t>
    </dgm:pt>
    <dgm:pt modelId="{A9DF9A5B-02D9-4810-B55A-CE4C11AED2CB}" type="sibTrans" cxnId="{36704879-F90B-481D-86A1-E028C78AE65E}">
      <dgm:prSet/>
      <dgm:spPr/>
      <dgm:t>
        <a:bodyPr/>
        <a:lstStyle/>
        <a:p>
          <a:endParaRPr lang="en-US"/>
        </a:p>
      </dgm:t>
    </dgm:pt>
    <dgm:pt modelId="{BA6C2117-1554-4F64-B880-756E236D708B}">
      <dgm:prSet/>
      <dgm:spPr/>
      <dgm:t>
        <a:bodyPr/>
        <a:lstStyle/>
        <a:p>
          <a:r>
            <a:rPr lang="en-US" dirty="0"/>
            <a:t>Define different transcript types</a:t>
          </a:r>
        </a:p>
      </dgm:t>
    </dgm:pt>
    <dgm:pt modelId="{CEC05CBB-BD90-4575-A092-9BE92E3190BC}" type="parTrans" cxnId="{9B0A3797-A213-4C99-8D59-714ABB7A7AC5}">
      <dgm:prSet/>
      <dgm:spPr/>
      <dgm:t>
        <a:bodyPr/>
        <a:lstStyle/>
        <a:p>
          <a:endParaRPr lang="en-US"/>
        </a:p>
      </dgm:t>
    </dgm:pt>
    <dgm:pt modelId="{94834F55-32EC-470F-9AE0-E3E68A266A24}" type="sibTrans" cxnId="{9B0A3797-A213-4C99-8D59-714ABB7A7AC5}">
      <dgm:prSet/>
      <dgm:spPr/>
      <dgm:t>
        <a:bodyPr/>
        <a:lstStyle/>
        <a:p>
          <a:endParaRPr lang="en-US"/>
        </a:p>
      </dgm:t>
    </dgm:pt>
    <dgm:pt modelId="{0BBFB992-93C7-458C-8026-69EB14D0D258}">
      <dgm:prSet/>
      <dgm:spPr/>
      <dgm:t>
        <a:bodyPr/>
        <a:lstStyle/>
        <a:p>
          <a:r>
            <a:rPr lang="en-US" dirty="0"/>
            <a:t>What course settings are driving your transcripts?</a:t>
          </a:r>
        </a:p>
      </dgm:t>
    </dgm:pt>
    <dgm:pt modelId="{2C881683-8EC2-43E7-9822-6291CA07E225}" type="parTrans" cxnId="{15FCA384-B250-4007-91DA-0F21E2D5FAE3}">
      <dgm:prSet/>
      <dgm:spPr/>
      <dgm:t>
        <a:bodyPr/>
        <a:lstStyle/>
        <a:p>
          <a:endParaRPr lang="en-US"/>
        </a:p>
      </dgm:t>
    </dgm:pt>
    <dgm:pt modelId="{D572021A-8925-4631-AA79-94F988CD6BCF}" type="sibTrans" cxnId="{15FCA384-B250-4007-91DA-0F21E2D5FAE3}">
      <dgm:prSet/>
      <dgm:spPr/>
      <dgm:t>
        <a:bodyPr/>
        <a:lstStyle/>
        <a:p>
          <a:endParaRPr lang="en-US"/>
        </a:p>
      </dgm:t>
    </dgm:pt>
    <dgm:pt modelId="{393F9490-9950-4C70-A54B-4737EBC4B0C4}" type="pres">
      <dgm:prSet presAssocID="{B6DF79A4-9A71-4E81-AA66-EDAA42112F43}" presName="linear" presStyleCnt="0">
        <dgm:presLayoutVars>
          <dgm:animLvl val="lvl"/>
          <dgm:resizeHandles val="exact"/>
        </dgm:presLayoutVars>
      </dgm:prSet>
      <dgm:spPr/>
    </dgm:pt>
    <dgm:pt modelId="{BD56DBF1-DB7E-41D0-948B-AD658AC9F44B}" type="pres">
      <dgm:prSet presAssocID="{D3CB05A6-2489-4E79-869A-FB86299424F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17ED32-401C-4443-84A3-9C75D470D818}" type="pres">
      <dgm:prSet presAssocID="{A9DF9A5B-02D9-4810-B55A-CE4C11AED2CB}" presName="spacer" presStyleCnt="0"/>
      <dgm:spPr/>
    </dgm:pt>
    <dgm:pt modelId="{3D901A0F-E406-40A5-8C62-E4EE4155E83C}" type="pres">
      <dgm:prSet presAssocID="{BA6C2117-1554-4F64-B880-756E236D708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082C630-20C6-42AE-8A4D-996393A72952}" type="pres">
      <dgm:prSet presAssocID="{94834F55-32EC-470F-9AE0-E3E68A266A24}" presName="spacer" presStyleCnt="0"/>
      <dgm:spPr/>
    </dgm:pt>
    <dgm:pt modelId="{267659E0-5F76-41F5-954F-0620F2ADE758}" type="pres">
      <dgm:prSet presAssocID="{0BBFB992-93C7-458C-8026-69EB14D0D25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C5EB5C-947D-40F3-80D3-EEC378BA7B31}" type="presOf" srcId="{B6DF79A4-9A71-4E81-AA66-EDAA42112F43}" destId="{393F9490-9950-4C70-A54B-4737EBC4B0C4}" srcOrd="0" destOrd="0" presId="urn:microsoft.com/office/officeart/2005/8/layout/vList2"/>
    <dgm:cxn modelId="{36704879-F90B-481D-86A1-E028C78AE65E}" srcId="{B6DF79A4-9A71-4E81-AA66-EDAA42112F43}" destId="{D3CB05A6-2489-4E79-869A-FB86299424F5}" srcOrd="0" destOrd="0" parTransId="{BF2611AE-6F81-4E93-B2C7-3546A9529BD2}" sibTransId="{A9DF9A5B-02D9-4810-B55A-CE4C11AED2CB}"/>
    <dgm:cxn modelId="{15FCA384-B250-4007-91DA-0F21E2D5FAE3}" srcId="{B6DF79A4-9A71-4E81-AA66-EDAA42112F43}" destId="{0BBFB992-93C7-458C-8026-69EB14D0D258}" srcOrd="2" destOrd="0" parTransId="{2C881683-8EC2-43E7-9822-6291CA07E225}" sibTransId="{D572021A-8925-4631-AA79-94F988CD6BCF}"/>
    <dgm:cxn modelId="{9B0A3797-A213-4C99-8D59-714ABB7A7AC5}" srcId="{B6DF79A4-9A71-4E81-AA66-EDAA42112F43}" destId="{BA6C2117-1554-4F64-B880-756E236D708B}" srcOrd="1" destOrd="0" parTransId="{CEC05CBB-BD90-4575-A092-9BE92E3190BC}" sibTransId="{94834F55-32EC-470F-9AE0-E3E68A266A24}"/>
    <dgm:cxn modelId="{772A48E6-F727-408B-8AB8-9496639C37BC}" type="presOf" srcId="{BA6C2117-1554-4F64-B880-756E236D708B}" destId="{3D901A0F-E406-40A5-8C62-E4EE4155E83C}" srcOrd="0" destOrd="0" presId="urn:microsoft.com/office/officeart/2005/8/layout/vList2"/>
    <dgm:cxn modelId="{0C7033E8-06E9-4147-A270-9A372025B0CC}" type="presOf" srcId="{D3CB05A6-2489-4E79-869A-FB86299424F5}" destId="{BD56DBF1-DB7E-41D0-948B-AD658AC9F44B}" srcOrd="0" destOrd="0" presId="urn:microsoft.com/office/officeart/2005/8/layout/vList2"/>
    <dgm:cxn modelId="{A8915AF3-804A-461A-A327-5CEE252F803A}" type="presOf" srcId="{0BBFB992-93C7-458C-8026-69EB14D0D258}" destId="{267659E0-5F76-41F5-954F-0620F2ADE758}" srcOrd="0" destOrd="0" presId="urn:microsoft.com/office/officeart/2005/8/layout/vList2"/>
    <dgm:cxn modelId="{9D994B28-10E8-4376-A9D6-95F85F5BD4F1}" type="presParOf" srcId="{393F9490-9950-4C70-A54B-4737EBC4B0C4}" destId="{BD56DBF1-DB7E-41D0-948B-AD658AC9F44B}" srcOrd="0" destOrd="0" presId="urn:microsoft.com/office/officeart/2005/8/layout/vList2"/>
    <dgm:cxn modelId="{E1406470-4C76-4263-A926-1354AE9D9D7B}" type="presParOf" srcId="{393F9490-9950-4C70-A54B-4737EBC4B0C4}" destId="{5317ED32-401C-4443-84A3-9C75D470D818}" srcOrd="1" destOrd="0" presId="urn:microsoft.com/office/officeart/2005/8/layout/vList2"/>
    <dgm:cxn modelId="{6421BF22-9304-4F5C-BA12-D6CA4725DF74}" type="presParOf" srcId="{393F9490-9950-4C70-A54B-4737EBC4B0C4}" destId="{3D901A0F-E406-40A5-8C62-E4EE4155E83C}" srcOrd="2" destOrd="0" presId="urn:microsoft.com/office/officeart/2005/8/layout/vList2"/>
    <dgm:cxn modelId="{861D2B0F-E9A1-45C7-B940-8AB0FE048513}" type="presParOf" srcId="{393F9490-9950-4C70-A54B-4737EBC4B0C4}" destId="{C082C630-20C6-42AE-8A4D-996393A72952}" srcOrd="3" destOrd="0" presId="urn:microsoft.com/office/officeart/2005/8/layout/vList2"/>
    <dgm:cxn modelId="{CFAE2403-8871-4D5A-9C8C-09CFF919D176}" type="presParOf" srcId="{393F9490-9950-4C70-A54B-4737EBC4B0C4}" destId="{267659E0-5F76-41F5-954F-0620F2ADE7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DF79A4-9A71-4E81-AA66-EDAA42112F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504D75-ABDD-4742-926C-8CCE189DBC16}">
      <dgm:prSet/>
      <dgm:spPr/>
      <dgm:t>
        <a:bodyPr/>
        <a:lstStyle/>
        <a:p>
          <a:r>
            <a:rPr lang="en-US" dirty="0"/>
            <a:t>Capability of having multiple transcript types. </a:t>
          </a:r>
        </a:p>
      </dgm:t>
    </dgm:pt>
    <dgm:pt modelId="{89986637-0A4F-4B7D-9CFB-7550DB69C0D3}" type="parTrans" cxnId="{1D347810-3FBA-4BB7-83EF-3A3FB5B7436A}">
      <dgm:prSet/>
      <dgm:spPr/>
    </dgm:pt>
    <dgm:pt modelId="{43A487C1-F2B4-46E4-8067-8AE3DB26BC38}" type="sibTrans" cxnId="{1D347810-3FBA-4BB7-83EF-3A3FB5B7436A}">
      <dgm:prSet/>
      <dgm:spPr/>
    </dgm:pt>
    <dgm:pt modelId="{A9EAEBC8-8C72-4518-8B95-D8B34D763731}">
      <dgm:prSet/>
      <dgm:spPr/>
      <dgm:t>
        <a:bodyPr/>
        <a:lstStyle/>
        <a:p>
          <a:r>
            <a:rPr lang="en-US" dirty="0"/>
            <a:t>How course settings impact transcripts.</a:t>
          </a:r>
        </a:p>
      </dgm:t>
    </dgm:pt>
    <dgm:pt modelId="{A1FAFE7A-741A-446B-854D-3621FE3C1A0A}" type="parTrans" cxnId="{45232BAD-E850-4DBB-AC2A-9E0D66766FA0}">
      <dgm:prSet/>
      <dgm:spPr/>
    </dgm:pt>
    <dgm:pt modelId="{5A049459-23D3-40C0-92FE-CE9089516CDE}" type="sibTrans" cxnId="{45232BAD-E850-4DBB-AC2A-9E0D66766FA0}">
      <dgm:prSet/>
      <dgm:spPr/>
    </dgm:pt>
    <dgm:pt modelId="{393F9490-9950-4C70-A54B-4737EBC4B0C4}" type="pres">
      <dgm:prSet presAssocID="{B6DF79A4-9A71-4E81-AA66-EDAA42112F43}" presName="linear" presStyleCnt="0">
        <dgm:presLayoutVars>
          <dgm:animLvl val="lvl"/>
          <dgm:resizeHandles val="exact"/>
        </dgm:presLayoutVars>
      </dgm:prSet>
      <dgm:spPr/>
    </dgm:pt>
    <dgm:pt modelId="{CFD49654-E43B-43F9-92E4-69E70792E254}" type="pres">
      <dgm:prSet presAssocID="{7D504D75-ABDD-4742-926C-8CCE189DBC1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6C8090C-A66F-419A-ABB1-A7B452EDC45F}" type="pres">
      <dgm:prSet presAssocID="{43A487C1-F2B4-46E4-8067-8AE3DB26BC38}" presName="spacer" presStyleCnt="0"/>
      <dgm:spPr/>
    </dgm:pt>
    <dgm:pt modelId="{D3F57C77-581B-4375-9047-D1633C3B997B}" type="pres">
      <dgm:prSet presAssocID="{A9EAEBC8-8C72-4518-8B95-D8B34D76373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D347810-3FBA-4BB7-83EF-3A3FB5B7436A}" srcId="{B6DF79A4-9A71-4E81-AA66-EDAA42112F43}" destId="{7D504D75-ABDD-4742-926C-8CCE189DBC16}" srcOrd="0" destOrd="0" parTransId="{89986637-0A4F-4B7D-9CFB-7550DB69C0D3}" sibTransId="{43A487C1-F2B4-46E4-8067-8AE3DB26BC38}"/>
    <dgm:cxn modelId="{8923CF5B-F38E-4F93-A9C9-77D7A5745A25}" type="presOf" srcId="{A9EAEBC8-8C72-4518-8B95-D8B34D763731}" destId="{D3F57C77-581B-4375-9047-D1633C3B997B}" srcOrd="0" destOrd="0" presId="urn:microsoft.com/office/officeart/2005/8/layout/vList2"/>
    <dgm:cxn modelId="{A1C5EB5C-947D-40F3-80D3-EEC378BA7B31}" type="presOf" srcId="{B6DF79A4-9A71-4E81-AA66-EDAA42112F43}" destId="{393F9490-9950-4C70-A54B-4737EBC4B0C4}" srcOrd="0" destOrd="0" presId="urn:microsoft.com/office/officeart/2005/8/layout/vList2"/>
    <dgm:cxn modelId="{A7BDF14B-4878-410E-97A0-932EF3BED911}" type="presOf" srcId="{7D504D75-ABDD-4742-926C-8CCE189DBC16}" destId="{CFD49654-E43B-43F9-92E4-69E70792E254}" srcOrd="0" destOrd="0" presId="urn:microsoft.com/office/officeart/2005/8/layout/vList2"/>
    <dgm:cxn modelId="{45232BAD-E850-4DBB-AC2A-9E0D66766FA0}" srcId="{B6DF79A4-9A71-4E81-AA66-EDAA42112F43}" destId="{A9EAEBC8-8C72-4518-8B95-D8B34D763731}" srcOrd="1" destOrd="0" parTransId="{A1FAFE7A-741A-446B-854D-3621FE3C1A0A}" sibTransId="{5A049459-23D3-40C0-92FE-CE9089516CDE}"/>
    <dgm:cxn modelId="{EB449C93-4B52-4009-9EBA-799899D2D170}" type="presParOf" srcId="{393F9490-9950-4C70-A54B-4737EBC4B0C4}" destId="{CFD49654-E43B-43F9-92E4-69E70792E254}" srcOrd="0" destOrd="0" presId="urn:microsoft.com/office/officeart/2005/8/layout/vList2"/>
    <dgm:cxn modelId="{727C02C2-803E-4708-B5E7-D00168E3D505}" type="presParOf" srcId="{393F9490-9950-4C70-A54B-4737EBC4B0C4}" destId="{46C8090C-A66F-419A-ABB1-A7B452EDC45F}" srcOrd="1" destOrd="0" presId="urn:microsoft.com/office/officeart/2005/8/layout/vList2"/>
    <dgm:cxn modelId="{EAD5696B-4C5E-4567-8C39-B6614F36A71B}" type="presParOf" srcId="{393F9490-9950-4C70-A54B-4737EBC4B0C4}" destId="{D3F57C77-581B-4375-9047-D1633C3B997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6DBF1-DB7E-41D0-948B-AD658AC9F44B}">
      <dsp:nvSpPr>
        <dsp:cNvPr id="0" name=""/>
        <dsp:cNvSpPr/>
      </dsp:nvSpPr>
      <dsp:spPr>
        <a:xfrm>
          <a:off x="0" y="42825"/>
          <a:ext cx="7969826" cy="1670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Who are the stakeholders regarding transcript decisions?</a:t>
          </a:r>
        </a:p>
      </dsp:txBody>
      <dsp:txXfrm>
        <a:off x="81560" y="124385"/>
        <a:ext cx="7806706" cy="1507639"/>
      </dsp:txXfrm>
    </dsp:sp>
    <dsp:sp modelId="{3D901A0F-E406-40A5-8C62-E4EE4155E83C}">
      <dsp:nvSpPr>
        <dsp:cNvPr id="0" name=""/>
        <dsp:cNvSpPr/>
      </dsp:nvSpPr>
      <dsp:spPr>
        <a:xfrm>
          <a:off x="0" y="1834545"/>
          <a:ext cx="7969826" cy="1670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Define different transcript types</a:t>
          </a:r>
        </a:p>
      </dsp:txBody>
      <dsp:txXfrm>
        <a:off x="81560" y="1916105"/>
        <a:ext cx="7806706" cy="1507639"/>
      </dsp:txXfrm>
    </dsp:sp>
    <dsp:sp modelId="{267659E0-5F76-41F5-954F-0620F2ADE758}">
      <dsp:nvSpPr>
        <dsp:cNvPr id="0" name=""/>
        <dsp:cNvSpPr/>
      </dsp:nvSpPr>
      <dsp:spPr>
        <a:xfrm>
          <a:off x="0" y="3626265"/>
          <a:ext cx="7969826" cy="1670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What course settings are driving your transcripts?</a:t>
          </a:r>
        </a:p>
      </dsp:txBody>
      <dsp:txXfrm>
        <a:off x="81560" y="3707825"/>
        <a:ext cx="7806706" cy="1507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49654-E43B-43F9-92E4-69E70792E254}">
      <dsp:nvSpPr>
        <dsp:cNvPr id="0" name=""/>
        <dsp:cNvSpPr/>
      </dsp:nvSpPr>
      <dsp:spPr>
        <a:xfrm>
          <a:off x="0" y="738437"/>
          <a:ext cx="7893051" cy="2187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Capability of having multiple transcript types. </a:t>
          </a:r>
        </a:p>
      </dsp:txBody>
      <dsp:txXfrm>
        <a:off x="106804" y="845241"/>
        <a:ext cx="7679443" cy="1974292"/>
      </dsp:txXfrm>
    </dsp:sp>
    <dsp:sp modelId="{D3F57C77-581B-4375-9047-D1633C3B997B}">
      <dsp:nvSpPr>
        <dsp:cNvPr id="0" name=""/>
        <dsp:cNvSpPr/>
      </dsp:nvSpPr>
      <dsp:spPr>
        <a:xfrm>
          <a:off x="0" y="3084738"/>
          <a:ext cx="7893051" cy="2187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How course settings impact transcripts.</a:t>
          </a:r>
        </a:p>
      </dsp:txBody>
      <dsp:txXfrm>
        <a:off x="106804" y="3191542"/>
        <a:ext cx="7679443" cy="1974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9AF1C-BCB8-4D7A-A0AF-E3C3F858BA7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8C35B-F643-49E2-89D5-360256F0B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2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393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89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2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20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94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16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0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08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67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350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35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76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26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0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13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9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67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44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4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7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14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12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2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4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53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29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86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93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4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2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0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67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8C35B-F643-49E2-89D5-360256F0B2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86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66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en.wikipedia.org/wiki/Economy_of_Texa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mailto:loril@aeries.com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hyperlink" Target="mailto:athinaf@aeries.com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hyperlink" Target="https://ggwash.org/view/37603/heres-a-school-by-school-look-at-dcs-high-school-graduation-rates" TargetMode="External"/><Relationship Id="rId4" Type="http://schemas.openxmlformats.org/officeDocument/2006/relationships/image" Target="../media/image23.sv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3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5.svg"/><Relationship Id="rId10" Type="http://schemas.microsoft.com/office/2007/relationships/diagramDrawing" Target="../diagrams/drawing1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12" Type="http://schemas.openxmlformats.org/officeDocument/2006/relationships/hyperlink" Target="https://support.aeries.com/support/solutions/folders/14000122967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svg"/><Relationship Id="rId11" Type="http://schemas.openxmlformats.org/officeDocument/2006/relationships/hyperlink" Target="https://support.aeries.com/support/home" TargetMode="External"/><Relationship Id="rId5" Type="http://schemas.openxmlformats.org/officeDocument/2006/relationships/image" Target="../media/image98.png"/><Relationship Id="rId15" Type="http://schemas.openxmlformats.org/officeDocument/2006/relationships/image" Target="../media/image102.gif"/><Relationship Id="rId10" Type="http://schemas.openxmlformats.org/officeDocument/2006/relationships/slide" Target="slide45.xml"/><Relationship Id="rId4" Type="http://schemas.openxmlformats.org/officeDocument/2006/relationships/image" Target="../media/image5.svg"/><Relationship Id="rId9" Type="http://schemas.openxmlformats.org/officeDocument/2006/relationships/hyperlink" Target="https://tealprod.tea.state.tx.us/TWEDS/98/0/0/0/Introduction/List/786" TargetMode="External"/><Relationship Id="rId1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3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25.svg"/><Relationship Id="rId10" Type="http://schemas.microsoft.com/office/2007/relationships/diagramDrawing" Target="../diagrams/drawing2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hyperlink" Target="https://www.pngall.com/security-guard-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148BD01-5527-AAA0-49F1-98590CB7452E}"/>
              </a:ext>
            </a:extLst>
          </p:cNvPr>
          <p:cNvSpPr/>
          <p:nvPr/>
        </p:nvSpPr>
        <p:spPr>
          <a:xfrm>
            <a:off x="-2544764" y="-2070100"/>
            <a:ext cx="10118726" cy="101187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754C8-AC0A-C20F-DAB0-88F3136324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978829" y="2756503"/>
            <a:ext cx="7455379" cy="4050698"/>
          </a:xfrm>
          <a:prstGeom prst="rect">
            <a:avLst/>
          </a:prstGeom>
        </p:spPr>
      </p:pic>
      <p:sp>
        <p:nvSpPr>
          <p:cNvPr id="8" name="Object5">
            <a:extLst>
              <a:ext uri="{FF2B5EF4-FFF2-40B4-BE49-F238E27FC236}">
                <a16:creationId xmlns:a16="http://schemas.microsoft.com/office/drawing/2014/main" id="{4BA487FA-1121-44A4-2AC1-60C44105A1EF}"/>
              </a:ext>
            </a:extLst>
          </p:cNvPr>
          <p:cNvSpPr/>
          <p:nvPr/>
        </p:nvSpPr>
        <p:spPr>
          <a:xfrm>
            <a:off x="653871" y="1446336"/>
            <a:ext cx="991552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5534"/>
              </a:lnSpc>
            </a:pPr>
            <a:r>
              <a:rPr lang="en-US" sz="7200">
                <a:solidFill>
                  <a:srgbClr val="345BA9"/>
                </a:solidFill>
                <a:latin typeface="AeriesSansBold" pitchFamily="50" charset="0"/>
                <a:ea typeface="Aeries Sans" pitchFamily="34" charset="-122"/>
                <a:cs typeface="Aeries Sans" pitchFamily="34" charset="-120"/>
              </a:rPr>
              <a:t>Good morning, Aeries!</a:t>
            </a:r>
            <a:endParaRPr lang="en-US" sz="7200">
              <a:solidFill>
                <a:srgbClr val="345BA9"/>
              </a:solidFill>
              <a:latin typeface="AeriesSansBold" pitchFamily="50" charset="0"/>
            </a:endParaRPr>
          </a:p>
        </p:txBody>
      </p:sp>
      <p:sp>
        <p:nvSpPr>
          <p:cNvPr id="9" name="Object6">
            <a:extLst>
              <a:ext uri="{FF2B5EF4-FFF2-40B4-BE49-F238E27FC236}">
                <a16:creationId xmlns:a16="http://schemas.microsoft.com/office/drawing/2014/main" id="{93FB1506-9394-75DF-A306-B9E1F5689770}"/>
              </a:ext>
            </a:extLst>
          </p:cNvPr>
          <p:cNvSpPr/>
          <p:nvPr/>
        </p:nvSpPr>
        <p:spPr>
          <a:xfrm>
            <a:off x="755470" y="2280540"/>
            <a:ext cx="9573316" cy="11484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133"/>
              </a:lnSpc>
            </a:pPr>
            <a:r>
              <a:rPr lang="en-US" sz="3200" b="1" dirty="0">
                <a:solidFill>
                  <a:srgbClr val="345BA9"/>
                </a:solidFill>
                <a:latin typeface="Nunito Sans"/>
              </a:rPr>
              <a:t>Texas Transcripts Configurations</a:t>
            </a:r>
          </a:p>
          <a:p>
            <a:pPr defTabSz="609630">
              <a:lnSpc>
                <a:spcPts val="3133"/>
              </a:lnSpc>
            </a:pPr>
            <a:r>
              <a:rPr lang="en-US" sz="3200" b="1" dirty="0">
                <a:solidFill>
                  <a:srgbClr val="345BA9"/>
                </a:solidFill>
                <a:latin typeface="Nunito Sans"/>
              </a:rPr>
              <a:t>December 13, 2022</a:t>
            </a:r>
          </a:p>
        </p:txBody>
      </p:sp>
      <p:pic>
        <p:nvPicPr>
          <p:cNvPr id="11" name="Object 2" descr="preencoded.png">
            <a:extLst>
              <a:ext uri="{FF2B5EF4-FFF2-40B4-BE49-F238E27FC236}">
                <a16:creationId xmlns:a16="http://schemas.microsoft.com/office/drawing/2014/main" id="{7D04EF11-CC4C-C8E5-1EFD-6B9F5909E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4034682"/>
            <a:ext cx="831406" cy="2823317"/>
          </a:xfrm>
          <a:prstGeom prst="rect">
            <a:avLst/>
          </a:prstGeom>
        </p:spPr>
      </p:pic>
      <p:pic>
        <p:nvPicPr>
          <p:cNvPr id="12" name="Object 3" descr="preencoded.png">
            <a:extLst>
              <a:ext uri="{FF2B5EF4-FFF2-40B4-BE49-F238E27FC236}">
                <a16:creationId xmlns:a16="http://schemas.microsoft.com/office/drawing/2014/main" id="{06719435-B5E6-5FC3-901C-941590867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95602" y="1"/>
            <a:ext cx="1496398" cy="1208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4BBC2-1BE5-A08C-485B-EB39EDB78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152" y="3051818"/>
            <a:ext cx="1091407" cy="5457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C376F7-8E1C-BF53-CC7B-76DE28D5E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2967" y="-443609"/>
            <a:ext cx="2561133" cy="9104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25B5B6-93C6-00BC-DA80-24AC5F7BD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48493" y="2163222"/>
            <a:ext cx="126206" cy="1249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AEAE7E-A42B-D34B-F0D5-FE8EE5729C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2708" y="222608"/>
            <a:ext cx="751166" cy="5457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F02319-C501-43D3-F6CA-7337E814E7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4493" y="6221395"/>
            <a:ext cx="2253870" cy="59955"/>
          </a:xfrm>
          <a:prstGeom prst="rect">
            <a:avLst/>
          </a:prstGeom>
        </p:spPr>
      </p:pic>
      <p:pic>
        <p:nvPicPr>
          <p:cNvPr id="30" name="Object 3" descr="preencoded.png">
            <a:extLst>
              <a:ext uri="{FF2B5EF4-FFF2-40B4-BE49-F238E27FC236}">
                <a16:creationId xmlns:a16="http://schemas.microsoft.com/office/drawing/2014/main" id="{341E9ABA-96F2-3B2D-AC51-309DEDD360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55470" y="5943600"/>
            <a:ext cx="625807" cy="615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304D2-A300-D707-91DE-9E614D4F38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78362" y="2163222"/>
            <a:ext cx="3716125" cy="36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6" name="Picture 6" descr="Courses page">
            <a:extLst>
              <a:ext uri="{FF2B5EF4-FFF2-40B4-BE49-F238E27FC236}">
                <a16:creationId xmlns:a16="http://schemas.microsoft.com/office/drawing/2014/main" id="{2DCAFEB7-ABD5-F4B0-3932-38AD69C4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665533"/>
            <a:ext cx="11605638" cy="403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1FFD5D6-8288-67B6-49C4-E2D08528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22" y="423007"/>
            <a:ext cx="8283719" cy="1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1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2F855D7-BEDA-54B1-7329-F38562A9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5" y="500074"/>
            <a:ext cx="7872020" cy="9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1615BB7-24A3-47B4-2455-A22043C4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" y="2728912"/>
            <a:ext cx="11967690" cy="1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4331392-4CA1-517A-1761-18C7CE9B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6" y="5298433"/>
            <a:ext cx="3618820" cy="7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692C9B1-5F9B-816F-C54E-C4B297916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" y="3356994"/>
            <a:ext cx="11708016" cy="32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33249F0-80DF-DE6C-C40E-5D2788C5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8" y="231013"/>
            <a:ext cx="8405669" cy="21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CFECD-F5BC-4D14-93C8-8184723ED41B}"/>
              </a:ext>
            </a:extLst>
          </p:cNvPr>
          <p:cNvCxnSpPr>
            <a:cxnSpLocks/>
          </p:cNvCxnSpPr>
          <p:nvPr/>
        </p:nvCxnSpPr>
        <p:spPr>
          <a:xfrm flipH="1">
            <a:off x="7720446" y="833581"/>
            <a:ext cx="12614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333249F0-80DF-DE6C-C40E-5D2788C5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8" y="231013"/>
            <a:ext cx="8405669" cy="21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CFECD-F5BC-4D14-93C8-8184723ED41B}"/>
              </a:ext>
            </a:extLst>
          </p:cNvPr>
          <p:cNvCxnSpPr>
            <a:cxnSpLocks/>
          </p:cNvCxnSpPr>
          <p:nvPr/>
        </p:nvCxnSpPr>
        <p:spPr>
          <a:xfrm flipH="1">
            <a:off x="6338456" y="1024082"/>
            <a:ext cx="12614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CEB88-2BC0-44AE-ECF1-EF6A19D52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" y="2746634"/>
            <a:ext cx="11927858" cy="37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3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333249F0-80DF-DE6C-C40E-5D2788C5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8" y="231013"/>
            <a:ext cx="8405669" cy="21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CFECD-F5BC-4D14-93C8-8184723ED41B}"/>
              </a:ext>
            </a:extLst>
          </p:cNvPr>
          <p:cNvCxnSpPr>
            <a:cxnSpLocks/>
          </p:cNvCxnSpPr>
          <p:nvPr/>
        </p:nvCxnSpPr>
        <p:spPr>
          <a:xfrm flipH="1">
            <a:off x="6338456" y="1024082"/>
            <a:ext cx="12614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PA Configurations - Add District GPA">
            <a:extLst>
              <a:ext uri="{FF2B5EF4-FFF2-40B4-BE49-F238E27FC236}">
                <a16:creationId xmlns:a16="http://schemas.microsoft.com/office/drawing/2014/main" id="{A34632A7-F148-48F4-3684-A631B1BBF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1" y="2592324"/>
            <a:ext cx="7951643" cy="41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A45323-005D-BCC9-6485-5F54945716CE}"/>
              </a:ext>
            </a:extLst>
          </p:cNvPr>
          <p:cNvCxnSpPr>
            <a:cxnSpLocks/>
          </p:cNvCxnSpPr>
          <p:nvPr/>
        </p:nvCxnSpPr>
        <p:spPr>
          <a:xfrm flipH="1">
            <a:off x="3689348" y="3058160"/>
            <a:ext cx="670217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746E71-6614-7BAB-E99D-3C79BB8F9B0A}"/>
              </a:ext>
            </a:extLst>
          </p:cNvPr>
          <p:cNvCxnSpPr/>
          <p:nvPr/>
        </p:nvCxnSpPr>
        <p:spPr>
          <a:xfrm flipH="1">
            <a:off x="3830320" y="5039360"/>
            <a:ext cx="883920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6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8D9A24-E5A0-5766-479D-79690B52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" y="3232444"/>
            <a:ext cx="11850751" cy="32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F696F7F-BD9C-8114-60D3-D9735497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23" y="14884"/>
            <a:ext cx="7933986" cy="250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A83801-12C8-15C5-8C84-128F22B31104}"/>
              </a:ext>
            </a:extLst>
          </p:cNvPr>
          <p:cNvCxnSpPr>
            <a:cxnSpLocks/>
          </p:cNvCxnSpPr>
          <p:nvPr/>
        </p:nvCxnSpPr>
        <p:spPr>
          <a:xfrm flipH="1">
            <a:off x="10380519" y="1269999"/>
            <a:ext cx="12614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AA3965C-8C7F-0E9E-99FF-AE6229AB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5" y="71316"/>
            <a:ext cx="7057027" cy="25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BC217E-7533-C680-CFD6-8BDC28A71724}"/>
              </a:ext>
            </a:extLst>
          </p:cNvPr>
          <p:cNvCxnSpPr>
            <a:cxnSpLocks/>
          </p:cNvCxnSpPr>
          <p:nvPr/>
        </p:nvCxnSpPr>
        <p:spPr>
          <a:xfrm flipH="1">
            <a:off x="9341969" y="1584528"/>
            <a:ext cx="61822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GPA Configurations - GPA Weight Factors sub tab ">
            <a:extLst>
              <a:ext uri="{FF2B5EF4-FFF2-40B4-BE49-F238E27FC236}">
                <a16:creationId xmlns:a16="http://schemas.microsoft.com/office/drawing/2014/main" id="{CC3B86E3-BC83-BB26-D324-F7E95C51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" y="2033072"/>
            <a:ext cx="3670299" cy="46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PA Configurations - GPA Weight Factors sub tab - Additional Honors Weight Factor example">
            <a:extLst>
              <a:ext uri="{FF2B5EF4-FFF2-40B4-BE49-F238E27FC236}">
                <a16:creationId xmlns:a16="http://schemas.microsoft.com/office/drawing/2014/main" id="{50E06E3C-F13B-1ECB-5472-5E95868B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2" y="2917581"/>
            <a:ext cx="4640605" cy="311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ECAC24B-0C7D-919E-BB46-7672BD20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76"/>
            <a:ext cx="12192000" cy="382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38EA874-F4ED-7546-9708-93524980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40" y="3270647"/>
            <a:ext cx="5105400" cy="258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C17B4C48-47FC-7314-0756-AE9F30CB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39" y="106775"/>
            <a:ext cx="8308671" cy="223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03C404-E6FF-A16A-2487-4E6725A7AE6E}"/>
              </a:ext>
            </a:extLst>
          </p:cNvPr>
          <p:cNvCxnSpPr>
            <a:cxnSpLocks/>
          </p:cNvCxnSpPr>
          <p:nvPr/>
        </p:nvCxnSpPr>
        <p:spPr>
          <a:xfrm flipH="1" flipV="1">
            <a:off x="11269519" y="1981383"/>
            <a:ext cx="592281" cy="447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0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AD23053-6C51-6D3B-3EC6-AA6BF99F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48" y="71316"/>
            <a:ext cx="7639051" cy="188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528213B-82AC-42DC-B94A-DD57AEEA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5" y="2665534"/>
            <a:ext cx="10862830" cy="41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4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1A203720-3775-5F45-AF5F-28F2C230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1768"/>
            <a:ext cx="7731412" cy="66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0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5">
            <a:extLst>
              <a:ext uri="{FF2B5EF4-FFF2-40B4-BE49-F238E27FC236}">
                <a16:creationId xmlns:a16="http://schemas.microsoft.com/office/drawing/2014/main" id="{0BE7782E-38C9-4078-A793-207674C9B79D}"/>
              </a:ext>
            </a:extLst>
          </p:cNvPr>
          <p:cNvSpPr/>
          <p:nvPr/>
        </p:nvSpPr>
        <p:spPr>
          <a:xfrm>
            <a:off x="1252235" y="1315236"/>
            <a:ext cx="7101189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5534"/>
              </a:lnSpc>
            </a:pPr>
            <a:r>
              <a:rPr lang="en-US" sz="7200">
                <a:solidFill>
                  <a:srgbClr val="345BA9"/>
                </a:solidFill>
                <a:latin typeface="AeriesSansBold" pitchFamily="50" charset="0"/>
                <a:ea typeface="Aeries Sans" pitchFamily="34" charset="-122"/>
                <a:cs typeface="Aeries Sans" pitchFamily="34" charset="-120"/>
              </a:rPr>
              <a:t>Speaking today:</a:t>
            </a:r>
            <a:endParaRPr lang="en-US" sz="7200">
              <a:solidFill>
                <a:srgbClr val="345BA9"/>
              </a:solidFill>
              <a:latin typeface="AeriesSansBold" pitchFamily="50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75D138-AEC9-2C73-1FCC-3D630495C412}"/>
              </a:ext>
            </a:extLst>
          </p:cNvPr>
          <p:cNvGrpSpPr/>
          <p:nvPr/>
        </p:nvGrpSpPr>
        <p:grpSpPr>
          <a:xfrm>
            <a:off x="1230010" y="2992344"/>
            <a:ext cx="5616575" cy="866775"/>
            <a:chOff x="1806575" y="3878262"/>
            <a:chExt cx="5616575" cy="866775"/>
          </a:xfrm>
        </p:grpSpPr>
        <p:sp>
          <p:nvSpPr>
            <p:cNvPr id="9" name="Object8"/>
            <p:cNvSpPr/>
            <p:nvPr/>
          </p:nvSpPr>
          <p:spPr>
            <a:xfrm>
              <a:off x="2876550" y="3898900"/>
              <a:ext cx="45466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defTabSz="609630">
                <a:lnSpc>
                  <a:spcPts val="2067"/>
                </a:lnSpc>
              </a:pPr>
              <a:r>
                <a:rPr lang="en-US" sz="1533" b="1">
                  <a:solidFill>
                    <a:srgbClr val="0F346F"/>
                  </a:solidFill>
                  <a:latin typeface="Nunito Sans" pitchFamily="34" charset="0"/>
                  <a:ea typeface="Nunito Sans" pitchFamily="34" charset="-122"/>
                  <a:cs typeface="Nunito Sans" pitchFamily="34" charset="-120"/>
                </a:rPr>
                <a:t>Lori Leal </a:t>
              </a:r>
              <a:r>
                <a:rPr lang="en-US" sz="2000">
                  <a:solidFill>
                    <a:srgbClr val="0F346F"/>
                  </a:solidFill>
                  <a:latin typeface="Nunito Sans" pitchFamily="34" charset="0"/>
                  <a:ea typeface="Nunito Sans" pitchFamily="34" charset="-122"/>
                  <a:cs typeface="Nunito Sans" pitchFamily="34" charset="-120"/>
                </a:rPr>
                <a:t>|</a:t>
              </a:r>
              <a:r>
                <a:rPr lang="en-US" sz="1533" b="1">
                  <a:solidFill>
                    <a:srgbClr val="0F346F"/>
                  </a:solidFill>
                  <a:latin typeface="Nunito Sans" pitchFamily="34" charset="0"/>
                  <a:ea typeface="Nunito Sans" pitchFamily="34" charset="-122"/>
                  <a:cs typeface="Nunito Sans" pitchFamily="34" charset="-120"/>
                </a:rPr>
                <a:t>  Training Specialist</a:t>
              </a:r>
              <a:endParaRPr lang="en-US" sz="1533">
                <a:solidFill>
                  <a:srgbClr val="0F346F"/>
                </a:solidFill>
                <a:latin typeface="Calibri" panose="020F0502020204030204"/>
              </a:endParaRPr>
            </a:p>
          </p:txBody>
        </p:sp>
        <p:sp>
          <p:nvSpPr>
            <p:cNvPr id="10" name="Object9"/>
            <p:cNvSpPr/>
            <p:nvPr/>
          </p:nvSpPr>
          <p:spPr>
            <a:xfrm>
              <a:off x="2876550" y="4324350"/>
              <a:ext cx="45466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defTabSz="609630">
                <a:lnSpc>
                  <a:spcPts val="2067"/>
                </a:lnSpc>
              </a:pPr>
              <a:r>
                <a:rPr lang="en-US" sz="1533" b="1">
                  <a:solidFill>
                    <a:srgbClr val="0F346F"/>
                  </a:solidFill>
                  <a:latin typeface="Nunito Sans" pitchFamily="34" charset="0"/>
                  <a:hlinkClick r:id="rId3"/>
                </a:rPr>
                <a:t>loril@aeries.com</a:t>
              </a:r>
              <a:r>
                <a:rPr lang="en-US" sz="1533" b="1">
                  <a:solidFill>
                    <a:srgbClr val="0F346F"/>
                  </a:solidFill>
                  <a:latin typeface="Nunito Sans" pitchFamily="34" charset="0"/>
                </a:rPr>
                <a:t> </a:t>
              </a:r>
              <a:endParaRPr lang="en-US" sz="1533">
                <a:solidFill>
                  <a:srgbClr val="0F346F"/>
                </a:solidFill>
                <a:latin typeface="Calibri" panose="020F050202020403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266200-2C13-FA43-A6E0-513B8B882C3A}"/>
                </a:ext>
              </a:extLst>
            </p:cNvPr>
            <p:cNvSpPr/>
            <p:nvPr/>
          </p:nvSpPr>
          <p:spPr>
            <a:xfrm>
              <a:off x="1806575" y="3878262"/>
              <a:ext cx="851505" cy="8667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1EA77-E618-C814-1420-FAD3CA0F065E}"/>
              </a:ext>
            </a:extLst>
          </p:cNvPr>
          <p:cNvGrpSpPr/>
          <p:nvPr/>
        </p:nvGrpSpPr>
        <p:grpSpPr>
          <a:xfrm>
            <a:off x="1252234" y="4232975"/>
            <a:ext cx="5594351" cy="866775"/>
            <a:chOff x="1828799" y="5118893"/>
            <a:chExt cx="5594351" cy="866775"/>
          </a:xfrm>
        </p:grpSpPr>
        <p:sp>
          <p:nvSpPr>
            <p:cNvPr id="11" name="Object10"/>
            <p:cNvSpPr/>
            <p:nvPr/>
          </p:nvSpPr>
          <p:spPr>
            <a:xfrm>
              <a:off x="2876550" y="5149850"/>
              <a:ext cx="45466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defTabSz="609630">
                <a:lnSpc>
                  <a:spcPts val="2067"/>
                </a:lnSpc>
              </a:pPr>
              <a:r>
                <a:rPr lang="en-US" sz="1533" b="1">
                  <a:solidFill>
                    <a:srgbClr val="0F346F"/>
                  </a:solidFill>
                  <a:latin typeface="Nunito Sans" pitchFamily="34" charset="0"/>
                  <a:ea typeface="Nunito Sans" pitchFamily="34" charset="-122"/>
                  <a:cs typeface="Nunito Sans" pitchFamily="34" charset="-120"/>
                </a:rPr>
                <a:t>Athina Firman</a:t>
              </a:r>
              <a:r>
                <a:rPr lang="en-US" sz="2000">
                  <a:solidFill>
                    <a:srgbClr val="0F346F"/>
                  </a:solidFill>
                  <a:latin typeface="Nunito Sans" pitchFamily="34" charset="0"/>
                  <a:ea typeface="Nunito Sans" pitchFamily="34" charset="-122"/>
                  <a:cs typeface="Nunito Sans" pitchFamily="34" charset="-120"/>
                </a:rPr>
                <a:t>|</a:t>
              </a:r>
              <a:r>
                <a:rPr lang="en-US" sz="1533" b="1">
                  <a:solidFill>
                    <a:srgbClr val="0F346F"/>
                  </a:solidFill>
                  <a:latin typeface="Nunito Sans" pitchFamily="34" charset="0"/>
                  <a:ea typeface="Nunito Sans" pitchFamily="34" charset="-122"/>
                  <a:cs typeface="Nunito Sans" pitchFamily="34" charset="-120"/>
                </a:rPr>
                <a:t> Training Specialist</a:t>
              </a:r>
              <a:endParaRPr lang="en-US" sz="1533">
                <a:solidFill>
                  <a:srgbClr val="0F346F"/>
                </a:solidFill>
                <a:latin typeface="Calibri" panose="020F0502020204030204"/>
              </a:endParaRPr>
            </a:p>
          </p:txBody>
        </p:sp>
        <p:sp>
          <p:nvSpPr>
            <p:cNvPr id="12" name="Object11"/>
            <p:cNvSpPr/>
            <p:nvPr/>
          </p:nvSpPr>
          <p:spPr>
            <a:xfrm>
              <a:off x="2876550" y="5575300"/>
              <a:ext cx="45466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defTabSz="609630">
                <a:lnSpc>
                  <a:spcPts val="2067"/>
                </a:lnSpc>
              </a:pPr>
              <a:r>
                <a:rPr lang="en-US">
                  <a:solidFill>
                    <a:srgbClr val="0F346F"/>
                  </a:solidFill>
                  <a:hlinkClick r:id="rId4"/>
                </a:rPr>
                <a:t>athinaf@aeries.com</a:t>
              </a:r>
              <a:r>
                <a:rPr lang="en-US">
                  <a:solidFill>
                    <a:srgbClr val="0F346F"/>
                  </a:solidFill>
                </a:rPr>
                <a:t>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64E05D-685B-B9F0-45AB-4F9B1F261056}"/>
                </a:ext>
              </a:extLst>
            </p:cNvPr>
            <p:cNvSpPr/>
            <p:nvPr/>
          </p:nvSpPr>
          <p:spPr>
            <a:xfrm>
              <a:off x="1828799" y="5118893"/>
              <a:ext cx="851505" cy="8667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</a:t>
              </a:r>
            </a:p>
          </p:txBody>
        </p:sp>
      </p:grpSp>
      <p:pic>
        <p:nvPicPr>
          <p:cNvPr id="30" name="Object 2" descr="preencoded.png">
            <a:extLst>
              <a:ext uri="{FF2B5EF4-FFF2-40B4-BE49-F238E27FC236}">
                <a16:creationId xmlns:a16="http://schemas.microsoft.com/office/drawing/2014/main" id="{EC55C1B8-9CEB-AC65-2EDF-19BBC37CD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800000" flipH="1">
            <a:off x="0" y="-9431"/>
            <a:ext cx="1252235" cy="4140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4FE4A1-21F5-F2C8-22CA-9768309CD0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042831" y="2545868"/>
            <a:ext cx="4953000" cy="4118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7C13-3FC8-5FCB-C220-1A01A35DF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42" y="6215108"/>
            <a:ext cx="126206" cy="12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ABEB4-1652-264A-1A74-3F6599989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1622" y="467157"/>
            <a:ext cx="126206" cy="124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C1F952-A26D-0599-3A66-3CD6F9550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7942" y="6075237"/>
            <a:ext cx="1091407" cy="545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A3B1FB-9B98-8AA8-A4C0-23B2BE708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46" y="2815564"/>
            <a:ext cx="995375" cy="99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2AFD5B-2296-672F-9F97-54B5506812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46" y="4180008"/>
            <a:ext cx="1018748" cy="10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DDE5D7BA-B02C-7E62-1340-18D21EE4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23" y="144526"/>
            <a:ext cx="6713474" cy="671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20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2B0BE68-2FEB-96AE-2FB4-0D3D8056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49" y="71315"/>
            <a:ext cx="8491359" cy="67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5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4BD63E1-8C1E-6DA6-6F84-E316FA86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22" y="71315"/>
            <a:ext cx="8235185" cy="64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17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09875B9-F087-878B-D7CF-B85A0D1CF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23" y="71315"/>
            <a:ext cx="8182470" cy="664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4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FF5AB49-1868-A167-2650-50AA1FFC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35" y="144526"/>
            <a:ext cx="7993041" cy="13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C83005E3-2279-4CEF-767F-3FBF5C8B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" y="2665534"/>
            <a:ext cx="11691176" cy="40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>
            <a:extLst>
              <a:ext uri="{FF2B5EF4-FFF2-40B4-BE49-F238E27FC236}">
                <a16:creationId xmlns:a16="http://schemas.microsoft.com/office/drawing/2014/main" id="{E8468E0E-574E-09F2-A971-DA440922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032000"/>
            <a:ext cx="6039676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A6269B-CE52-760D-135E-A1D3EDC5A547}"/>
              </a:ext>
            </a:extLst>
          </p:cNvPr>
          <p:cNvCxnSpPr>
            <a:cxnSpLocks/>
          </p:cNvCxnSpPr>
          <p:nvPr/>
        </p:nvCxnSpPr>
        <p:spPr>
          <a:xfrm flipH="1">
            <a:off x="10006676" y="609600"/>
            <a:ext cx="10804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2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FF5AB49-1868-A167-2650-50AA1FFC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35" y="144526"/>
            <a:ext cx="7993041" cy="13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A6269B-CE52-760D-135E-A1D3EDC5A547}"/>
              </a:ext>
            </a:extLst>
          </p:cNvPr>
          <p:cNvCxnSpPr>
            <a:cxnSpLocks/>
          </p:cNvCxnSpPr>
          <p:nvPr/>
        </p:nvCxnSpPr>
        <p:spPr>
          <a:xfrm flipH="1">
            <a:off x="6234776" y="1342026"/>
            <a:ext cx="10804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7A95399-693F-7A9E-4F81-82D34BA2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855087"/>
            <a:ext cx="11658600" cy="371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B8D0CEC4-8636-00C9-F39F-E44C796C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6" y="1854789"/>
            <a:ext cx="7381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6DA9440E-B659-C086-404F-E61ED845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979720"/>
            <a:ext cx="7370617" cy="6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FC0AF0DB-51AB-FB18-6B9B-60DB1259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" y="2665534"/>
            <a:ext cx="12021375" cy="38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BDCBA5-993A-EA47-1FDB-019F4A996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92" y="463072"/>
            <a:ext cx="7383492" cy="10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F157FC-8A41-3D9A-2A8D-9C07D6E2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645591"/>
            <a:ext cx="11691176" cy="41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0B0219-11A8-CD16-EE98-7587B5545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386842"/>
            <a:ext cx="8502652" cy="74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54E8ABC-F81D-7212-CD8D-06DB1E11B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4" y="2893625"/>
            <a:ext cx="11476115" cy="372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E1829E-C4C6-F850-B96F-F56B8710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92" y="1845539"/>
            <a:ext cx="6914571" cy="49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83C1B41-637B-3F81-7D78-1E7026F6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689512"/>
            <a:ext cx="8391237" cy="79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E6A69-922A-CB8A-F8D9-CB919C2F7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9051" y="3138424"/>
            <a:ext cx="4080742" cy="27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1"/>
          <p:cNvSpPr/>
          <p:nvPr/>
        </p:nvSpPr>
        <p:spPr>
          <a:xfrm>
            <a:off x="-107950" y="2806700"/>
            <a:ext cx="12407900" cy="679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 defTabSz="609630">
              <a:lnSpc>
                <a:spcPts val="5400"/>
              </a:lnSpc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8142E-AA45-E202-B698-1CF54F4B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9335">
            <a:off x="-1493838" y="954573"/>
            <a:ext cx="2771775" cy="283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AC2D7-912A-2182-D554-D95A240A8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825" y="4089987"/>
            <a:ext cx="1563437" cy="2304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C0524-8DC7-AC38-7C90-71996754C1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9077325" y="360840"/>
            <a:ext cx="1564105" cy="1564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B0F103-02B0-C653-8F90-941C13578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63" y="5089525"/>
            <a:ext cx="721689" cy="790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FAC1-52FE-A044-2006-1EFF3C1A85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10800000">
            <a:off x="5846684" y="6243765"/>
            <a:ext cx="1817847" cy="655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A478E-84B2-DBBC-BF2B-E1FA1D19492E}"/>
              </a:ext>
            </a:extLst>
          </p:cNvPr>
          <p:cNvSpPr txBox="1"/>
          <p:nvPr/>
        </p:nvSpPr>
        <p:spPr>
          <a:xfrm>
            <a:off x="856034" y="699518"/>
            <a:ext cx="10737228" cy="836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5400"/>
              </a:lnSpc>
            </a:pPr>
            <a:r>
              <a:rPr lang="en-US" sz="6600">
                <a:solidFill>
                  <a:srgbClr val="FFFFFF"/>
                </a:solidFill>
                <a:latin typeface="AeriesSansBold"/>
              </a:rPr>
              <a:t>Good morning, Aeries! </a:t>
            </a:r>
            <a:endParaRPr lang="en-US" sz="6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BECEA-B64C-1135-B040-122D5DB0EEFE}"/>
              </a:ext>
            </a:extLst>
          </p:cNvPr>
          <p:cNvSpPr txBox="1"/>
          <p:nvPr/>
        </p:nvSpPr>
        <p:spPr>
          <a:xfrm>
            <a:off x="1818722" y="1573192"/>
            <a:ext cx="70720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District Configurations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School Configurations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93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8DF0E3-CC6D-064A-C178-00094B22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4" y="227444"/>
            <a:ext cx="8257169" cy="12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duation Endorsements Navigation - Texas">
            <a:extLst>
              <a:ext uri="{FF2B5EF4-FFF2-40B4-BE49-F238E27FC236}">
                <a16:creationId xmlns:a16="http://schemas.microsoft.com/office/drawing/2014/main" id="{D706A8B6-30A3-DC3B-FD91-62135920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752829"/>
            <a:ext cx="3342722" cy="32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dorsement Components">
            <a:extLst>
              <a:ext uri="{FF2B5EF4-FFF2-40B4-BE49-F238E27FC236}">
                <a16:creationId xmlns:a16="http://schemas.microsoft.com/office/drawing/2014/main" id="{40CD2017-DEDC-2F5B-30FC-4B528ADC7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10" y="2436403"/>
            <a:ext cx="8365783" cy="32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2B23FA-6E8D-EE3C-E539-1356D57AE8C2}"/>
              </a:ext>
            </a:extLst>
          </p:cNvPr>
          <p:cNvCxnSpPr>
            <a:cxnSpLocks/>
          </p:cNvCxnSpPr>
          <p:nvPr/>
        </p:nvCxnSpPr>
        <p:spPr>
          <a:xfrm flipH="1">
            <a:off x="7538720" y="924560"/>
            <a:ext cx="9194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3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8DF0E3-CC6D-064A-C178-00094B22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4" y="227444"/>
            <a:ext cx="8257169" cy="12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mple Course Clusters">
            <a:extLst>
              <a:ext uri="{FF2B5EF4-FFF2-40B4-BE49-F238E27FC236}">
                <a16:creationId xmlns:a16="http://schemas.microsoft.com/office/drawing/2014/main" id="{01B911B3-FB04-C790-89C4-4DB90599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56" y="1569982"/>
            <a:ext cx="5833917" cy="528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551106-5694-0B9F-50DB-CA4AA5410D74}"/>
              </a:ext>
            </a:extLst>
          </p:cNvPr>
          <p:cNvSpPr/>
          <p:nvPr/>
        </p:nvSpPr>
        <p:spPr>
          <a:xfrm rot="19503491">
            <a:off x="-613562" y="3932490"/>
            <a:ext cx="5691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Course Cluster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D34060-2381-0060-BE32-90455C0E2E7A}"/>
              </a:ext>
            </a:extLst>
          </p:cNvPr>
          <p:cNvCxnSpPr>
            <a:cxnSpLocks/>
          </p:cNvCxnSpPr>
          <p:nvPr/>
        </p:nvCxnSpPr>
        <p:spPr>
          <a:xfrm flipV="1">
            <a:off x="2232090" y="4465574"/>
            <a:ext cx="2366466" cy="261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278E3B-DD42-5516-0422-827F1FFBEE73}"/>
              </a:ext>
            </a:extLst>
          </p:cNvPr>
          <p:cNvCxnSpPr>
            <a:cxnSpLocks/>
          </p:cNvCxnSpPr>
          <p:nvPr/>
        </p:nvCxnSpPr>
        <p:spPr>
          <a:xfrm flipH="1">
            <a:off x="7559502" y="934951"/>
            <a:ext cx="9194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8B5309-F8F8-DDB2-FCDF-A63A2C862082}"/>
              </a:ext>
            </a:extLst>
          </p:cNvPr>
          <p:cNvCxnSpPr>
            <a:cxnSpLocks/>
          </p:cNvCxnSpPr>
          <p:nvPr/>
        </p:nvCxnSpPr>
        <p:spPr>
          <a:xfrm flipH="1">
            <a:off x="6096000" y="1104901"/>
            <a:ext cx="9194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9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Configurations/Update Code Tables 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535CE5-48AE-FFA8-4B96-1EDE90F4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1953923"/>
            <a:ext cx="7692734" cy="45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0CF5EA0-8C1B-8A4D-EFFF-F401898A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781" y="332075"/>
            <a:ext cx="6534396" cy="9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Campus </a:t>
            </a:r>
            <a:r>
              <a:rPr lang="en-US" sz="4000" b="1">
                <a:solidFill>
                  <a:schemeClr val="bg1"/>
                </a:solidFill>
              </a:rPr>
              <a:t>Configurations/Update Code Tables 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535CE5-48AE-FFA8-4B96-1EDE90F4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321973"/>
            <a:ext cx="7692734" cy="45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849855-BEA6-19AD-0749-6789FF00077F}"/>
              </a:ext>
            </a:extLst>
          </p:cNvPr>
          <p:cNvSpPr txBox="1"/>
          <p:nvPr/>
        </p:nvSpPr>
        <p:spPr>
          <a:xfrm>
            <a:off x="7305967" y="2708795"/>
            <a:ext cx="4328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Course Names and Codes – CRS.CO, HIS.CO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Activities and Awards – ACT.CD, ACT.TY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83247"/>
                </a:solidFill>
                <a:effectLst/>
                <a:latin typeface="-apple-system"/>
              </a:rPr>
              <a:t>Performance Acknowledgements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83247"/>
                </a:solidFill>
                <a:effectLst/>
                <a:latin typeface="-apple-system"/>
              </a:rPr>
              <a:t>Distinguished Level of Achievement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83247"/>
                </a:solidFill>
                <a:effectLst/>
                <a:latin typeface="-apple-system"/>
              </a:rPr>
              <a:t>Speech requirement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83247"/>
                </a:solidFill>
                <a:effectLst/>
                <a:latin typeface="-apple-system"/>
              </a:rPr>
              <a:t>CPR requirement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83247"/>
                </a:solidFill>
                <a:effectLst/>
                <a:latin typeface="-apple-system"/>
              </a:rPr>
              <a:t>Peace Officer Interaction requirement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83247"/>
                </a:solidFill>
                <a:effectLst/>
                <a:latin typeface="-apple-system"/>
              </a:rPr>
              <a:t>Financial Aid Application requirement</a:t>
            </a:r>
          </a:p>
          <a:p>
            <a:pPr lvl="1"/>
            <a:endParaRPr lang="en-US" b="0" i="0">
              <a:solidFill>
                <a:srgbClr val="183247"/>
              </a:solidFill>
              <a:effectLst/>
              <a:latin typeface="-apple-syste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5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552C35-83CD-810F-A2A9-E229479B9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5" y="434300"/>
            <a:ext cx="8172452" cy="9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7B4D2C-AD82-CDF7-172B-8E000D53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52" y="1508125"/>
            <a:ext cx="2190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duation Requirements Track - Texas">
            <a:extLst>
              <a:ext uri="{FF2B5EF4-FFF2-40B4-BE49-F238E27FC236}">
                <a16:creationId xmlns:a16="http://schemas.microsoft.com/office/drawing/2014/main" id="{25D068BC-9CD7-4C54-2BC3-222F4F11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2663217"/>
            <a:ext cx="6800116" cy="397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38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83725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C663E2-DD5E-11A0-DD51-1CBD3C74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3" y="216551"/>
            <a:ext cx="7299108" cy="20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3BC1E87-7213-4562-490E-649CD4FC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3" y="2945563"/>
            <a:ext cx="11979399" cy="36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C4173A-E09A-C53E-D54C-629F79004F31}"/>
              </a:ext>
            </a:extLst>
          </p:cNvPr>
          <p:cNvCxnSpPr>
            <a:cxnSpLocks/>
          </p:cNvCxnSpPr>
          <p:nvPr/>
        </p:nvCxnSpPr>
        <p:spPr>
          <a:xfrm flipH="1">
            <a:off x="8278238" y="311285"/>
            <a:ext cx="7684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2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846558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C663E2-DD5E-11A0-DD51-1CBD3C74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58" y="193792"/>
            <a:ext cx="7299108" cy="20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C4173A-E09A-C53E-D54C-629F79004F31}"/>
              </a:ext>
            </a:extLst>
          </p:cNvPr>
          <p:cNvCxnSpPr>
            <a:cxnSpLocks/>
          </p:cNvCxnSpPr>
          <p:nvPr/>
        </p:nvCxnSpPr>
        <p:spPr>
          <a:xfrm flipH="1">
            <a:off x="7687054" y="689853"/>
            <a:ext cx="7684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F13A7E-FA1C-F4A5-056D-494B87A58450}"/>
              </a:ext>
            </a:extLst>
          </p:cNvPr>
          <p:cNvCxnSpPr>
            <a:cxnSpLocks/>
          </p:cNvCxnSpPr>
          <p:nvPr/>
        </p:nvCxnSpPr>
        <p:spPr>
          <a:xfrm flipH="1">
            <a:off x="7344383" y="1732739"/>
            <a:ext cx="7684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767560-F4AA-D530-DEDB-EB1EF77C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3111838"/>
            <a:ext cx="11282291" cy="36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2BC175-0F10-8458-A88C-A1CC82027CB9}"/>
              </a:ext>
            </a:extLst>
          </p:cNvPr>
          <p:cNvSpPr/>
          <p:nvPr/>
        </p:nvSpPr>
        <p:spPr>
          <a:xfrm>
            <a:off x="8351249" y="1032930"/>
            <a:ext cx="1716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CO22</a:t>
            </a:r>
          </a:p>
        </p:txBody>
      </p:sp>
    </p:spTree>
    <p:extLst>
      <p:ext uri="{BB962C8B-B14F-4D97-AF65-F5344CB8AC3E}">
        <p14:creationId xmlns:p14="http://schemas.microsoft.com/office/powerpoint/2010/main" val="37678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6829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B8E8A4-45E5-C230-CA73-98566444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5" y="345313"/>
            <a:ext cx="7900774" cy="8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D91F104-3607-11BE-201F-362A5650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462"/>
            <a:ext cx="12172950" cy="4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6CF7D2-3712-D616-8568-9E0A9F8B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450849"/>
            <a:ext cx="7901994" cy="167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76261E3-2F43-FABB-F686-D925888D9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3673630"/>
            <a:ext cx="11820431" cy="30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2A66C99-A56F-69B7-7C7F-2FDF36B2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28" y="233362"/>
            <a:ext cx="4044251" cy="12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C92939B-A052-B133-7E1D-74B3D29D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32" y="1852523"/>
            <a:ext cx="8813260" cy="48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FE69C61F-FE65-C1A2-A67C-BF1DACE5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99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8A852E66-C835-83A0-B4A0-D42F0072E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5">
            <a:extLst>
              <a:ext uri="{FF2B5EF4-FFF2-40B4-BE49-F238E27FC236}">
                <a16:creationId xmlns:a16="http://schemas.microsoft.com/office/drawing/2014/main" id="{4B8D104C-91AC-31FA-D244-B3DF8DA7EA29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8">
            <a:extLst>
              <a:ext uri="{FF2B5EF4-FFF2-40B4-BE49-F238E27FC236}">
                <a16:creationId xmlns:a16="http://schemas.microsoft.com/office/drawing/2014/main" id="{58137B88-D194-4B5E-1D9A-C1BDB2994CE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6" name="Object9">
            <a:extLst>
              <a:ext uri="{FF2B5EF4-FFF2-40B4-BE49-F238E27FC236}">
                <a16:creationId xmlns:a16="http://schemas.microsoft.com/office/drawing/2014/main" id="{56B517E0-57EC-E6A2-B96A-D73824C52298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7" name="TextBox 13">
            <a:extLst>
              <a:ext uri="{FF2B5EF4-FFF2-40B4-BE49-F238E27FC236}">
                <a16:creationId xmlns:a16="http://schemas.microsoft.com/office/drawing/2014/main" id="{71A3A6D1-15D9-970A-45B4-87A77BDF9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899686"/>
              </p:ext>
            </p:extLst>
          </p:nvPr>
        </p:nvGraphicFramePr>
        <p:xfrm>
          <a:off x="3923892" y="609600"/>
          <a:ext cx="7969826" cy="53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0D7EFD-B68B-FDB9-38FD-F182B75F6A0D}"/>
              </a:ext>
            </a:extLst>
          </p:cNvPr>
          <p:cNvSpPr txBox="1"/>
          <p:nvPr/>
        </p:nvSpPr>
        <p:spPr>
          <a:xfrm>
            <a:off x="552450" y="1754501"/>
            <a:ext cx="29883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eriesSansBold" charset="0"/>
              </a:rPr>
              <a:t>Need</a:t>
            </a:r>
          </a:p>
          <a:p>
            <a:r>
              <a:rPr lang="en-US" sz="6600">
                <a:solidFill>
                  <a:schemeClr val="bg1"/>
                </a:solidFill>
                <a:latin typeface="AeriesSansBold" charset="0"/>
              </a:rPr>
              <a:t>To</a:t>
            </a:r>
          </a:p>
          <a:p>
            <a:r>
              <a:rPr lang="en-US" sz="6600">
                <a:solidFill>
                  <a:schemeClr val="bg1"/>
                </a:solidFill>
                <a:latin typeface="AeriesSansBold" charset="0"/>
              </a:rPr>
              <a:t>Know</a:t>
            </a:r>
          </a:p>
        </p:txBody>
      </p:sp>
    </p:spTree>
    <p:extLst>
      <p:ext uri="{BB962C8B-B14F-4D97-AF65-F5344CB8AC3E}">
        <p14:creationId xmlns:p14="http://schemas.microsoft.com/office/powerpoint/2010/main" val="3820022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0CD5A8A-0BA7-C90D-DD9D-E08FAF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9" y="404723"/>
            <a:ext cx="5069327" cy="25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D726AE9-E32D-212E-4EA5-0B8397E6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1" y="2879343"/>
            <a:ext cx="9263974" cy="36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F05E6F8-BF28-68D8-22E7-C1607E5D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171450"/>
            <a:ext cx="8267298" cy="63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73382EF-99B8-A599-CDA1-6CDE20C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162" y="921840"/>
            <a:ext cx="6566170" cy="57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17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A5496D4-2B73-A4B3-4CE0-B386497C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25" y="245807"/>
            <a:ext cx="67818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3E23B16-18A5-CEEA-4505-4B7F1AF7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" y="2078905"/>
            <a:ext cx="5871048" cy="230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3A1E46BC-25B8-483A-B056-BA728BEB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19" y="3913735"/>
            <a:ext cx="7231709" cy="277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71733-D34C-9C83-FE8A-9DFE3607FD81}"/>
              </a:ext>
            </a:extLst>
          </p:cNvPr>
          <p:cNvSpPr txBox="1"/>
          <p:nvPr/>
        </p:nvSpPr>
        <p:spPr>
          <a:xfrm>
            <a:off x="739302" y="4776281"/>
            <a:ext cx="322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If using Aeries built-in GPAs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A73C78-2242-8A54-B79B-B56471C2693C}"/>
              </a:ext>
            </a:extLst>
          </p:cNvPr>
          <p:cNvCxnSpPr>
            <a:cxnSpLocks/>
          </p:cNvCxnSpPr>
          <p:nvPr/>
        </p:nvCxnSpPr>
        <p:spPr>
          <a:xfrm flipV="1">
            <a:off x="1332690" y="4231532"/>
            <a:ext cx="0" cy="5684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B94511-21D6-7B37-9E7C-6ABB868D7C04}"/>
              </a:ext>
            </a:extLst>
          </p:cNvPr>
          <p:cNvSpPr txBox="1"/>
          <p:nvPr/>
        </p:nvSpPr>
        <p:spPr>
          <a:xfrm>
            <a:off x="7239825" y="2516896"/>
            <a:ext cx="328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If using custom district GPAs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F7458E-B52F-0F67-BBD1-448DED326F7A}"/>
              </a:ext>
            </a:extLst>
          </p:cNvPr>
          <p:cNvCxnSpPr/>
          <p:nvPr/>
        </p:nvCxnSpPr>
        <p:spPr>
          <a:xfrm>
            <a:off x="9056451" y="2886228"/>
            <a:ext cx="0" cy="9068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3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0AC7FD1-1EC8-4FC5-8289-9C1D3ADF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52" y="127305"/>
            <a:ext cx="4906724" cy="8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ranscript Terms Tab">
            <a:extLst>
              <a:ext uri="{FF2B5EF4-FFF2-40B4-BE49-F238E27FC236}">
                <a16:creationId xmlns:a16="http://schemas.microsoft.com/office/drawing/2014/main" id="{0F15E04D-AAA7-3965-661C-A786361D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5" y="1104901"/>
            <a:ext cx="7031206" cy="52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ranscript Report-Term Display">
            <a:extLst>
              <a:ext uri="{FF2B5EF4-FFF2-40B4-BE49-F238E27FC236}">
                <a16:creationId xmlns:a16="http://schemas.microsoft.com/office/drawing/2014/main" id="{58C3DF45-85F8-7A82-0343-53BE68AE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391024"/>
            <a:ext cx="23622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2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356241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Campus </a:t>
            </a:r>
            <a:r>
              <a:rPr lang="en-US" sz="4000" b="1" dirty="0">
                <a:solidFill>
                  <a:schemeClr val="bg1"/>
                </a:solidFill>
              </a:rPr>
              <a:t>Configurations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C52256B-C557-EFDC-8E34-77398CFF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3" y="188043"/>
            <a:ext cx="66484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anscript - Things to Print tab">
            <a:extLst>
              <a:ext uri="{FF2B5EF4-FFF2-40B4-BE49-F238E27FC236}">
                <a16:creationId xmlns:a16="http://schemas.microsoft.com/office/drawing/2014/main" id="{EA69B863-6BE6-9AF9-84DA-B923AD01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" y="1891522"/>
            <a:ext cx="4796141" cy="466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74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4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07600" y="-63500"/>
            <a:ext cx="2247900" cy="18161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41900" y="787626"/>
            <a:ext cx="2120900" cy="495300"/>
          </a:xfrm>
          <a:prstGeom prst="rect">
            <a:avLst/>
          </a:prstGeom>
        </p:spPr>
      </p:pic>
      <p:sp>
        <p:nvSpPr>
          <p:cNvPr id="5" name="Object4"/>
          <p:cNvSpPr/>
          <p:nvPr/>
        </p:nvSpPr>
        <p:spPr>
          <a:xfrm>
            <a:off x="-130175" y="1811523"/>
            <a:ext cx="12452350" cy="8191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algn="ctr" defTabSz="609630">
              <a:lnSpc>
                <a:spcPts val="6467"/>
              </a:lnSpc>
            </a:pPr>
            <a:r>
              <a:rPr lang="en-US" sz="6400" dirty="0">
                <a:solidFill>
                  <a:srgbClr val="FFFFFF"/>
                </a:solidFill>
                <a:latin typeface="AeriesSansBold" pitchFamily="50" charset="0"/>
                <a:ea typeface="Aeries Sans" pitchFamily="34" charset="-122"/>
                <a:cs typeface="Aeries Sans" pitchFamily="34" charset="-120"/>
              </a:rPr>
              <a:t>Thanks for joining us!</a:t>
            </a:r>
            <a:endParaRPr lang="en-US" sz="6400" dirty="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650BB-1A62-A65E-EA8E-F8DEB558EEEA}"/>
              </a:ext>
            </a:extLst>
          </p:cNvPr>
          <p:cNvSpPr/>
          <p:nvPr/>
        </p:nvSpPr>
        <p:spPr>
          <a:xfrm>
            <a:off x="0" y="3400576"/>
            <a:ext cx="12192000" cy="34574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3CF7F2-B112-BD1B-DE23-B81C87FEE6F6}"/>
              </a:ext>
            </a:extLst>
          </p:cNvPr>
          <p:cNvGrpSpPr/>
          <p:nvPr/>
        </p:nvGrpSpPr>
        <p:grpSpPr>
          <a:xfrm>
            <a:off x="398834" y="3859159"/>
            <a:ext cx="10853366" cy="2816633"/>
            <a:chOff x="398834" y="3616589"/>
            <a:chExt cx="10853366" cy="2816633"/>
          </a:xfrm>
        </p:grpSpPr>
        <p:sp>
          <p:nvSpPr>
            <p:cNvPr id="7" name="Object5">
              <a:extLst>
                <a:ext uri="{FF2B5EF4-FFF2-40B4-BE49-F238E27FC236}">
                  <a16:creationId xmlns:a16="http://schemas.microsoft.com/office/drawing/2014/main" id="{B67DE796-90F3-A6F5-2A61-0CE8372681D7}"/>
                </a:ext>
              </a:extLst>
            </p:cNvPr>
            <p:cNvSpPr/>
            <p:nvPr/>
          </p:nvSpPr>
          <p:spPr>
            <a:xfrm>
              <a:off x="939800" y="3616590"/>
              <a:ext cx="9004300" cy="4889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Autofit/>
            </a:bodyPr>
            <a:lstStyle/>
            <a:p>
              <a:pPr defTabSz="609630">
                <a:lnSpc>
                  <a:spcPts val="3800"/>
                </a:lnSpc>
              </a:pPr>
              <a:r>
                <a:rPr lang="en-US" sz="3200" kern="0" spc="-67">
                  <a:solidFill>
                    <a:srgbClr val="0C1E41"/>
                  </a:solidFill>
                  <a:latin typeface="AeriesSansBold" pitchFamily="50" charset="0"/>
                  <a:ea typeface="Aeries Sans" pitchFamily="34" charset="-122"/>
                  <a:cs typeface="Aeries Sans" pitchFamily="34" charset="-120"/>
                </a:rPr>
                <a:t>Info and links</a:t>
              </a:r>
              <a:endParaRPr lang="en-US" sz="3200">
                <a:solidFill>
                  <a:prstClr val="black"/>
                </a:solidFill>
                <a:latin typeface="AeriesSansBold" pitchFamily="50" charset="0"/>
              </a:endParaRPr>
            </a:p>
          </p:txBody>
        </p:sp>
        <p:pic>
          <p:nvPicPr>
            <p:cNvPr id="8" name="Object 2" descr="preencoded.png">
              <a:extLst>
                <a:ext uri="{FF2B5EF4-FFF2-40B4-BE49-F238E27FC236}">
                  <a16:creationId xmlns:a16="http://schemas.microsoft.com/office/drawing/2014/main" id="{6072FF2B-218F-7A39-3D1B-47053BC61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47" t="15623" r="77239" b="80274"/>
            <a:stretch/>
          </p:blipFill>
          <p:spPr>
            <a:xfrm>
              <a:off x="939800" y="4210203"/>
              <a:ext cx="1253067" cy="190197"/>
            </a:xfrm>
            <a:prstGeom prst="rect">
              <a:avLst/>
            </a:prstGeom>
          </p:spPr>
        </p:pic>
        <p:sp>
          <p:nvSpPr>
            <p:cNvPr id="17" name="Object5">
              <a:extLst>
                <a:ext uri="{FF2B5EF4-FFF2-40B4-BE49-F238E27FC236}">
                  <a16:creationId xmlns:a16="http://schemas.microsoft.com/office/drawing/2014/main" id="{C151046C-73CB-6387-357A-6F791636F3E0}"/>
                </a:ext>
              </a:extLst>
            </p:cNvPr>
            <p:cNvSpPr/>
            <p:nvPr/>
          </p:nvSpPr>
          <p:spPr>
            <a:xfrm>
              <a:off x="398834" y="4413496"/>
              <a:ext cx="6293796" cy="191983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304815" indent="-304815" defTabSz="60963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TWEDS 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  <a:hlinkClick r:id="rId9"/>
                </a:rPr>
                <a:t>https://tealprod.tea.state.tx.us/TWEDS/98/0/0/0/Introduction/List/786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304815" indent="-304815" defTabSz="60963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Aeries Support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  <a:hlinkClick r:id="rId10" action="ppaction://hlinksldjump"/>
              </a:endParaRPr>
            </a:p>
            <a:p>
              <a:pPr marL="304815" indent="-304815" defTabSz="60963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  <a:hlinkClick r:id="rId11"/>
                </a:rPr>
                <a:t>https://support.aeries.com/support/home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Aeries Support Transcript Videos 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  <a:hlinkClick r:id="rId12"/>
                </a:rPr>
                <a:t>https://support.aeries.com/support/solutions/folders/14000122967</a:t>
              </a:r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18" name="Object5">
              <a:extLst>
                <a:ext uri="{FF2B5EF4-FFF2-40B4-BE49-F238E27FC236}">
                  <a16:creationId xmlns:a16="http://schemas.microsoft.com/office/drawing/2014/main" id="{8862EE14-0123-2CD8-E706-16F1FDCAB9F5}"/>
                </a:ext>
              </a:extLst>
            </p:cNvPr>
            <p:cNvSpPr/>
            <p:nvPr/>
          </p:nvSpPr>
          <p:spPr>
            <a:xfrm>
              <a:off x="6311900" y="3616589"/>
              <a:ext cx="4940300" cy="281663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defTabSz="609630">
                <a:lnSpc>
                  <a:spcPts val="2133"/>
                </a:lnSpc>
              </a:pPr>
              <a:endParaRPr lang="en-US" sz="1600" b="1" dirty="0">
                <a:solidFill>
                  <a:srgbClr val="0C1E41"/>
                </a:solidFill>
                <a:latin typeface="Nunito Sans SemiBold" pitchFamily="34" charset="0"/>
                <a:ea typeface="Nunito Sans SemiBold" pitchFamily="34" charset="-122"/>
                <a:cs typeface="Nunito Sans SemiBold" pitchFamily="34" charset="-120"/>
              </a:endParaRPr>
            </a:p>
          </p:txBody>
        </p:sp>
      </p:grpSp>
      <p:pic>
        <p:nvPicPr>
          <p:cNvPr id="19" name="Object 2" descr="preencoded.png">
            <a:extLst>
              <a:ext uri="{FF2B5EF4-FFF2-40B4-BE49-F238E27FC236}">
                <a16:creationId xmlns:a16="http://schemas.microsoft.com/office/drawing/2014/main" id="{CAB1F1C8-590F-3BD4-8F74-DE516C643B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63500" y="2781300"/>
            <a:ext cx="1219200" cy="4140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333541-EAC4-B4C8-5005-96F7D0DFF457}"/>
              </a:ext>
            </a:extLst>
          </p:cNvPr>
          <p:cNvSpPr/>
          <p:nvPr/>
        </p:nvSpPr>
        <p:spPr>
          <a:xfrm>
            <a:off x="0" y="3275890"/>
            <a:ext cx="12192000" cy="124685"/>
          </a:xfrm>
          <a:prstGeom prst="rect">
            <a:avLst/>
          </a:prstGeom>
          <a:solidFill>
            <a:srgbClr val="0F3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F209F-C970-1B73-8F49-E28E207FA41D}"/>
              </a:ext>
            </a:extLst>
          </p:cNvPr>
          <p:cNvSpPr txBox="1"/>
          <p:nvPr/>
        </p:nvSpPr>
        <p:spPr>
          <a:xfrm>
            <a:off x="6102350" y="3551202"/>
            <a:ext cx="5891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Possible Upcoming GMA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 wish I knew on day one…………..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have any ideas or requests….please let us know!!! </a:t>
            </a:r>
          </a:p>
          <a:p>
            <a:r>
              <a:rPr lang="en-US" dirty="0"/>
              <a:t> </a:t>
            </a:r>
          </a:p>
        </p:txBody>
      </p:sp>
      <p:pic>
        <p:nvPicPr>
          <p:cNvPr id="13" name="Picture 12" descr="A picture containing indoor, spectacles, accessory, goggles&#10;&#10;Description automatically generated">
            <a:extLst>
              <a:ext uri="{FF2B5EF4-FFF2-40B4-BE49-F238E27FC236}">
                <a16:creationId xmlns:a16="http://schemas.microsoft.com/office/drawing/2014/main" id="{D54C8B8F-B7E9-4E51-9EFE-9533E8AB4F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23" y="5029538"/>
            <a:ext cx="1646254" cy="16462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525D588A-D8BE-C6FB-9614-69B176F17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99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91F3B8AC-AA03-FCAF-A016-CFB27EC5B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5">
            <a:extLst>
              <a:ext uri="{FF2B5EF4-FFF2-40B4-BE49-F238E27FC236}">
                <a16:creationId xmlns:a16="http://schemas.microsoft.com/office/drawing/2014/main" id="{D590A9DF-FBE5-FAE9-2593-F5612CED192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8">
            <a:extLst>
              <a:ext uri="{FF2B5EF4-FFF2-40B4-BE49-F238E27FC236}">
                <a16:creationId xmlns:a16="http://schemas.microsoft.com/office/drawing/2014/main" id="{86D2968A-0F79-E9E1-CB8C-417312D68CB9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6" name="Object9">
            <a:extLst>
              <a:ext uri="{FF2B5EF4-FFF2-40B4-BE49-F238E27FC236}">
                <a16:creationId xmlns:a16="http://schemas.microsoft.com/office/drawing/2014/main" id="{0A5C74B4-0FB8-5B14-97B4-0F8C808B417B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7" name="TextBox 13">
            <a:extLst>
              <a:ext uri="{FF2B5EF4-FFF2-40B4-BE49-F238E27FC236}">
                <a16:creationId xmlns:a16="http://schemas.microsoft.com/office/drawing/2014/main" id="{A5EA8959-4F83-460C-9143-FB823F9B4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147082"/>
              </p:ext>
            </p:extLst>
          </p:nvPr>
        </p:nvGraphicFramePr>
        <p:xfrm>
          <a:off x="3968749" y="237324"/>
          <a:ext cx="7893051" cy="601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4F6769-4515-8E16-8FCE-43C95F160C35}"/>
              </a:ext>
            </a:extLst>
          </p:cNvPr>
          <p:cNvSpPr txBox="1"/>
          <p:nvPr/>
        </p:nvSpPr>
        <p:spPr>
          <a:xfrm>
            <a:off x="552450" y="1754501"/>
            <a:ext cx="29883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eriesSansBold" charset="0"/>
              </a:rPr>
              <a:t>Nice</a:t>
            </a:r>
          </a:p>
          <a:p>
            <a:r>
              <a:rPr lang="en-US" sz="6600" dirty="0">
                <a:solidFill>
                  <a:schemeClr val="bg1"/>
                </a:solidFill>
                <a:latin typeface="AeriesSansBold" charset="0"/>
              </a:rPr>
              <a:t>To</a:t>
            </a:r>
          </a:p>
          <a:p>
            <a:r>
              <a:rPr lang="en-US" sz="6600" dirty="0">
                <a:solidFill>
                  <a:schemeClr val="bg1"/>
                </a:solidFill>
                <a:latin typeface="AeriesSansBold" charset="0"/>
              </a:rPr>
              <a:t>Know</a:t>
            </a:r>
          </a:p>
        </p:txBody>
      </p:sp>
    </p:spTree>
    <p:extLst>
      <p:ext uri="{BB962C8B-B14F-4D97-AF65-F5344CB8AC3E}">
        <p14:creationId xmlns:p14="http://schemas.microsoft.com/office/powerpoint/2010/main" val="399983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Security Settings </a:t>
            </a:r>
            <a:endParaRPr lang="en-US" sz="4000" b="1">
              <a:solidFill>
                <a:schemeClr val="bg1"/>
              </a:solidFill>
            </a:endParaRP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 descr="Table">
            <a:extLst>
              <a:ext uri="{FF2B5EF4-FFF2-40B4-BE49-F238E27FC236}">
                <a16:creationId xmlns:a16="http://schemas.microsoft.com/office/drawing/2014/main" id="{F31D3BBD-2552-0203-DBDE-C9F6991D4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57968"/>
            <a:ext cx="7109568" cy="5097294"/>
          </a:xfrm>
          <a:prstGeom prst="rect">
            <a:avLst/>
          </a:prstGeom>
        </p:spPr>
      </p:pic>
      <p:pic>
        <p:nvPicPr>
          <p:cNvPr id="14" name="Picture 13" descr="A person wearing a hat and holding an object&#10;&#10;Description automatically generated with low confidence">
            <a:extLst>
              <a:ext uri="{FF2B5EF4-FFF2-40B4-BE49-F238E27FC236}">
                <a16:creationId xmlns:a16="http://schemas.microsoft.com/office/drawing/2014/main" id="{A4A5400B-7BE8-CF8D-93C7-5672991A41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099" y="2473924"/>
            <a:ext cx="4096576" cy="37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842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6870700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DA08AE-2247-0B43-4895-A0D4CD67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4526"/>
            <a:ext cx="7861300" cy="66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7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2" name="Picture 4" descr="GPA Configuration - District GPAs tab - Inactive Built-In GPAs">
            <a:extLst>
              <a:ext uri="{FF2B5EF4-FFF2-40B4-BE49-F238E27FC236}">
                <a16:creationId xmlns:a16="http://schemas.microsoft.com/office/drawing/2014/main" id="{FE692145-811C-9768-7D6A-8B67B215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0" y="2665535"/>
            <a:ext cx="11761760" cy="33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90A5D91-0DD5-CA70-A95F-A9A46296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26" y="501032"/>
            <a:ext cx="8355998" cy="85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D8588D48-0701-D886-88AE-811A3E79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050" y="71316"/>
            <a:ext cx="3670300" cy="2506784"/>
          </a:xfrm>
          <a:prstGeom prst="rect">
            <a:avLst/>
          </a:prstGeom>
        </p:spPr>
      </p:pic>
      <p:pic>
        <p:nvPicPr>
          <p:cNvPr id="3" name="Object 3" descr="preencoded.png">
            <a:extLst>
              <a:ext uri="{FF2B5EF4-FFF2-40B4-BE49-F238E27FC236}">
                <a16:creationId xmlns:a16="http://schemas.microsoft.com/office/drawing/2014/main" id="{3C7DBF44-6FF1-70F1-8E5D-3466F8E00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16300" y="2032000"/>
            <a:ext cx="546100" cy="546100"/>
          </a:xfrm>
          <a:prstGeom prst="rect">
            <a:avLst/>
          </a:prstGeom>
        </p:spPr>
      </p:pic>
      <p:sp>
        <p:nvSpPr>
          <p:cNvPr id="4" name="Object4">
            <a:extLst>
              <a:ext uri="{FF2B5EF4-FFF2-40B4-BE49-F238E27FC236}">
                <a16:creationId xmlns:a16="http://schemas.microsoft.com/office/drawing/2014/main" id="{243621EE-8E0B-A990-D61F-5CBE3BAFC677}"/>
              </a:ext>
            </a:extLst>
          </p:cNvPr>
          <p:cNvSpPr/>
          <p:nvPr/>
        </p:nvSpPr>
        <p:spPr>
          <a:xfrm>
            <a:off x="330200" y="704850"/>
            <a:ext cx="308610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defTabSz="609630">
              <a:lnSpc>
                <a:spcPts val="3133"/>
              </a:lnSpc>
            </a:pPr>
            <a:r>
              <a:rPr lang="en-US" sz="6600">
                <a:solidFill>
                  <a:srgbClr val="FFFFFF"/>
                </a:solidFill>
                <a:latin typeface="AeriesSansBold" pitchFamily="50" charset="0"/>
              </a:rPr>
              <a:t> </a:t>
            </a:r>
            <a:endParaRPr lang="en-US" sz="66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5" name="Object5">
            <a:extLst>
              <a:ext uri="{FF2B5EF4-FFF2-40B4-BE49-F238E27FC236}">
                <a16:creationId xmlns:a16="http://schemas.microsoft.com/office/drawing/2014/main" id="{8785065D-E32C-645A-FD47-0C0CED6C15B7}"/>
              </a:ext>
            </a:extLst>
          </p:cNvPr>
          <p:cNvSpPr/>
          <p:nvPr/>
        </p:nvSpPr>
        <p:spPr>
          <a:xfrm>
            <a:off x="330200" y="1104901"/>
            <a:ext cx="2787650" cy="48035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2733"/>
              </a:lnSpc>
            </a:pPr>
            <a:endParaRPr lang="en-US" sz="17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8">
            <a:extLst>
              <a:ext uri="{FF2B5EF4-FFF2-40B4-BE49-F238E27FC236}">
                <a16:creationId xmlns:a16="http://schemas.microsoft.com/office/drawing/2014/main" id="{E33CC5F6-F498-FB64-ADFE-C7FE19C1DDF1}"/>
              </a:ext>
            </a:extLst>
          </p:cNvPr>
          <p:cNvSpPr/>
          <p:nvPr/>
        </p:nvSpPr>
        <p:spPr>
          <a:xfrm>
            <a:off x="4267201" y="609600"/>
            <a:ext cx="92364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defTabSz="609630">
              <a:lnSpc>
                <a:spcPts val="3800"/>
              </a:lnSpc>
            </a:pPr>
            <a:endParaRPr lang="en-US" sz="3200">
              <a:solidFill>
                <a:prstClr val="black"/>
              </a:solidFill>
              <a:latin typeface="AeriesSansBold" pitchFamily="50" charset="0"/>
            </a:endParaRPr>
          </a:p>
        </p:txBody>
      </p:sp>
      <p:sp>
        <p:nvSpPr>
          <p:cNvPr id="7" name="Object9">
            <a:extLst>
              <a:ext uri="{FF2B5EF4-FFF2-40B4-BE49-F238E27FC236}">
                <a16:creationId xmlns:a16="http://schemas.microsoft.com/office/drawing/2014/main" id="{DB5A6067-2678-DCD5-F18C-4BE096FE0FF3}"/>
              </a:ext>
            </a:extLst>
          </p:cNvPr>
          <p:cNvSpPr/>
          <p:nvPr/>
        </p:nvSpPr>
        <p:spPr>
          <a:xfrm>
            <a:off x="4267200" y="2952750"/>
            <a:ext cx="73723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defTabSz="609630">
              <a:lnSpc>
                <a:spcPts val="1867"/>
              </a:lnSpc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45260-EEF9-53D0-2DF4-5D2675E552F7}"/>
              </a:ext>
            </a:extLst>
          </p:cNvPr>
          <p:cNvSpPr txBox="1"/>
          <p:nvPr/>
        </p:nvSpPr>
        <p:spPr>
          <a:xfrm>
            <a:off x="170624" y="144526"/>
            <a:ext cx="3518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District </a:t>
            </a:r>
            <a:r>
              <a:rPr lang="en-US" sz="4000" b="1">
                <a:solidFill>
                  <a:schemeClr val="bg1"/>
                </a:solidFill>
              </a:rPr>
              <a:t>Configurations </a:t>
            </a:r>
          </a:p>
          <a:p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92569D0-E388-B8EB-6684-FC1337E8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521816"/>
            <a:ext cx="8083551" cy="4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9585BBD-E907-6A00-6B32-98D817E2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6" y="2760832"/>
            <a:ext cx="11617289" cy="382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2037106336648B4B2D3A11D0E1F24" ma:contentTypeVersion="6" ma:contentTypeDescription="Create a new document." ma:contentTypeScope="" ma:versionID="21a97e4efad8a08aaaa384ff96c8d6f1">
  <xsd:schema xmlns:xsd="http://www.w3.org/2001/XMLSchema" xmlns:xs="http://www.w3.org/2001/XMLSchema" xmlns:p="http://schemas.microsoft.com/office/2006/metadata/properties" xmlns:ns3="9fa4b8b5-de85-4725-b864-e23910173c26" xmlns:ns4="e478c2eb-79cb-4ee3-bc1e-2b2d00068f5f" targetNamespace="http://schemas.microsoft.com/office/2006/metadata/properties" ma:root="true" ma:fieldsID="20a8c085381b756be0a6b98e55f7e4aa" ns3:_="" ns4:_="">
    <xsd:import namespace="9fa4b8b5-de85-4725-b864-e23910173c26"/>
    <xsd:import namespace="e478c2eb-79cb-4ee3-bc1e-2b2d00068f5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4b8b5-de85-4725-b864-e23910173c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8c2eb-79cb-4ee3-bc1e-2b2d00068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EE6B17-017A-4877-B073-AECADA54DE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1591FF-1DFE-44B8-8044-B30CFCB36C4B}">
  <ds:schemaRefs>
    <ds:schemaRef ds:uri="9fa4b8b5-de85-4725-b864-e23910173c26"/>
    <ds:schemaRef ds:uri="e478c2eb-79cb-4ee3-bc1e-2b2d00068f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A39ED5-FF47-4F95-AD84-55057FF44036}">
  <ds:schemaRefs>
    <ds:schemaRef ds:uri="9fa4b8b5-de85-4725-b864-e23910173c26"/>
    <ds:schemaRef ds:uri="e478c2eb-79cb-4ee3-bc1e-2b2d00068f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465</Words>
  <Application>Microsoft Office PowerPoint</Application>
  <PresentationFormat>Widescreen</PresentationFormat>
  <Paragraphs>432</Paragraphs>
  <Slides>45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Lin-Clark</dc:creator>
  <cp:lastModifiedBy>Lori Leal</cp:lastModifiedBy>
  <cp:revision>2</cp:revision>
  <dcterms:created xsi:type="dcterms:W3CDTF">2020-10-12T22:05:31Z</dcterms:created>
  <dcterms:modified xsi:type="dcterms:W3CDTF">2022-12-13T20:32:32Z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0x0101004612037106336648B4B2D3A11D0E1F24</vt:lpwstr>
  </property>
</Properties>
</file>