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sldIdLst>
    <p:sldId id="293" r:id="rId5"/>
    <p:sldId id="295" r:id="rId6"/>
    <p:sldId id="294" r:id="rId7"/>
    <p:sldId id="277" r:id="rId8"/>
    <p:sldId id="271" r:id="rId9"/>
    <p:sldId id="297" r:id="rId10"/>
    <p:sldId id="303" r:id="rId11"/>
    <p:sldId id="302" r:id="rId12"/>
    <p:sldId id="301" r:id="rId13"/>
    <p:sldId id="300" r:id="rId14"/>
    <p:sldId id="299" r:id="rId15"/>
    <p:sldId id="308" r:id="rId16"/>
    <p:sldId id="307" r:id="rId17"/>
    <p:sldId id="288" r:id="rId18"/>
    <p:sldId id="305" r:id="rId19"/>
    <p:sldId id="304" r:id="rId20"/>
  </p:sldIdLst>
  <p:sldSz cx="12192000" cy="6858000"/>
  <p:notesSz cx="6858000" cy="9144000"/>
  <p:embeddedFontLst>
    <p:embeddedFont>
      <p:font typeface="Aeries Sans" panose="020B0604020202020204" charset="-120"/>
      <p:regular r:id="rId22"/>
    </p:embeddedFont>
    <p:embeddedFont>
      <p:font typeface="AeriesSansBold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 Sans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3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40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7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6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8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6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s://support.aeries.com/support/solutions/folders/1400011646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2.png"/><Relationship Id="rId5" Type="http://schemas.openxmlformats.org/officeDocument/2006/relationships/image" Target="../media/image36.png"/><Relationship Id="rId10" Type="http://schemas.openxmlformats.org/officeDocument/2006/relationships/hyperlink" Target="https://www.aeries.com/solutions/demo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support.aeries.com/support/solutions/articles/14000071661-data-confirmation-process-for-office-staff" TargetMode="External"/><Relationship Id="rId14" Type="http://schemas.openxmlformats.org/officeDocument/2006/relationships/hyperlink" Target="https://support.aeries.com/support/solutions/1400007594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Data Confirmation – Part 3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1636" y="1710305"/>
            <a:ext cx="4319757" cy="1387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Eligibility Date: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Start Date/Exit Date</a:t>
            </a:r>
          </a:p>
        </p:txBody>
      </p:sp>
      <p:sp>
        <p:nvSpPr>
          <p:cNvPr id="10" name="Object9"/>
          <p:cNvSpPr/>
          <p:nvPr/>
        </p:nvSpPr>
        <p:spPr>
          <a:xfrm>
            <a:off x="101636" y="3307436"/>
            <a:ext cx="3876002" cy="16625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Filter Options: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Date Range</a:t>
            </a:r>
            <a:b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Status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6D715-FAC9-FEF5-1B6B-0C70DBA514A5}"/>
              </a:ext>
            </a:extLst>
          </p:cNvPr>
          <p:cNvSpPr txBox="1"/>
          <p:nvPr/>
        </p:nvSpPr>
        <p:spPr>
          <a:xfrm>
            <a:off x="-53082" y="316475"/>
            <a:ext cx="372338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Military Survey Audit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91320-98CC-4F40-80B1-E2EA7959C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578" y="505609"/>
            <a:ext cx="8335907" cy="63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85442" y="381000"/>
            <a:ext cx="3484857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Foster Survey Audit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225568" y="176287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Eligibility Date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225567" y="2565203"/>
            <a:ext cx="3335213" cy="1307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Filter Options:</a:t>
            </a:r>
          </a:p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Date Range</a:t>
            </a:r>
            <a:b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Status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0CA0D-2C36-0F73-0EB7-829C00604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19" y="923925"/>
            <a:ext cx="8146547" cy="45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85442" y="381000"/>
            <a:ext cx="3484857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Income Survey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225568" y="1762874"/>
            <a:ext cx="3335212" cy="11739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Automatically Generates</a:t>
            </a:r>
          </a:p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FRE Record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913BF-04C8-5D33-9E75-85967252D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288" y="719476"/>
            <a:ext cx="8184269" cy="60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56644" y="-274621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38914" y="342900"/>
            <a:ext cx="3531386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Income Survey Query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138914" y="1762873"/>
            <a:ext cx="3710740" cy="22497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Run at District Level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Or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School Site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01E24-A25F-E7AB-C569-E1381CA22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068" y="4623062"/>
            <a:ext cx="7790476" cy="18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717ABA-0349-03A1-DDB3-E0C1653C6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068" y="1241417"/>
            <a:ext cx="7952381" cy="2266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41F5BB-2852-8E9A-0AC0-CFCEAE7C05D3}"/>
              </a:ext>
            </a:extLst>
          </p:cNvPr>
          <p:cNvSpPr txBox="1"/>
          <p:nvPr/>
        </p:nvSpPr>
        <p:spPr>
          <a:xfrm>
            <a:off x="3780068" y="652472"/>
            <a:ext cx="599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Pulls data from FRE records – replace with a date: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C65BF-B318-9D11-9115-3C1F6DB7C634}"/>
              </a:ext>
            </a:extLst>
          </p:cNvPr>
          <p:cNvSpPr txBox="1"/>
          <p:nvPr/>
        </p:nvSpPr>
        <p:spPr>
          <a:xfrm>
            <a:off x="3809214" y="3879703"/>
            <a:ext cx="484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Pulls from PDC records:</a:t>
            </a:r>
          </a:p>
        </p:txBody>
      </p:sp>
    </p:spTree>
    <p:extLst>
      <p:ext uri="{BB962C8B-B14F-4D97-AF65-F5344CB8AC3E}">
        <p14:creationId xmlns:p14="http://schemas.microsoft.com/office/powerpoint/2010/main" val="110940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9004300" cy="2555306"/>
            <a:chOff x="939800" y="3616590"/>
            <a:chExt cx="9004300" cy="2555306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608830"/>
              <a:ext cx="5333666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2400" dirty="0">
                  <a:hlinkClick r:id="rId9" tooltip="https://support.aeries.com/support/solutions/articles/14000071661-data-confirmation-process-for-office-staff"/>
                </a:rPr>
                <a:t>Data Confirmation Process for Office Staff</a:t>
              </a:r>
              <a:endParaRPr lang="en-US" sz="2400" dirty="0"/>
            </a:p>
            <a:p>
              <a:r>
                <a:rPr lang="en-US" sz="2400" dirty="0"/>
                <a:t> </a:t>
              </a:r>
            </a:p>
            <a:p>
              <a:r>
                <a:rPr lang="en-US" sz="2400" dirty="0">
                  <a:hlinkClick r:id="rId10" tooltip="https://www.aeries.com/solutions/demo"/>
                </a:rPr>
                <a:t>Aeries Demo Data</a:t>
              </a:r>
              <a:endParaRPr lang="en-US" sz="2400" dirty="0"/>
            </a:p>
            <a:p>
              <a:r>
                <a:rPr lang="en-US" sz="1600" dirty="0"/>
                <a:t> </a:t>
              </a:r>
            </a:p>
            <a:p>
              <a:endParaRPr lang="en-US" sz="1600" dirty="0"/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3A636-1BE3-3B1C-F07A-56BDEC3A56F9}"/>
              </a:ext>
            </a:extLst>
          </p:cNvPr>
          <p:cNvSpPr txBox="1"/>
          <p:nvPr/>
        </p:nvSpPr>
        <p:spPr>
          <a:xfrm>
            <a:off x="6478230" y="4797313"/>
            <a:ext cx="5333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13" tooltip="https://support.aeries.com/support/solutions/folders/14000116464"/>
              </a:rPr>
              <a:t>Parent Data Confirmation Videos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14"/>
              </a:rPr>
              <a:t>Good Morning, Aeries! Freshdesk Articles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23825" y="1587794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We value your feedback!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FB64-B29C-439C-D233-6AD30F6409FA}"/>
              </a:ext>
            </a:extLst>
          </p:cNvPr>
          <p:cNvSpPr txBox="1"/>
          <p:nvPr/>
        </p:nvSpPr>
        <p:spPr>
          <a:xfrm>
            <a:off x="394772" y="3400575"/>
            <a:ext cx="11182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endParaRPr lang="en-US" sz="3600" dirty="0"/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738254" y="481791"/>
            <a:ext cx="1067937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4800" dirty="0">
                <a:solidFill>
                  <a:srgbClr val="345BA9"/>
                </a:solidFill>
                <a:latin typeface="AeriesSansBold" pitchFamily="50" charset="0"/>
              </a:rPr>
              <a:t>Watch for more upcoming webinars!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783343" y="1510654"/>
            <a:ext cx="5043767" cy="355600"/>
            <a:chOff x="1806576" y="3829859"/>
            <a:chExt cx="5043767" cy="355600"/>
          </a:xfrm>
        </p:grpSpPr>
        <p:sp>
          <p:nvSpPr>
            <p:cNvPr id="9" name="Object8"/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End of Year Workshop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BBD381-DA56-F2C3-A461-291C9776602C}"/>
              </a:ext>
            </a:extLst>
          </p:cNvPr>
          <p:cNvGrpSpPr/>
          <p:nvPr/>
        </p:nvGrpSpPr>
        <p:grpSpPr>
          <a:xfrm>
            <a:off x="783343" y="2168349"/>
            <a:ext cx="5043767" cy="355600"/>
            <a:chOff x="1806576" y="3829859"/>
            <a:chExt cx="5043767" cy="355600"/>
          </a:xfrm>
        </p:grpSpPr>
        <p:sp>
          <p:nvSpPr>
            <p:cNvPr id="18" name="Object8">
              <a:extLst>
                <a:ext uri="{FF2B5EF4-FFF2-40B4-BE49-F238E27FC236}">
                  <a16:creationId xmlns:a16="http://schemas.microsoft.com/office/drawing/2014/main" id="{F489EF92-B098-8F48-613F-5AA4EFD4824B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New Year Kickoff – Pt. 1 – EOY Process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EEF603-A652-ACB8-8D58-CF0FCFD90D77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9AEABB-1112-F5A1-329A-6B393D79F28A}"/>
              </a:ext>
            </a:extLst>
          </p:cNvPr>
          <p:cNvGrpSpPr/>
          <p:nvPr/>
        </p:nvGrpSpPr>
        <p:grpSpPr>
          <a:xfrm>
            <a:off x="783343" y="2879203"/>
            <a:ext cx="5043767" cy="355600"/>
            <a:chOff x="1806576" y="3829859"/>
            <a:chExt cx="5043767" cy="355600"/>
          </a:xfrm>
        </p:grpSpPr>
        <p:sp>
          <p:nvSpPr>
            <p:cNvPr id="21" name="Object8">
              <a:extLst>
                <a:ext uri="{FF2B5EF4-FFF2-40B4-BE49-F238E27FC236}">
                  <a16:creationId xmlns:a16="http://schemas.microsoft.com/office/drawing/2014/main" id="{E1C6C523-7FF9-DDC0-8226-69DAA5728D0B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New Year Kickoff – Pt. 2 – Checklist – Hosted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A0570-1E4D-8803-D9ED-2600E2E29CF8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1E8CEC-4661-F30F-1235-E456DD14C0EF}"/>
              </a:ext>
            </a:extLst>
          </p:cNvPr>
          <p:cNvGrpSpPr/>
          <p:nvPr/>
        </p:nvGrpSpPr>
        <p:grpSpPr>
          <a:xfrm>
            <a:off x="783343" y="3619287"/>
            <a:ext cx="5043767" cy="355600"/>
            <a:chOff x="1806576" y="3829859"/>
            <a:chExt cx="5043767" cy="355600"/>
          </a:xfrm>
        </p:grpSpPr>
        <p:sp>
          <p:nvSpPr>
            <p:cNvPr id="24" name="Object8">
              <a:extLst>
                <a:ext uri="{FF2B5EF4-FFF2-40B4-BE49-F238E27FC236}">
                  <a16:creationId xmlns:a16="http://schemas.microsoft.com/office/drawing/2014/main" id="{A075EC50-12F5-DCE3-C955-0926A6542878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New Year Kickoff – Pt. 3 – checklist – Non Hosted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87A903-12E3-2CAF-4C36-FA5C2EF069C4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242F0-58A6-8A9E-2D1B-EFB4F6ED8F76}"/>
              </a:ext>
            </a:extLst>
          </p:cNvPr>
          <p:cNvGrpSpPr/>
          <p:nvPr/>
        </p:nvGrpSpPr>
        <p:grpSpPr>
          <a:xfrm>
            <a:off x="788423" y="4325386"/>
            <a:ext cx="5043767" cy="355600"/>
            <a:chOff x="1806576" y="3829859"/>
            <a:chExt cx="5043767" cy="355600"/>
          </a:xfrm>
        </p:grpSpPr>
        <p:sp>
          <p:nvSpPr>
            <p:cNvPr id="29" name="Object8">
              <a:extLst>
                <a:ext uri="{FF2B5EF4-FFF2-40B4-BE49-F238E27FC236}">
                  <a16:creationId xmlns:a16="http://schemas.microsoft.com/office/drawing/2014/main" id="{A32C0FD2-9AB7-E004-C1BD-0FE52DCB2FB0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What To Do After Rollover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53E861-D105-A9AB-D18E-9C228A8231FD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AFF896-30D8-6088-DEA4-C15584F3454D}"/>
              </a:ext>
            </a:extLst>
          </p:cNvPr>
          <p:cNvGrpSpPr/>
          <p:nvPr/>
        </p:nvGrpSpPr>
        <p:grpSpPr>
          <a:xfrm>
            <a:off x="780653" y="5025338"/>
            <a:ext cx="5043767" cy="355600"/>
            <a:chOff x="1806576" y="3829859"/>
            <a:chExt cx="5043767" cy="355600"/>
          </a:xfrm>
        </p:grpSpPr>
        <p:sp>
          <p:nvSpPr>
            <p:cNvPr id="34" name="Object8">
              <a:extLst>
                <a:ext uri="{FF2B5EF4-FFF2-40B4-BE49-F238E27FC236}">
                  <a16:creationId xmlns:a16="http://schemas.microsoft.com/office/drawing/2014/main" id="{D921C351-9AE8-79BF-0335-004DE063978C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Third Party Integrations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D81760-0E11-39D0-2B6E-8D2D7A369355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9BA57-8564-1D51-C9BE-082D8B852EC4}"/>
              </a:ext>
            </a:extLst>
          </p:cNvPr>
          <p:cNvGrpSpPr/>
          <p:nvPr/>
        </p:nvGrpSpPr>
        <p:grpSpPr>
          <a:xfrm>
            <a:off x="780653" y="5676447"/>
            <a:ext cx="5043767" cy="355600"/>
            <a:chOff x="1806576" y="3829859"/>
            <a:chExt cx="5043767" cy="355600"/>
          </a:xfrm>
        </p:grpSpPr>
        <p:sp>
          <p:nvSpPr>
            <p:cNvPr id="37" name="Object8">
              <a:extLst>
                <a:ext uri="{FF2B5EF4-FFF2-40B4-BE49-F238E27FC236}">
                  <a16:creationId xmlns:a16="http://schemas.microsoft.com/office/drawing/2014/main" id="{9A63BC9C-B348-80FA-E53E-F882C1073CCE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New Student Enrollment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00C020-B192-4341-FDD6-4B53B6229BF3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4E908C-A690-BF4C-8DB9-8E0E09BBA799}"/>
              </a:ext>
            </a:extLst>
          </p:cNvPr>
          <p:cNvGrpSpPr/>
          <p:nvPr/>
        </p:nvGrpSpPr>
        <p:grpSpPr>
          <a:xfrm>
            <a:off x="788423" y="6304623"/>
            <a:ext cx="5043767" cy="355600"/>
            <a:chOff x="1806576" y="3829859"/>
            <a:chExt cx="5043767" cy="355600"/>
          </a:xfrm>
        </p:grpSpPr>
        <p:sp>
          <p:nvSpPr>
            <p:cNvPr id="40" name="Object8">
              <a:extLst>
                <a:ext uri="{FF2B5EF4-FFF2-40B4-BE49-F238E27FC236}">
                  <a16:creationId xmlns:a16="http://schemas.microsoft.com/office/drawing/2014/main" id="{03E6A890-C5CA-EB2C-0087-6772EE886023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So Many More!!!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EB3899-FD0B-F2A0-C51C-79F9570066D8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LESLIE STAWARZ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DIRECTOR OF TRAINING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LESLIES@AERIES.COM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396304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MODERATORS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ELENA LOHR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                             CAROLE WILLIAMS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                               ATHINA FIRMAN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5486" y="1571036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3997422" y="2768013"/>
            <a:ext cx="7202184" cy="280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Keep topics to 30 – 45 minutes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Show &amp; Tell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Casual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Time for Q&amp;A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PPT &amp; Recordings Posted</a:t>
            </a: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4000500" lvl="8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11816" y="2589105"/>
            <a:ext cx="4572000" cy="38227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609600" y="1841500"/>
            <a:ext cx="6191250" cy="3067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67"/>
              </a:lnSpc>
            </a:pPr>
            <a:endParaRPr lang="en-US" sz="4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3">
            <a:extLst>
              <a:ext uri="{FF2B5EF4-FFF2-40B4-BE49-F238E27FC236}">
                <a16:creationId xmlns:a16="http://schemas.microsoft.com/office/drawing/2014/main" id="{84B53E58-C676-46A5-9B27-317E4D46AB84}"/>
              </a:ext>
            </a:extLst>
          </p:cNvPr>
          <p:cNvSpPr/>
          <p:nvPr/>
        </p:nvSpPr>
        <p:spPr>
          <a:xfrm>
            <a:off x="609600" y="527050"/>
            <a:ext cx="96761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IS THE ADL KIT?</a:t>
            </a:r>
            <a:endParaRPr lang="en-US" sz="2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1205501" y="615950"/>
            <a:ext cx="978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Parent Data Confirmation</a:t>
            </a:r>
          </a:p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Office Staff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59A36-4FCA-0150-6A90-62777CB0A2EE}"/>
              </a:ext>
            </a:extLst>
          </p:cNvPr>
          <p:cNvSpPr txBox="1"/>
          <p:nvPr/>
        </p:nvSpPr>
        <p:spPr>
          <a:xfrm>
            <a:off x="1205501" y="2492493"/>
            <a:ext cx="6097712" cy="334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Once parents have completed the Parent Data Confirmation (PDC), staff will need to monitor who has completed the process.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chat will discuss office staff procedures and will include a discussion of reports available and the process for survey responses.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Parent Data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Confirmation: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Part 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40522"/>
              </p:ext>
            </p:extLst>
          </p:nvPr>
        </p:nvGraphicFramePr>
        <p:xfrm>
          <a:off x="5969000" y="788669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NEED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Income Survey results need to be pulled from Query – no canned report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Survey Audits need review to generate Program records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Data Confirmation Status Report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Options when parents unable to complete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Parent Data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Confirmation: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Part 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23399"/>
              </p:ext>
            </p:extLst>
          </p:nvPr>
        </p:nvGraphicFramePr>
        <p:xfrm>
          <a:off x="5969000" y="788669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 not give permission if you are not using the surveys to PRS</a:t>
                      </a:r>
                    </a:p>
                    <a:p>
                      <a:pPr marL="304815" lvl="1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 (Parent Response to Survey)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Income Survey permission is FRE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Query tag from report to distribute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364412"/>
            <a:ext cx="2990279" cy="1468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Security</a:t>
            </a:r>
          </a:p>
          <a:p>
            <a:pPr defTabSz="609630">
              <a:lnSpc>
                <a:spcPts val="2800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15949" y="1828799"/>
            <a:ext cx="2891043" cy="1016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Information Confirmation</a:t>
            </a:r>
          </a:p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Log (ICL) Staff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604071" y="2979450"/>
            <a:ext cx="2785972" cy="11558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Parent Response</a:t>
            </a:r>
          </a:p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To Survey (PRS) Parent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604070" y="4135322"/>
            <a:ext cx="2902921" cy="10169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Special Program (PGM) -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ECE50-784B-57A8-82F5-006709B8C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787" y="874298"/>
            <a:ext cx="8277698" cy="21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5"/>
            <a:ext cx="8696442" cy="7041069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3566" y="2024167"/>
            <a:ext cx="3566734" cy="14048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Only shows data for tables 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Parent Portal group has 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been given permission to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103565" y="4026534"/>
            <a:ext cx="3566733" cy="88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anose="020B0604020202020204" charset="-120"/>
                <a:ea typeface="Aeries Sans" panose="020B0604020202020204" charset="-120"/>
              </a:rPr>
              <a:t>Data Confirmation Log</a:t>
            </a:r>
            <a:endParaRPr lang="en-US" sz="2400" dirty="0">
              <a:solidFill>
                <a:prstClr val="black"/>
              </a:solidFill>
              <a:latin typeface="Aeries Sans" panose="020B0604020202020204" charset="-120"/>
              <a:ea typeface="Aeries Sans" panose="020B0604020202020204" charset="-120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73311" y="5009954"/>
            <a:ext cx="3670298" cy="1031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Displays results for an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Individual student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5">
            <a:extLst>
              <a:ext uri="{FF2B5EF4-FFF2-40B4-BE49-F238E27FC236}">
                <a16:creationId xmlns:a16="http://schemas.microsoft.com/office/drawing/2014/main" id="{E9B3A99C-5A24-D9F8-9231-D7CF0C17157A}"/>
              </a:ext>
            </a:extLst>
          </p:cNvPr>
          <p:cNvSpPr/>
          <p:nvPr/>
        </p:nvSpPr>
        <p:spPr>
          <a:xfrm>
            <a:off x="146621" y="294116"/>
            <a:ext cx="3523679" cy="1534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Data Confirmation Status Report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BDA7E-6100-1C11-930A-211FADCE2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866" y="100792"/>
            <a:ext cx="8274635" cy="192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840FE-E050-E456-B31D-11249D085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45" y="2404824"/>
            <a:ext cx="4778104" cy="42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95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154024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266629" y="2051050"/>
            <a:ext cx="332768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Eligibility Date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266628" y="313604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Filter Options: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266628" y="3828158"/>
            <a:ext cx="3327683" cy="943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Date Range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EA1CB-B2D0-03FC-06A0-81DA28DC9A5B}"/>
              </a:ext>
            </a:extLst>
          </p:cNvPr>
          <p:cNvSpPr txBox="1"/>
          <p:nvPr/>
        </p:nvSpPr>
        <p:spPr>
          <a:xfrm>
            <a:off x="62360" y="195492"/>
            <a:ext cx="332768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Residence Survey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Audit</a:t>
            </a:r>
          </a:p>
        </p:txBody>
      </p:sp>
      <p:sp>
        <p:nvSpPr>
          <p:cNvPr id="19" name="Object11">
            <a:extLst>
              <a:ext uri="{FF2B5EF4-FFF2-40B4-BE49-F238E27FC236}">
                <a16:creationId xmlns:a16="http://schemas.microsoft.com/office/drawing/2014/main" id="{C5BC0494-D7C3-DE68-20ED-678AC5609882}"/>
              </a:ext>
            </a:extLst>
          </p:cNvPr>
          <p:cNvSpPr/>
          <p:nvPr/>
        </p:nvSpPr>
        <p:spPr>
          <a:xfrm>
            <a:off x="266628" y="4380516"/>
            <a:ext cx="3327683" cy="10240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Status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0766C-EFFE-C629-9549-4DADF0D8D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696" y="88475"/>
            <a:ext cx="8213788" cy="4292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F9A57-4295-8430-A0EA-C957BD651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536" y="4285316"/>
            <a:ext cx="7504762" cy="2638095"/>
          </a:xfrm>
          <a:prstGeom prst="rect">
            <a:avLst/>
          </a:prstGeom>
        </p:spPr>
      </p:pic>
      <p:sp>
        <p:nvSpPr>
          <p:cNvPr id="13" name="Object7">
            <a:extLst>
              <a:ext uri="{FF2B5EF4-FFF2-40B4-BE49-F238E27FC236}">
                <a16:creationId xmlns:a16="http://schemas.microsoft.com/office/drawing/2014/main" id="{D6FAF593-D1F2-8124-0B91-CFD1E5E781F4}"/>
              </a:ext>
            </a:extLst>
          </p:cNvPr>
          <p:cNvSpPr/>
          <p:nvPr/>
        </p:nvSpPr>
        <p:spPr>
          <a:xfrm>
            <a:off x="172475" y="5323669"/>
            <a:ext cx="332768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Warning if duplicate record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89254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465</Words>
  <Application>Microsoft Office PowerPoint</Application>
  <PresentationFormat>Widescreen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AeriesSansBold</vt:lpstr>
      <vt:lpstr>Aeries Sans</vt:lpstr>
      <vt:lpstr>Nunito Sans</vt:lpstr>
      <vt:lpstr>Wingdings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Leslie Stawarz</cp:lastModifiedBy>
  <cp:revision>30</cp:revision>
  <dcterms:created xsi:type="dcterms:W3CDTF">2020-10-12T22:05:31Z</dcterms:created>
  <dcterms:modified xsi:type="dcterms:W3CDTF">2022-06-14T14:51:49Z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