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4"/>
  </p:notesMasterIdLst>
  <p:sldIdLst>
    <p:sldId id="293" r:id="rId5"/>
    <p:sldId id="295" r:id="rId6"/>
    <p:sldId id="294" r:id="rId7"/>
    <p:sldId id="282" r:id="rId8"/>
    <p:sldId id="311" r:id="rId9"/>
    <p:sldId id="319" r:id="rId10"/>
    <p:sldId id="317" r:id="rId11"/>
    <p:sldId id="315" r:id="rId12"/>
    <p:sldId id="321" r:id="rId13"/>
    <p:sldId id="324" r:id="rId14"/>
    <p:sldId id="323" r:id="rId15"/>
    <p:sldId id="320" r:id="rId16"/>
    <p:sldId id="312" r:id="rId17"/>
    <p:sldId id="316" r:id="rId18"/>
    <p:sldId id="318" r:id="rId19"/>
    <p:sldId id="322" r:id="rId20"/>
    <p:sldId id="314" r:id="rId21"/>
    <p:sldId id="327" r:id="rId22"/>
    <p:sldId id="288" r:id="rId23"/>
  </p:sldIdLst>
  <p:sldSz cx="12192000" cy="6858000"/>
  <p:notesSz cx="6858000" cy="9144000"/>
  <p:embeddedFontLst>
    <p:embeddedFont>
      <p:font typeface="AeriesSansBold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Nunito Sans SemiBold" pitchFamily="2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11"/>
            <p14:sldId id="319"/>
            <p14:sldId id="317"/>
            <p14:sldId id="315"/>
            <p14:sldId id="321"/>
            <p14:sldId id="324"/>
            <p14:sldId id="323"/>
            <p14:sldId id="320"/>
            <p14:sldId id="312"/>
            <p14:sldId id="316"/>
            <p14:sldId id="318"/>
            <p14:sldId id="322"/>
            <p14:sldId id="314"/>
            <p14:sldId id="327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Portal Account Permissions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Active Portal Accounts will be prompted to complete the PDC process 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Income Survey cannot be edited 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Request for address change only generates an email, does not actually change within the system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Lock out date – Parents will not be able to access other areas in the portal   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C7C6FE80-5CC9-46CA-979C-A29A41A5B6FC}">
      <dgm:prSet custT="1"/>
      <dgm:spPr/>
      <dgm:t>
        <a:bodyPr/>
        <a:lstStyle/>
        <a:p>
          <a:r>
            <a:rPr lang="en-US" sz="2000" dirty="0"/>
            <a:t>Needs to be completed for each student</a:t>
          </a:r>
        </a:p>
      </dgm:t>
    </dgm:pt>
    <dgm:pt modelId="{1DE55115-B369-4098-973C-D2051FA1C2E2}" type="parTrans" cxnId="{9BAE4418-A0BD-4577-8943-844016F76B52}">
      <dgm:prSet/>
      <dgm:spPr/>
      <dgm:t>
        <a:bodyPr/>
        <a:lstStyle/>
        <a:p>
          <a:endParaRPr lang="en-US"/>
        </a:p>
      </dgm:t>
    </dgm:pt>
    <dgm:pt modelId="{DC67181A-61F5-4A06-854F-A399F06D55AF}" type="sibTrans" cxnId="{9BAE4418-A0BD-4577-8943-844016F76B52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6615D0-5A82-4F9C-88FA-18B7E59232AF}" type="pres">
      <dgm:prSet presAssocID="{CC12C2B5-9F9C-4B34-AFA9-4B7151B0714A}" presName="spacer" presStyleCnt="0"/>
      <dgm:spPr/>
    </dgm:pt>
    <dgm:pt modelId="{52936F2E-6226-4430-B259-8940AA15312B}" type="pres">
      <dgm:prSet presAssocID="{C7C6FE80-5CC9-46CA-979C-A29A41A5B6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AE4418-A0BD-4577-8943-844016F76B52}" srcId="{B6DF79A4-9A71-4E81-AA66-EDAA42112F43}" destId="{C7C6FE80-5CC9-46CA-979C-A29A41A5B6FC}" srcOrd="5" destOrd="0" parTransId="{1DE55115-B369-4098-973C-D2051FA1C2E2}" sibTransId="{DC67181A-61F5-4A06-854F-A399F06D55AF}"/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D640F145-7AF9-4444-8B69-CB82A3D3B517}" type="presOf" srcId="{C7C6FE80-5CC9-46CA-979C-A29A41A5B6FC}" destId="{52936F2E-6226-4430-B259-8940AA15312B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4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  <dgm:cxn modelId="{2D599571-B9A6-42A2-B21E-B1DC5FEB8185}" type="presParOf" srcId="{393F9490-9950-4C70-A54B-4737EBC4B0C4}" destId="{6FB82013-AE60-4E3C-98B4-92E8A0320938}" srcOrd="7" destOrd="0" presId="urn:microsoft.com/office/officeart/2005/8/layout/vList2"/>
    <dgm:cxn modelId="{BC42E223-C691-4301-A0E1-6D424A131558}" type="presParOf" srcId="{393F9490-9950-4C70-A54B-4737EBC4B0C4}" destId="{98326F18-9C15-4504-8EDF-1C522BE31CBD}" srcOrd="8" destOrd="0" presId="urn:microsoft.com/office/officeart/2005/8/layout/vList2"/>
    <dgm:cxn modelId="{1A947D16-47A5-4BA3-A66C-683FA0AC4A62}" type="presParOf" srcId="{393F9490-9950-4C70-A54B-4737EBC4B0C4}" destId="{8B6615D0-5A82-4F9C-88FA-18B7E59232AF}" srcOrd="9" destOrd="0" presId="urn:microsoft.com/office/officeart/2005/8/layout/vList2"/>
    <dgm:cxn modelId="{8A016CAA-9E63-473A-B573-216416562A63}" type="presParOf" srcId="{393F9490-9950-4C70-A54B-4737EBC4B0C4}" destId="{52936F2E-6226-4430-B259-8940AA1531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A396D-836F-4944-86DC-7E3AF8D42476}">
      <dgm:prSet/>
      <dgm:spPr/>
      <dgm:t>
        <a:bodyPr/>
        <a:lstStyle/>
        <a:p>
          <a:r>
            <a:rPr lang="en-US" dirty="0"/>
            <a:t>The Parent Data Confirmation may be accessed through the Aeries Mobile App or through a desktop browser </a:t>
          </a:r>
        </a:p>
      </dgm:t>
    </dgm:pt>
    <dgm:pt modelId="{EC5ADA17-10C3-4B1F-A706-95BF4C88283A}" type="parTrans" cxnId="{353A5FEA-CC55-4353-9613-226397B60069}">
      <dgm:prSet/>
      <dgm:spPr/>
      <dgm:t>
        <a:bodyPr/>
        <a:lstStyle/>
        <a:p>
          <a:endParaRPr lang="en-US"/>
        </a:p>
      </dgm:t>
    </dgm:pt>
    <dgm:pt modelId="{A0D35883-5F27-4A8B-AC26-17E5C4842539}" type="sibTrans" cxnId="{353A5FEA-CC55-4353-9613-226397B60069}">
      <dgm:prSet/>
      <dgm:spPr/>
      <dgm:t>
        <a:bodyPr/>
        <a:lstStyle/>
        <a:p>
          <a:endParaRPr lang="en-US"/>
        </a:p>
      </dgm:t>
    </dgm:pt>
    <dgm:pt modelId="{03DB6FA5-ECB1-45FA-8C6D-9F2A742D434D}">
      <dgm:prSet/>
      <dgm:spPr/>
      <dgm:t>
        <a:bodyPr/>
        <a:lstStyle/>
        <a:p>
          <a:r>
            <a:rPr lang="en-US" dirty="0"/>
            <a:t>Parent can return at any time to complete process</a:t>
          </a:r>
        </a:p>
      </dgm:t>
    </dgm:pt>
    <dgm:pt modelId="{17C7550B-C906-4AB6-8302-A1FEE271D7A8}" type="parTrans" cxnId="{850C6C5D-5AEC-4BD4-BC1E-17D5DDC0663F}">
      <dgm:prSet/>
      <dgm:spPr/>
      <dgm:t>
        <a:bodyPr/>
        <a:lstStyle/>
        <a:p>
          <a:endParaRPr lang="en-US"/>
        </a:p>
      </dgm:t>
    </dgm:pt>
    <dgm:pt modelId="{F076FF03-BC67-46CB-9142-418BFB618622}" type="sibTrans" cxnId="{850C6C5D-5AEC-4BD4-BC1E-17D5DDC0663F}">
      <dgm:prSet/>
      <dgm:spPr/>
      <dgm:t>
        <a:bodyPr/>
        <a:lstStyle/>
        <a:p>
          <a:endParaRPr lang="en-US"/>
        </a:p>
      </dgm:t>
    </dgm:pt>
    <dgm:pt modelId="{D7A3CECD-155A-4B3E-B57C-6E96CCF2208C}" type="pres">
      <dgm:prSet presAssocID="{B6DF79A4-9A71-4E81-AA66-EDAA42112F43}" presName="diagram" presStyleCnt="0">
        <dgm:presLayoutVars>
          <dgm:dir/>
          <dgm:resizeHandles val="exact"/>
        </dgm:presLayoutVars>
      </dgm:prSet>
      <dgm:spPr/>
    </dgm:pt>
    <dgm:pt modelId="{56D7B112-2BE4-4D0D-B149-606A4326B677}" type="pres">
      <dgm:prSet presAssocID="{03DB6FA5-ECB1-45FA-8C6D-9F2A742D434D}" presName="node" presStyleLbl="node1" presStyleIdx="0" presStyleCnt="2" custScaleX="96031" custScaleY="101502" custLinFactNeighborX="-43660" custLinFactNeighborY="749">
        <dgm:presLayoutVars>
          <dgm:bulletEnabled val="1"/>
        </dgm:presLayoutVars>
      </dgm:prSet>
      <dgm:spPr/>
    </dgm:pt>
    <dgm:pt modelId="{FD6B18F0-3C9A-423F-A030-F27C34E19CBE}" type="pres">
      <dgm:prSet presAssocID="{F076FF03-BC67-46CB-9142-418BFB618622}" presName="sibTrans" presStyleCnt="0"/>
      <dgm:spPr/>
    </dgm:pt>
    <dgm:pt modelId="{B4015D58-25BF-4C31-932B-AA903E71C8B1}" type="pres">
      <dgm:prSet presAssocID="{003A396D-836F-4944-86DC-7E3AF8D42476}" presName="node" presStyleLbl="node1" presStyleIdx="1" presStyleCnt="2" custScaleX="95689" custLinFactNeighborX="-43326" custLinFactNeighborY="-9007">
        <dgm:presLayoutVars>
          <dgm:bulletEnabled val="1"/>
        </dgm:presLayoutVars>
      </dgm:prSet>
      <dgm:spPr/>
    </dgm:pt>
  </dgm:ptLst>
  <dgm:cxnLst>
    <dgm:cxn modelId="{850C6C5D-5AEC-4BD4-BC1E-17D5DDC0663F}" srcId="{B6DF79A4-9A71-4E81-AA66-EDAA42112F43}" destId="{03DB6FA5-ECB1-45FA-8C6D-9F2A742D434D}" srcOrd="0" destOrd="0" parTransId="{17C7550B-C906-4AB6-8302-A1FEE271D7A8}" sibTransId="{F076FF03-BC67-46CB-9142-418BFB618622}"/>
    <dgm:cxn modelId="{D97F3584-2F6A-4706-9DFA-CBBB07E508BF}" type="presOf" srcId="{03DB6FA5-ECB1-45FA-8C6D-9F2A742D434D}" destId="{56D7B112-2BE4-4D0D-B149-606A4326B677}" srcOrd="0" destOrd="0" presId="urn:microsoft.com/office/officeart/2005/8/layout/default"/>
    <dgm:cxn modelId="{95DF1FC2-DCF0-4F7C-8BB7-7D4EEDD05DB6}" type="presOf" srcId="{003A396D-836F-4944-86DC-7E3AF8D42476}" destId="{B4015D58-25BF-4C31-932B-AA903E71C8B1}" srcOrd="0" destOrd="0" presId="urn:microsoft.com/office/officeart/2005/8/layout/default"/>
    <dgm:cxn modelId="{193313E7-F047-4AC2-946D-A5F67B040FD8}" type="presOf" srcId="{B6DF79A4-9A71-4E81-AA66-EDAA42112F43}" destId="{D7A3CECD-155A-4B3E-B57C-6E96CCF2208C}" srcOrd="0" destOrd="0" presId="urn:microsoft.com/office/officeart/2005/8/layout/default"/>
    <dgm:cxn modelId="{353A5FEA-CC55-4353-9613-226397B60069}" srcId="{B6DF79A4-9A71-4E81-AA66-EDAA42112F43}" destId="{003A396D-836F-4944-86DC-7E3AF8D42476}" srcOrd="1" destOrd="0" parTransId="{EC5ADA17-10C3-4B1F-A706-95BF4C88283A}" sibTransId="{A0D35883-5F27-4A8B-AC26-17E5C4842539}"/>
    <dgm:cxn modelId="{0B13630F-D811-4057-91AD-ED5AF1AEE0B0}" type="presParOf" srcId="{D7A3CECD-155A-4B3E-B57C-6E96CCF2208C}" destId="{56D7B112-2BE4-4D0D-B149-606A4326B677}" srcOrd="0" destOrd="0" presId="urn:microsoft.com/office/officeart/2005/8/layout/default"/>
    <dgm:cxn modelId="{2C0E74FB-8873-49B5-98E0-041D73BC5F66}" type="presParOf" srcId="{D7A3CECD-155A-4B3E-B57C-6E96CCF2208C}" destId="{FD6B18F0-3C9A-423F-A030-F27C34E19CBE}" srcOrd="1" destOrd="0" presId="urn:microsoft.com/office/officeart/2005/8/layout/default"/>
    <dgm:cxn modelId="{8158CB2F-4BAC-407A-8C26-F4EDD6A8BD1B}" type="presParOf" srcId="{D7A3CECD-155A-4B3E-B57C-6E96CCF2208C}" destId="{B4015D58-25BF-4C31-932B-AA903E71C8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17507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Portal Account Permissions </a:t>
          </a:r>
        </a:p>
      </dsp:txBody>
      <dsp:txXfrm>
        <a:off x="38656" y="56163"/>
        <a:ext cx="7892514" cy="714558"/>
      </dsp:txXfrm>
    </dsp:sp>
    <dsp:sp modelId="{4DEBA0C4-D88E-489F-82C4-1400DA7B412D}">
      <dsp:nvSpPr>
        <dsp:cNvPr id="0" name=""/>
        <dsp:cNvSpPr/>
      </dsp:nvSpPr>
      <dsp:spPr>
        <a:xfrm>
          <a:off x="0" y="858337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Portal Accounts will be prompted to complete the PDC process </a:t>
          </a:r>
        </a:p>
      </dsp:txBody>
      <dsp:txXfrm>
        <a:off x="38656" y="896993"/>
        <a:ext cx="7892514" cy="714558"/>
      </dsp:txXfrm>
    </dsp:sp>
    <dsp:sp modelId="{752776A6-C020-4E7F-94E2-8D463C0781DF}">
      <dsp:nvSpPr>
        <dsp:cNvPr id="0" name=""/>
        <dsp:cNvSpPr/>
      </dsp:nvSpPr>
      <dsp:spPr>
        <a:xfrm>
          <a:off x="0" y="1699168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Income Survey cannot be edited </a:t>
          </a:r>
        </a:p>
      </dsp:txBody>
      <dsp:txXfrm>
        <a:off x="38656" y="1737824"/>
        <a:ext cx="7892514" cy="714558"/>
      </dsp:txXfrm>
    </dsp:sp>
    <dsp:sp modelId="{006D5D51-C406-4907-A46D-0904F0868961}">
      <dsp:nvSpPr>
        <dsp:cNvPr id="0" name=""/>
        <dsp:cNvSpPr/>
      </dsp:nvSpPr>
      <dsp:spPr>
        <a:xfrm>
          <a:off x="0" y="2539999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Request for address change only generates an email, does not actually change within the system</a:t>
          </a:r>
        </a:p>
      </dsp:txBody>
      <dsp:txXfrm>
        <a:off x="38656" y="2578655"/>
        <a:ext cx="7892514" cy="714558"/>
      </dsp:txXfrm>
    </dsp:sp>
    <dsp:sp modelId="{98326F18-9C15-4504-8EDF-1C522BE31CBD}">
      <dsp:nvSpPr>
        <dsp:cNvPr id="0" name=""/>
        <dsp:cNvSpPr/>
      </dsp:nvSpPr>
      <dsp:spPr>
        <a:xfrm>
          <a:off x="0" y="3380829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Lock out date – Parents will not be able to access other areas in the portal   </a:t>
          </a:r>
        </a:p>
      </dsp:txBody>
      <dsp:txXfrm>
        <a:off x="38656" y="3419485"/>
        <a:ext cx="7892514" cy="714558"/>
      </dsp:txXfrm>
    </dsp:sp>
    <dsp:sp modelId="{52936F2E-6226-4430-B259-8940AA15312B}">
      <dsp:nvSpPr>
        <dsp:cNvPr id="0" name=""/>
        <dsp:cNvSpPr/>
      </dsp:nvSpPr>
      <dsp:spPr>
        <a:xfrm>
          <a:off x="0" y="4221660"/>
          <a:ext cx="7969826" cy="79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Needs to be completed for each student</a:t>
          </a:r>
        </a:p>
      </dsp:txBody>
      <dsp:txXfrm>
        <a:off x="38656" y="4260316"/>
        <a:ext cx="7892514" cy="71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B112-2BE4-4D0D-B149-606A4326B677}">
      <dsp:nvSpPr>
        <dsp:cNvPr id="0" name=""/>
        <dsp:cNvSpPr/>
      </dsp:nvSpPr>
      <dsp:spPr>
        <a:xfrm>
          <a:off x="158249" y="21800"/>
          <a:ext cx="4141950" cy="2626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Parent can return at any time to complete process</a:t>
          </a:r>
        </a:p>
      </dsp:txBody>
      <dsp:txXfrm>
        <a:off x="158249" y="21800"/>
        <a:ext cx="4141950" cy="2626753"/>
      </dsp:txXfrm>
    </dsp:sp>
    <dsp:sp modelId="{B4015D58-25BF-4C31-932B-AA903E71C8B1}">
      <dsp:nvSpPr>
        <dsp:cNvPr id="0" name=""/>
        <dsp:cNvSpPr/>
      </dsp:nvSpPr>
      <dsp:spPr>
        <a:xfrm>
          <a:off x="180030" y="2827394"/>
          <a:ext cx="4127199" cy="258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Parent Data Confirmation may be accessed through the Aeries Mobile App or through a desktop browser </a:t>
          </a:r>
        </a:p>
      </dsp:txBody>
      <dsp:txXfrm>
        <a:off x="180030" y="2827394"/>
        <a:ext cx="4127199" cy="258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00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4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7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0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05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5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1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3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86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s://www.aeries.com/academy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hyperlink" Target="https://www.aeries.com/solutions/dem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hyperlink" Target="https://support.aeries.com/support/solutions/articles/14000071659-parent-data-confirmation-setup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https://support.aeries.com/support/solutions/folders/140001164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014434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Overview Part 2 of 4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57D26-0EE3-C59D-3E02-CF77E923D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205" y="745304"/>
            <a:ext cx="8008339" cy="516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441789" y="1104901"/>
            <a:ext cx="26565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Student Demographics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Address Changes will not automatically be  updated in the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60307-6E4F-BCF1-C153-66EA33E8B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349" y="527718"/>
            <a:ext cx="7663104" cy="485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96F4B0-49B1-4F21-5B4F-3663383EC8A5}"/>
              </a:ext>
            </a:extLst>
          </p:cNvPr>
          <p:cNvSpPr txBox="1"/>
          <p:nvPr/>
        </p:nvSpPr>
        <p:spPr>
          <a:xfrm>
            <a:off x="447387" y="1475758"/>
            <a:ext cx="233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Parents may add or edit records</a:t>
            </a:r>
          </a:p>
        </p:txBody>
      </p:sp>
    </p:spTree>
    <p:extLst>
      <p:ext uri="{BB962C8B-B14F-4D97-AF65-F5344CB8AC3E}">
        <p14:creationId xmlns:p14="http://schemas.microsoft.com/office/powerpoint/2010/main" val="220758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7798D-BD8E-ADA0-4275-92C0ED19F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449" y="455264"/>
            <a:ext cx="6911860" cy="3183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285D1-01E4-C300-907C-B7E6B2BDC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989054"/>
            <a:ext cx="6834909" cy="1919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4D1C3-5C15-E199-8A9E-FE9B5339F7E1}"/>
              </a:ext>
            </a:extLst>
          </p:cNvPr>
          <p:cNvSpPr txBox="1"/>
          <p:nvPr/>
        </p:nvSpPr>
        <p:spPr>
          <a:xfrm>
            <a:off x="430934" y="1485686"/>
            <a:ext cx="2884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Medical History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Parent may add records and comments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Records that No longer apply maybe removed </a:t>
            </a:r>
          </a:p>
        </p:txBody>
      </p:sp>
    </p:spTree>
    <p:extLst>
      <p:ext uri="{BB962C8B-B14F-4D97-AF65-F5344CB8AC3E}">
        <p14:creationId xmlns:p14="http://schemas.microsoft.com/office/powerpoint/2010/main" val="183211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6A17-82B7-D1AA-D470-DFFE140A5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113805"/>
            <a:ext cx="7825566" cy="4714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19EE2D-FA59-C59B-1F60-EF1B1DA50D15}"/>
              </a:ext>
            </a:extLst>
          </p:cNvPr>
          <p:cNvSpPr txBox="1"/>
          <p:nvPr/>
        </p:nvSpPr>
        <p:spPr>
          <a:xfrm>
            <a:off x="330200" y="1188333"/>
            <a:ext cx="30861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Required Documents </a:t>
            </a:r>
          </a:p>
          <a:p>
            <a:endParaRPr lang="en-US" sz="2800" dirty="0"/>
          </a:p>
          <a:p>
            <a:r>
              <a:rPr lang="en-US" sz="2400" dirty="0">
                <a:solidFill>
                  <a:schemeClr val="bg1"/>
                </a:solidFill>
              </a:rPr>
              <a:t>Confirmation Text define the statement in  the Code table (DCV.CT)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17E6E-ABF0-9BA9-A7A2-434923855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796" y="800100"/>
            <a:ext cx="7377754" cy="544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498EE-2F6B-7A70-4E21-6A32E184FF14}"/>
              </a:ext>
            </a:extLst>
          </p:cNvPr>
          <p:cNvSpPr txBox="1"/>
          <p:nvPr/>
        </p:nvSpPr>
        <p:spPr>
          <a:xfrm>
            <a:off x="476250" y="1507255"/>
            <a:ext cx="27876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Authorizations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Required questions must be completed before they can move onto the next page </a:t>
            </a:r>
          </a:p>
        </p:txBody>
      </p:sp>
    </p:spTree>
    <p:extLst>
      <p:ext uri="{BB962C8B-B14F-4D97-AF65-F5344CB8AC3E}">
        <p14:creationId xmlns:p14="http://schemas.microsoft.com/office/powerpoint/2010/main" val="162195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DAB08-2479-CBC5-4C29-2F1D023C6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088" y="515815"/>
            <a:ext cx="7521462" cy="5460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1C5F0-B4DB-4817-275C-F9B4B34525D0}"/>
              </a:ext>
            </a:extLst>
          </p:cNvPr>
          <p:cNvSpPr txBox="1"/>
          <p:nvPr/>
        </p:nvSpPr>
        <p:spPr>
          <a:xfrm>
            <a:off x="465947" y="1120741"/>
            <a:ext cx="25161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Final Data Confirmation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must Click Finish and Submit on the page </a:t>
            </a:r>
          </a:p>
        </p:txBody>
      </p:sp>
    </p:spTree>
    <p:extLst>
      <p:ext uri="{BB962C8B-B14F-4D97-AF65-F5344CB8AC3E}">
        <p14:creationId xmlns:p14="http://schemas.microsoft.com/office/powerpoint/2010/main" val="127551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84651-B34E-6020-DEB6-5D7188FF8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758" y="1322956"/>
            <a:ext cx="7465792" cy="414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9334B-22C5-DD95-5755-CDCC9BCB96D7}"/>
              </a:ext>
            </a:extLst>
          </p:cNvPr>
          <p:cNvSpPr txBox="1"/>
          <p:nvPr/>
        </p:nvSpPr>
        <p:spPr>
          <a:xfrm>
            <a:off x="469360" y="1104901"/>
            <a:ext cx="2654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Final Data Confirmation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Based upon your settings parents may print out a New Emergency Card </a:t>
            </a:r>
          </a:p>
        </p:txBody>
      </p:sp>
    </p:spTree>
    <p:extLst>
      <p:ext uri="{BB962C8B-B14F-4D97-AF65-F5344CB8AC3E}">
        <p14:creationId xmlns:p14="http://schemas.microsoft.com/office/powerpoint/2010/main" val="201213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Watch for more upcoming webinars!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267200" y="895927"/>
            <a:ext cx="73723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End of Year Workshop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New Year Kickoff – Pt 1 – EOY Process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New Year Kickoff – Pt 2 – Checklist – Hosted 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New Year Kickoff – Pt 3 – Checklist – Non Hosted 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To Do After Rollover 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Third Party Integrations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New Student 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 Many More!!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005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286991" y="4192497"/>
            <a:ext cx="57646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Parent Data Confirmation Setup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Aeries Demo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Aeries Academy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4"/>
              </a:rPr>
              <a:t>Parent Data Confirmation Videos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Elena Lohr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Customer Advocate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elena@aeries.com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Leslie Stawarz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		Carole Willimas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99666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45228"/>
              </p:ext>
            </p:extLst>
          </p:nvPr>
        </p:nvGraphicFramePr>
        <p:xfrm>
          <a:off x="3707544" y="493160"/>
          <a:ext cx="8224682" cy="565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837424-4427-7476-DD68-F3F43F3438EB}"/>
              </a:ext>
            </a:extLst>
          </p:cNvPr>
          <p:cNvSpPr txBox="1"/>
          <p:nvPr/>
        </p:nvSpPr>
        <p:spPr>
          <a:xfrm>
            <a:off x="738562" y="1748892"/>
            <a:ext cx="32079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04897-BCA2-DD4C-0700-2436DB7EEB2B}"/>
              </a:ext>
            </a:extLst>
          </p:cNvPr>
          <p:cNvGrpSpPr/>
          <p:nvPr/>
        </p:nvGrpSpPr>
        <p:grpSpPr>
          <a:xfrm>
            <a:off x="8065213" y="511364"/>
            <a:ext cx="3879138" cy="2624288"/>
            <a:chOff x="965152" y="5225"/>
            <a:chExt cx="2955249" cy="18829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0D5E72-24DE-45FD-304C-4BDF47DE3633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665F50-C843-6BB2-7A14-6454DBCC68BA}"/>
                </a:ext>
              </a:extLst>
            </p:cNvPr>
            <p:cNvSpPr txBox="1"/>
            <p:nvPr/>
          </p:nvSpPr>
          <p:spPr>
            <a:xfrm>
              <a:off x="971859" y="18286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Parent prompt is located on the bottom right-hand corner (new view) or banner will show on top of page (old view)</a:t>
              </a:r>
              <a:endParaRPr lang="en-US" sz="28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C84B9C-DE24-575E-C3FA-730F914A00BD}"/>
              </a:ext>
            </a:extLst>
          </p:cNvPr>
          <p:cNvGrpSpPr/>
          <p:nvPr/>
        </p:nvGrpSpPr>
        <p:grpSpPr>
          <a:xfrm>
            <a:off x="8086143" y="3318553"/>
            <a:ext cx="3858208" cy="2589878"/>
            <a:chOff x="965152" y="5225"/>
            <a:chExt cx="2948542" cy="18699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D37761-D60D-D6C5-63D8-AD9AFCC32F01}"/>
                </a:ext>
              </a:extLst>
            </p:cNvPr>
            <p:cNvSpPr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373969-3F8D-13F7-4250-A88E0D6D70B8}"/>
                </a:ext>
              </a:extLst>
            </p:cNvPr>
            <p:cNvSpPr txBox="1"/>
            <p:nvPr/>
          </p:nvSpPr>
          <p:spPr>
            <a:xfrm>
              <a:off x="965152" y="5225"/>
              <a:ext cx="2948542" cy="1869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Parent can reset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t</a:t>
              </a:r>
              <a:r>
                <a:rPr lang="en-US" sz="2800" kern="1200" dirty="0"/>
                <a:t>heir password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4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255F5-C7C4-DE63-EEE9-25DB45D41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963" y="1280812"/>
            <a:ext cx="5166655" cy="4787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FE696-DE69-C770-497D-DE5F56C75B71}"/>
              </a:ext>
            </a:extLst>
          </p:cNvPr>
          <p:cNvSpPr txBox="1"/>
          <p:nvPr/>
        </p:nvSpPr>
        <p:spPr>
          <a:xfrm>
            <a:off x="666813" y="1552366"/>
            <a:ext cx="23922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Login Page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may use  the forgot password option to reset their password</a:t>
            </a:r>
          </a:p>
        </p:txBody>
      </p:sp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2E3E1-8D48-C3D0-7EB2-9B9A5D42E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155" y="600599"/>
            <a:ext cx="7735395" cy="5024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379268" y="1520785"/>
            <a:ext cx="26895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Welcome page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parent prompt is located on the bottom right-hand corner (new view) or banner will show on the top of the page (old view)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2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9757A-79DA-317B-84B1-E0EFBD39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82966"/>
            <a:ext cx="6969193" cy="5025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552450" y="1116161"/>
            <a:ext cx="26618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Family Information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will only see the Surveys that have been enabled </a:t>
            </a:r>
          </a:p>
        </p:txBody>
      </p:sp>
    </p:spTree>
    <p:extLst>
      <p:ext uri="{BB962C8B-B14F-4D97-AF65-F5344CB8AC3E}">
        <p14:creationId xmlns:p14="http://schemas.microsoft.com/office/powerpoint/2010/main" val="312031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E3DF1-058B-3E40-F15C-AF327EE68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851" y="422317"/>
            <a:ext cx="7372349" cy="3558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31998-1C09-0EB6-5178-423A087CD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6144" y="3186307"/>
            <a:ext cx="5394038" cy="3558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330200" y="1547048"/>
            <a:ext cx="2854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Income Survey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parent will be prompted they may not edit the record </a:t>
            </a:r>
          </a:p>
        </p:txBody>
      </p:sp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487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Nunito Sans</vt:lpstr>
      <vt:lpstr>Arial</vt:lpstr>
      <vt:lpstr>-apple-system</vt:lpstr>
      <vt:lpstr>Calibri</vt:lpstr>
      <vt:lpstr>AeriesSansBold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Leslie Stawarz</cp:lastModifiedBy>
  <cp:revision>18</cp:revision>
  <dcterms:created xsi:type="dcterms:W3CDTF">2020-10-12T22:05:31Z</dcterms:created>
  <dcterms:modified xsi:type="dcterms:W3CDTF">2022-06-09T05:07:54Z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