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5" r:id="rId2"/>
    <p:sldId id="303" r:id="rId3"/>
    <p:sldId id="270" r:id="rId4"/>
    <p:sldId id="275" r:id="rId5"/>
    <p:sldId id="271" r:id="rId6"/>
    <p:sldId id="272" r:id="rId7"/>
    <p:sldId id="305" r:id="rId8"/>
    <p:sldId id="276" r:id="rId9"/>
    <p:sldId id="277" r:id="rId10"/>
    <p:sldId id="278" r:id="rId11"/>
    <p:sldId id="280" r:id="rId12"/>
    <p:sldId id="279" r:id="rId13"/>
    <p:sldId id="282" r:id="rId14"/>
    <p:sldId id="283" r:id="rId15"/>
    <p:sldId id="306" r:id="rId16"/>
    <p:sldId id="284" r:id="rId17"/>
    <p:sldId id="310" r:id="rId18"/>
    <p:sldId id="285" r:id="rId19"/>
    <p:sldId id="289" r:id="rId20"/>
    <p:sldId id="286" r:id="rId21"/>
    <p:sldId id="288" r:id="rId22"/>
    <p:sldId id="287" r:id="rId23"/>
    <p:sldId id="290" r:id="rId24"/>
    <p:sldId id="291" r:id="rId25"/>
    <p:sldId id="292" r:id="rId26"/>
    <p:sldId id="294" r:id="rId27"/>
    <p:sldId id="295" r:id="rId28"/>
    <p:sldId id="296" r:id="rId29"/>
    <p:sldId id="299" r:id="rId30"/>
    <p:sldId id="308" r:id="rId31"/>
  </p:sldIdLst>
  <p:sldSz cx="24384000" cy="13716000"/>
  <p:notesSz cx="7102475" cy="9388475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CDB"/>
    <a:srgbClr val="BA2529"/>
    <a:srgbClr val="303D74"/>
    <a:srgbClr val="507392"/>
    <a:srgbClr val="1D3787"/>
    <a:srgbClr val="2B318A"/>
    <a:srgbClr val="44546A"/>
    <a:srgbClr val="8000FF"/>
    <a:srgbClr val="33A9AF"/>
    <a:srgbClr val="C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8" autoAdjust="0"/>
    <p:restoredTop sz="96322" autoAdjust="0"/>
  </p:normalViewPr>
  <p:slideViewPr>
    <p:cSldViewPr snapToGrid="0">
      <p:cViewPr varScale="1">
        <p:scale>
          <a:sx n="47" d="100"/>
          <a:sy n="47" d="100"/>
        </p:scale>
        <p:origin x="88" y="51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6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0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6486"/>
            <a:ext cx="24384000" cy="2726871"/>
          </a:xfrm>
          <a:prstGeom prst="rect">
            <a:avLst/>
          </a:prstGeom>
          <a:solidFill>
            <a:srgbClr val="1D3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  <a:latin typeface="Bebas Neue" panose="020B0606020202050201" pitchFamily="34" charset="-9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5631" y="9174137"/>
            <a:ext cx="20092736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spc="100" dirty="0">
                <a:solidFill>
                  <a:schemeClr val="accent5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rPr>
              <a:t>Presented by:</a:t>
            </a:r>
          </a:p>
          <a:p>
            <a:pPr algn="ctr"/>
            <a:r>
              <a:rPr lang="en-US" b="1" spc="100" dirty="0">
                <a:solidFill>
                  <a:schemeClr val="accent5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rPr>
              <a:t>Christie Reider, Trainer</a:t>
            </a:r>
          </a:p>
          <a:p>
            <a:pPr algn="ctr"/>
            <a:r>
              <a:rPr lang="en-US" b="1" spc="100" dirty="0">
                <a:solidFill>
                  <a:schemeClr val="accent5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rPr>
              <a:t>Theresa Nicolaou</a:t>
            </a:r>
            <a:r>
              <a:rPr lang="en-US" b="1" spc="100">
                <a:solidFill>
                  <a:schemeClr val="accent5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rPr>
              <a:t>, Moderator</a:t>
            </a:r>
            <a:endParaRPr lang="en-US" b="1" spc="100" dirty="0">
              <a:solidFill>
                <a:schemeClr val="accent5">
                  <a:lumMod val="50000"/>
                </a:schemeClr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3" name="Picture 2" descr="Favicon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88" y="805571"/>
            <a:ext cx="3608440" cy="35975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6776" y="7047431"/>
            <a:ext cx="13030447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Summer School </a:t>
            </a:r>
          </a:p>
          <a:p>
            <a:pPr algn="ctr"/>
            <a:r>
              <a:rPr lang="en-US" sz="5400" b="1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Management</a:t>
            </a:r>
          </a:p>
          <a:p>
            <a:pPr algn="ctr"/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267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404DA0-0A6F-4F97-9B97-8809C2AD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0" y="2683494"/>
            <a:ext cx="14094227" cy="8191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45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Flow Chart logged into Summer 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3D0E3-74D5-4190-9109-E0315093AFE2}"/>
              </a:ext>
            </a:extLst>
          </p:cNvPr>
          <p:cNvSpPr/>
          <p:nvPr/>
        </p:nvSpPr>
        <p:spPr>
          <a:xfrm>
            <a:off x="5768340" y="6603074"/>
            <a:ext cx="129973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5BDA6B-B37A-4873-8178-1C477C721EA9}"/>
              </a:ext>
            </a:extLst>
          </p:cNvPr>
          <p:cNvSpPr/>
          <p:nvPr/>
        </p:nvSpPr>
        <p:spPr>
          <a:xfrm>
            <a:off x="7564582" y="11769020"/>
            <a:ext cx="10501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498762" y="984383"/>
            <a:ext cx="2388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Scheduling Reports  when in Summer 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5C30E3-BAAD-4E98-8817-7EA43E2414DC}"/>
              </a:ext>
            </a:extLst>
          </p:cNvPr>
          <p:cNvSpPr/>
          <p:nvPr/>
        </p:nvSpPr>
        <p:spPr>
          <a:xfrm>
            <a:off x="4682836" y="1548855"/>
            <a:ext cx="14879782" cy="1172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All Scheduling reports are available when logged into the summer school:</a:t>
            </a: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Print Scheduling Course Request Tally    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Print Scheduling Course Request Listing  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Students With More or Less Than N Course Requests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Print Scheduling Course Request Letter to 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Preschedule Edit Listing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Scheduling Course Request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Scheduling Class Load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Scheduling Class Load Averages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Scheduling Reject Analysis Listing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Students With Double Periods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Students With Incomplete Class Schedules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Students With More or Less Than N Periods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Students With Unbalanced Academic 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Scheduling Letter to 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Summary of Students by Teacher and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Student Locator Cards</a:t>
            </a:r>
          </a:p>
        </p:txBody>
      </p:sp>
    </p:spTree>
    <p:extLst>
      <p:ext uri="{BB962C8B-B14F-4D97-AF65-F5344CB8AC3E}">
        <p14:creationId xmlns:p14="http://schemas.microsoft.com/office/powerpoint/2010/main" val="1011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Summer Course Request Management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0349ECC-8483-41B6-8837-8141772E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2" y="2492164"/>
            <a:ext cx="12590897" cy="91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Student/Parent Portal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010B3-2B60-49E4-B7CF-6A5BE42F8F08}"/>
              </a:ext>
            </a:extLst>
          </p:cNvPr>
          <p:cNvSpPr/>
          <p:nvPr/>
        </p:nvSpPr>
        <p:spPr>
          <a:xfrm>
            <a:off x="2549242" y="2576945"/>
            <a:ext cx="198462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Verdana" panose="020B0604030504040204" pitchFamily="34" charset="0"/>
              </a:rPr>
              <a:t>Summer School Course Requests can be viewed or entered by parents or students through the Aeries Portal. </a:t>
            </a:r>
          </a:p>
        </p:txBody>
      </p:sp>
      <p:pic>
        <p:nvPicPr>
          <p:cNvPr id="5" name="Picture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4813D39E-2958-41CB-9D30-F1D5E030B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06" y="4437586"/>
            <a:ext cx="12724973" cy="86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Parent/Student Portal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DC30E4-4A90-47D5-978D-DAAED53DF561}"/>
              </a:ext>
            </a:extLst>
          </p:cNvPr>
          <p:cNvSpPr/>
          <p:nvPr/>
        </p:nvSpPr>
        <p:spPr>
          <a:xfrm>
            <a:off x="554192" y="2523696"/>
            <a:ext cx="234695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Verdana" panose="020B0604030504040204" pitchFamily="34" charset="0"/>
              </a:rPr>
              <a:t>The </a:t>
            </a:r>
            <a:r>
              <a:rPr lang="en-US" sz="4400" b="1" dirty="0">
                <a:solidFill>
                  <a:srgbClr val="000000"/>
                </a:solidFill>
                <a:latin typeface="Verdana" panose="020B0604030504040204" pitchFamily="34" charset="0"/>
              </a:rPr>
              <a:t>Summer School Course Requests </a:t>
            </a:r>
            <a:r>
              <a:rPr lang="en-US" sz="4400" dirty="0">
                <a:solidFill>
                  <a:srgbClr val="000000"/>
                </a:solidFill>
                <a:latin typeface="Verdana" panose="020B0604030504040204" pitchFamily="34" charset="0"/>
              </a:rPr>
              <a:t>appear under classes</a:t>
            </a:r>
            <a:r>
              <a:rPr lang="en-US" sz="44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Picture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80BA8D86-88F0-474F-81F8-1B2E0D60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4" y="4016702"/>
            <a:ext cx="23183132" cy="871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3785652"/>
            <a:chOff x="11281800" y="3055226"/>
            <a:chExt cx="11920451" cy="41575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415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endPara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Questions????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938795" y="4784489"/>
              <a:ext cx="7694209" cy="84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3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387927" y="984383"/>
            <a:ext cx="239928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Flow Chart Copy Students into Summer 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5D6504-F7A2-4FB4-A30D-E4F185856362}"/>
              </a:ext>
            </a:extLst>
          </p:cNvPr>
          <p:cNvSpPr/>
          <p:nvPr/>
        </p:nvSpPr>
        <p:spPr>
          <a:xfrm>
            <a:off x="6964712" y="11526982"/>
            <a:ext cx="95872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BBC3C-051A-4963-9B66-4D004289C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553" y="3779747"/>
            <a:ext cx="5682220" cy="50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-15244437" y="-926306"/>
            <a:ext cx="61687656" cy="10557372"/>
            <a:chOff x="11281800" y="3055226"/>
            <a:chExt cx="11920451" cy="28055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280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endPara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938795" y="4784489"/>
              <a:ext cx="7694209" cy="84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E63948-B977-4CED-B838-BE1758A2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37" y="5389993"/>
            <a:ext cx="20812806" cy="70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89CA18-A635-4E8D-A285-CF373E25F313}"/>
              </a:ext>
            </a:extLst>
          </p:cNvPr>
          <p:cNvSpPr txBox="1"/>
          <p:nvPr/>
        </p:nvSpPr>
        <p:spPr>
          <a:xfrm>
            <a:off x="1958037" y="1458716"/>
            <a:ext cx="2047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The student’s grade level in the summer school will be populated based on the 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Scheduling Setup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options in the summer school in the regular database.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3199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Copy Students into SS in the Current Database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A0865D1-320F-4677-BDD4-65F4EE7F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546765"/>
            <a:ext cx="19604131" cy="86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Copy Students into SS in a New Database</a:t>
            </a:r>
          </a:p>
        </p:txBody>
      </p:sp>
      <p:pic>
        <p:nvPicPr>
          <p:cNvPr id="10" name="Picture 2" descr="1zBCDwEi_H-Cc6788yr7Q3YPcACvdSLp0w (739Ã536)">
            <a:extLst>
              <a:ext uri="{FF2B5EF4-FFF2-40B4-BE49-F238E27FC236}">
                <a16:creationId xmlns:a16="http://schemas.microsoft.com/office/drawing/2014/main" id="{0CE565DB-C860-4C20-AF76-DB270E7A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91" y="2493818"/>
            <a:ext cx="15012941" cy="108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2344014"/>
            <a:chOff x="11281800" y="3055226"/>
            <a:chExt cx="11920451" cy="25742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131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Course Request Page in the home school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938795" y="4784489"/>
              <a:ext cx="7694209" cy="84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031C6A1-DD2C-4CE8-A820-D84BE4EB4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39" t="12534" r="1914" b="11473"/>
          <a:stretch/>
        </p:blipFill>
        <p:spPr>
          <a:xfrm>
            <a:off x="1901347" y="2322626"/>
            <a:ext cx="20581303" cy="105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SS New Database Options/Requirements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5D7C65-EC20-497B-8FDA-C259A0031CB6}"/>
              </a:ext>
            </a:extLst>
          </p:cNvPr>
          <p:cNvSpPr/>
          <p:nvPr/>
        </p:nvSpPr>
        <p:spPr>
          <a:xfrm>
            <a:off x="2189018" y="994857"/>
            <a:ext cx="1859280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The administrator performing the Copy Students into Summer School in the New Database will also need to enter the DBO User Name and DBO password to the copy process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Helvetica Neue"/>
              </a:rPr>
              <a:t>Note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: This elevated SQL login is necessary because this process entails copying more than just data (e.g., security and some table definitions). At minimum, the login must be a member of the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db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owner database role on both the current and new summer databases and have the ALTER ANY LOGIN server-level permission. Using a login that is a member of the sysadmin fixed server role is one way to guarantee that permissions are adequate.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Custom tables that have been configured using the 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Define Custom Tables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feature in Aeries will automatically be created and copied during the 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Copy Students into Summer Schools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process.</a:t>
            </a:r>
          </a:p>
          <a:p>
            <a:r>
              <a:rPr lang="en-US" b="1" dirty="0">
                <a:solidFill>
                  <a:srgbClr val="333333"/>
                </a:solidFill>
                <a:latin typeface="Helvetica Neue"/>
              </a:rPr>
              <a:t>          </a:t>
            </a:r>
          </a:p>
          <a:p>
            <a:endParaRPr lang="en-US" b="1" dirty="0">
              <a:solidFill>
                <a:srgbClr val="333333"/>
              </a:solidFill>
              <a:latin typeface="Helvetica Neue"/>
            </a:endParaRPr>
          </a:p>
          <a:p>
            <a:r>
              <a:rPr lang="en-US" b="1" dirty="0">
                <a:solidFill>
                  <a:srgbClr val="333333"/>
                </a:solidFill>
                <a:latin typeface="Helvetica Neue"/>
              </a:rPr>
              <a:t>NOTE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: Non-student-related custom tables will NOT be copied to the new summer database at all.</a:t>
            </a:r>
          </a:p>
        </p:txBody>
      </p:sp>
    </p:spTree>
    <p:extLst>
      <p:ext uri="{BB962C8B-B14F-4D97-AF65-F5344CB8AC3E}">
        <p14:creationId xmlns:p14="http://schemas.microsoft.com/office/powerpoint/2010/main" val="2281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8" y="973047"/>
            <a:ext cx="220205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SS New Database Options/Requirements</a:t>
            </a:r>
          </a:p>
          <a:p>
            <a:endParaRPr lang="en-US" sz="8000" kern="1700" spc="23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FAB2A3-8C3C-49DB-B087-27779226B02D}"/>
              </a:ext>
            </a:extLst>
          </p:cNvPr>
          <p:cNvSpPr/>
          <p:nvPr/>
        </p:nvSpPr>
        <p:spPr>
          <a:xfrm>
            <a:off x="1939636" y="-667138"/>
            <a:ext cx="21585381" cy="1338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Prior to running the 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Copy Students into Summer School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process, the new summer database needs to be created in SQL Server Management Studio.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The year of the new summer database must be the same as the current year or increased by one (for example DST17000EagleUSD_Summer)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The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SQLModel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from the most recent Aeries Client Version update needs to be run against it to create the table 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Helvetica Neue"/>
              </a:rPr>
              <a:t>Note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: There is no need to connect to the new summer database in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AdminCS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prior to running in Web as long as the latest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SQLModel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is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The new summer database must reside on the same server as the regular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The new summer database connection must be configured in a different database group than the current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The 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District Rule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(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LOC.R2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 to 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“Assign new student Id numbers from the district, not school” 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will be honored.  Verify the next perm ID in the regular database from 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School Options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is set correctly for new student adds.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Helvetica Neue"/>
              </a:rPr>
              <a:t>Disable Access to All Schools Except Summer Schools in the Summer Database 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– this option, when selected, will delete tag all 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USR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records (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User School Permissions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 table to limit the access of users to only the summer schools.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 </a:t>
            </a:r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771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Flow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ECCDB6-777D-4D8C-8642-A9AFE2387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613" y="2743200"/>
            <a:ext cx="20446045" cy="79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Troubleshooting – Things to Check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9DE53C-22BA-4B21-A202-3BCAA9B49D96}"/>
              </a:ext>
            </a:extLst>
          </p:cNvPr>
          <p:cNvSpPr/>
          <p:nvPr/>
        </p:nvSpPr>
        <p:spPr>
          <a:xfrm>
            <a:off x="1837025" y="2307822"/>
            <a:ext cx="22020501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Confirm School Options.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Confirm Terms.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If using Tracks, must build track related information in Summer School.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Confirm Bell Schedule.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Confirm Scheduling: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SMS scheduler should remain linked to the SSR table at the student's school.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Confirm SMS sections are correct.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Confirm all students have been scheduled.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Copy students to Summer School.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In </a:t>
            </a:r>
            <a:r>
              <a:rPr lang="en-US" sz="3200" b="1" dirty="0"/>
              <a:t>Scheduling Process | Configurations | Scheduling Setup </a:t>
            </a:r>
            <a:r>
              <a:rPr lang="en-US" sz="3200" dirty="0"/>
              <a:t>remove the checkmark from </a:t>
            </a:r>
            <a:r>
              <a:rPr lang="en-US" sz="3200" i="1" dirty="0"/>
              <a:t>Summer School Course Request Scheduling</a:t>
            </a:r>
            <a:r>
              <a:rPr lang="en-US" sz="3200" dirty="0"/>
              <a:t>.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Make a backup.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Roll to MST.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Teachers don't have access to Summer School: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Copy teacher permissions from another school.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Confirm teacher record is linked to Staff ID.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Confirm Attendance in Portal Options is configured.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Confirm </a:t>
            </a:r>
            <a:r>
              <a:rPr lang="en-US" sz="3200" b="1" dirty="0"/>
              <a:t>App Settings | </a:t>
            </a:r>
            <a:r>
              <a:rPr lang="en-US" sz="3200" b="1" dirty="0" err="1"/>
              <a:t>Appsettings.config</a:t>
            </a:r>
            <a:r>
              <a:rPr lang="en-US" sz="3200" b="1" dirty="0"/>
              <a:t> </a:t>
            </a:r>
            <a:r>
              <a:rPr lang="en-US" sz="3200" dirty="0"/>
              <a:t>is set for Summer School.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Users don't have access to Summer School: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Confirm Summer School access on user accounts.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Portal Accounts cannot see data in Summer School: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In </a:t>
            </a:r>
            <a:r>
              <a:rPr lang="en-US" sz="3200" b="1" dirty="0"/>
              <a:t>Security | Portal Groups </a:t>
            </a:r>
            <a:r>
              <a:rPr lang="en-US" sz="3200" dirty="0"/>
              <a:t>push permissions to Parents and Students</a:t>
            </a:r>
          </a:p>
        </p:txBody>
      </p:sp>
    </p:spTree>
    <p:extLst>
      <p:ext uri="{BB962C8B-B14F-4D97-AF65-F5344CB8AC3E}">
        <p14:creationId xmlns:p14="http://schemas.microsoft.com/office/powerpoint/2010/main" val="8939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360217" y="982328"/>
            <a:ext cx="24020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Copy Data from Summer School (District)</a:t>
            </a:r>
          </a:p>
        </p:txBody>
      </p:sp>
      <p:pic>
        <p:nvPicPr>
          <p:cNvPr id="10" name="Picture 2" descr="nHdCiPwR8gm47KcuVZLOFkSOZgcy9TGMbg.png (922Ã181)">
            <a:extLst>
              <a:ext uri="{FF2B5EF4-FFF2-40B4-BE49-F238E27FC236}">
                <a16:creationId xmlns:a16="http://schemas.microsoft.com/office/drawing/2014/main" id="{1C5FE8A3-3A3D-49A4-9B0F-F409DEB1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75" y="3602181"/>
            <a:ext cx="20364413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C393A0-EBDB-4382-AC55-FF2049B53137}"/>
              </a:ext>
            </a:extLst>
          </p:cNvPr>
          <p:cNvSpPr/>
          <p:nvPr/>
        </p:nvSpPr>
        <p:spPr>
          <a:xfrm>
            <a:off x="7564582" y="11577664"/>
            <a:ext cx="9302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Copy Data from SS (School Options)</a:t>
            </a:r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13D8158-A118-492A-8F25-5B0999AB3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5" y="3357349"/>
            <a:ext cx="24084050" cy="88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Copy Data from SS (Table Option)</a:t>
            </a:r>
          </a:p>
        </p:txBody>
      </p:sp>
      <p:pic>
        <p:nvPicPr>
          <p:cNvPr id="10" name="Picture 2" descr="oUwkR-91sFnd0Knkqa4n9D4Rkf7zAfj7Ag.png (1078Ã380)">
            <a:extLst>
              <a:ext uri="{FF2B5EF4-FFF2-40B4-BE49-F238E27FC236}">
                <a16:creationId xmlns:a16="http://schemas.microsoft.com/office/drawing/2014/main" id="{E2222892-145E-4A25-95DC-5F96DE64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56" y="3292205"/>
            <a:ext cx="22448928" cy="79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443345" y="984383"/>
            <a:ext cx="23469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Copy Data from SS (Update Transcript History)</a:t>
            </a:r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5E62440-3AF5-4B53-9519-F16D7FAF7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4" y="3452884"/>
            <a:ext cx="23592499" cy="79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Copy Data from SS (Options/Submit)</a:t>
            </a:r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184A801-C688-411C-965B-C46D7D33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9" y="4018442"/>
            <a:ext cx="23972439" cy="65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Copy Data from SS (Confirmation)</a:t>
            </a:r>
          </a:p>
        </p:txBody>
      </p:sp>
      <p:pic>
        <p:nvPicPr>
          <p:cNvPr id="10" name="Picture 2" descr="XQcwZnDoq0SFr6p1YHzLhjZ8p38_bjTEKg.png (358Ã155)">
            <a:extLst>
              <a:ext uri="{FF2B5EF4-FFF2-40B4-BE49-F238E27FC236}">
                <a16:creationId xmlns:a16="http://schemas.microsoft.com/office/drawing/2014/main" id="{3E66E802-91E0-443A-87E1-B136255A1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1" y="4876801"/>
            <a:ext cx="9161601" cy="47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3.amazonaws.com/cdn.freshdesk.com/data/helpdesk/attachments/production/14051764208/original/PbHaleU6sWlI24Jc5YXbg_WNUYRVZOc6Bw.png?1565298094">
            <a:extLst>
              <a:ext uri="{FF2B5EF4-FFF2-40B4-BE49-F238E27FC236}">
                <a16:creationId xmlns:a16="http://schemas.microsoft.com/office/drawing/2014/main" id="{60ACB617-F701-48F9-94D9-E20D523A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5" y="2521527"/>
            <a:ext cx="11083988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2344014"/>
            <a:chOff x="11281800" y="3055226"/>
            <a:chExt cx="11920451" cy="25742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145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Summer School Flow Chart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938795" y="4784489"/>
              <a:ext cx="7694209" cy="84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E0799E-1759-452A-8E86-1D70F645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92" y="2558956"/>
            <a:ext cx="16445553" cy="107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3785652"/>
            <a:chOff x="11281800" y="3055226"/>
            <a:chExt cx="11920451" cy="41575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415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endPara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Questions????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938795" y="4784489"/>
              <a:ext cx="7694209" cy="84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4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4354B2-CB22-4952-B8C4-53B43099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560" y="1827632"/>
            <a:ext cx="4893844" cy="547646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2344014"/>
            <a:chOff x="11281800" y="3055226"/>
            <a:chExt cx="11920451" cy="25742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145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New Summer School Code Tables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938795" y="4784489"/>
              <a:ext cx="7694209" cy="84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66E53A3-106F-4A28-B41F-3D0D64ACE248}"/>
              </a:ext>
            </a:extLst>
          </p:cNvPr>
          <p:cNvSpPr/>
          <p:nvPr/>
        </p:nvSpPr>
        <p:spPr>
          <a:xfrm>
            <a:off x="2395408" y="4156365"/>
            <a:ext cx="197099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Verdana" panose="020B0604030504040204" pitchFamily="34" charset="0"/>
              </a:rPr>
              <a:t>• </a:t>
            </a:r>
            <a:r>
              <a:rPr lang="en-US" sz="4800" b="1" dirty="0">
                <a:solidFill>
                  <a:srgbClr val="000000"/>
                </a:solidFill>
                <a:latin typeface="Verdana" panose="020B0604030504040204" pitchFamily="34" charset="0"/>
              </a:rPr>
              <a:t>SST </a:t>
            </a:r>
            <a:r>
              <a:rPr lang="en-US" sz="4800" dirty="0">
                <a:solidFill>
                  <a:srgbClr val="000000"/>
                </a:solidFill>
                <a:latin typeface="Verdana" panose="020B0604030504040204" pitchFamily="34" charset="0"/>
              </a:rPr>
              <a:t>– Summer School Terms </a:t>
            </a:r>
          </a:p>
          <a:p>
            <a:endParaRPr lang="en-US" sz="4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4800" dirty="0">
                <a:solidFill>
                  <a:srgbClr val="000000"/>
                </a:solidFill>
                <a:latin typeface="Verdana" panose="020B0604030504040204" pitchFamily="34" charset="0"/>
              </a:rPr>
              <a:t>• </a:t>
            </a:r>
            <a:r>
              <a:rPr lang="en-US" sz="4800" b="1" dirty="0">
                <a:solidFill>
                  <a:srgbClr val="000000"/>
                </a:solidFill>
                <a:latin typeface="Verdana" panose="020B0604030504040204" pitchFamily="34" charset="0"/>
              </a:rPr>
              <a:t>SSA </a:t>
            </a:r>
            <a:r>
              <a:rPr lang="en-US" sz="4800" dirty="0">
                <a:solidFill>
                  <a:srgbClr val="000000"/>
                </a:solidFill>
                <a:latin typeface="Verdana" panose="020B0604030504040204" pitchFamily="34" charset="0"/>
              </a:rPr>
              <a:t>– Summer School Availability </a:t>
            </a:r>
          </a:p>
          <a:p>
            <a:endParaRPr lang="en-US" sz="4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4800" dirty="0">
                <a:solidFill>
                  <a:srgbClr val="000000"/>
                </a:solidFill>
                <a:latin typeface="Verdana" panose="020B0604030504040204" pitchFamily="34" charset="0"/>
              </a:rPr>
              <a:t>• </a:t>
            </a:r>
            <a:r>
              <a:rPr lang="en-US" sz="4800" b="1" dirty="0">
                <a:solidFill>
                  <a:srgbClr val="000000"/>
                </a:solidFill>
                <a:latin typeface="Verdana" panose="020B0604030504040204" pitchFamily="34" charset="0"/>
              </a:rPr>
              <a:t>SSC </a:t>
            </a:r>
            <a:r>
              <a:rPr lang="en-US" sz="4800" dirty="0">
                <a:solidFill>
                  <a:srgbClr val="000000"/>
                </a:solidFill>
                <a:latin typeface="Verdana" panose="020B0604030504040204" pitchFamily="34" charset="0"/>
              </a:rPr>
              <a:t>– Summer School Courses to be offered at each                              	       summer school </a:t>
            </a:r>
          </a:p>
          <a:p>
            <a:endParaRPr lang="en-US" sz="4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4800" dirty="0">
                <a:solidFill>
                  <a:srgbClr val="000000"/>
                </a:solidFill>
                <a:latin typeface="Verdana" panose="020B0604030504040204" pitchFamily="34" charset="0"/>
              </a:rPr>
              <a:t>• </a:t>
            </a:r>
            <a:r>
              <a:rPr lang="en-US" sz="4800" b="1" dirty="0">
                <a:solidFill>
                  <a:srgbClr val="000000"/>
                </a:solidFill>
                <a:latin typeface="Verdana" panose="020B0604030504040204" pitchFamily="34" charset="0"/>
              </a:rPr>
              <a:t>SSR </a:t>
            </a:r>
            <a:r>
              <a:rPr lang="en-US" sz="4800" dirty="0">
                <a:solidFill>
                  <a:srgbClr val="000000"/>
                </a:solidFill>
                <a:latin typeface="Verdana" panose="020B0604030504040204" pitchFamily="34" charset="0"/>
              </a:rPr>
              <a:t>– Summer School Course Requests </a:t>
            </a:r>
          </a:p>
          <a:p>
            <a:endParaRPr lang="en-US" sz="4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1558486"/>
            <a:chOff x="11281800" y="3055226"/>
            <a:chExt cx="11920451" cy="25742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145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Summer School Permissions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938795" y="4784489"/>
              <a:ext cx="7694209" cy="84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2webS6Lfiimj3D-9t0M1IZ63NpD8DzII-w (885Ã426)">
            <a:extLst>
              <a:ext uri="{FF2B5EF4-FFF2-40B4-BE49-F238E27FC236}">
                <a16:creationId xmlns:a16="http://schemas.microsoft.com/office/drawing/2014/main" id="{13A8C174-7930-43CF-BA48-EA123F75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14" y="3713019"/>
            <a:ext cx="18143186" cy="939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6CA730-8BD7-4717-8555-99EA401A4F42}"/>
              </a:ext>
            </a:extLst>
          </p:cNvPr>
          <p:cNvSpPr/>
          <p:nvPr/>
        </p:nvSpPr>
        <p:spPr>
          <a:xfrm>
            <a:off x="2632365" y="2632820"/>
            <a:ext cx="19146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The Clerk who enters the course requests needs permission as shown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2344014"/>
            <a:chOff x="11281800" y="3055226"/>
            <a:chExt cx="11920451" cy="25742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145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Flow Chart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938795" y="4784489"/>
              <a:ext cx="7694209" cy="84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D2191FD-52F7-453E-902B-B9A67F6F1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058" y="3634043"/>
            <a:ext cx="13586759" cy="5846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AEB382-1A74-471B-88F8-C965863AC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503" y="4218425"/>
            <a:ext cx="5351555" cy="5109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BA770B-E044-4BDA-A7A9-0D2DDB3EB53C}"/>
              </a:ext>
            </a:extLst>
          </p:cNvPr>
          <p:cNvSpPr/>
          <p:nvPr/>
        </p:nvSpPr>
        <p:spPr>
          <a:xfrm>
            <a:off x="8026527" y="12351224"/>
            <a:ext cx="92105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3785652"/>
            <a:chOff x="11281800" y="3055226"/>
            <a:chExt cx="11920451" cy="41575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415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endPara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Questions????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938795" y="4784489"/>
              <a:ext cx="7694209" cy="84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2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Flow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7C6B83-0C08-4B7B-9932-4D940696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32" y="4089013"/>
            <a:ext cx="7962279" cy="430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ED8A67-AE41-42C5-A8F4-DB5FA994F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525" y="4964710"/>
            <a:ext cx="2217898" cy="2991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E1D581-1ABD-4DB4-8341-489B17721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4609" y="4089013"/>
            <a:ext cx="6229362" cy="4742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2B7F67-CF3F-4590-8ACD-0D529FC5789E}"/>
              </a:ext>
            </a:extLst>
          </p:cNvPr>
          <p:cNvSpPr/>
          <p:nvPr/>
        </p:nvSpPr>
        <p:spPr>
          <a:xfrm>
            <a:off x="7398326" y="6858000"/>
            <a:ext cx="94687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1181749" y="984383"/>
            <a:ext cx="2202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kern="1700" spc="2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Scheduling Students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39300C-F087-487F-97C2-B5500C5EAF29}"/>
              </a:ext>
            </a:extLst>
          </p:cNvPr>
          <p:cNvSpPr/>
          <p:nvPr/>
        </p:nvSpPr>
        <p:spPr>
          <a:xfrm>
            <a:off x="2687781" y="3380510"/>
            <a:ext cx="193963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333333"/>
                </a:solidFill>
                <a:latin typeface="Helvetica Neue"/>
              </a:rPr>
              <a:t>Students are scheduled into summer school courses while staying in their regular school (SSR Table). 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 This eliminates the need to pre-enroll students in Summer Schools until closer to the end of the regular academic year. </a:t>
            </a:r>
            <a:endParaRPr lang="en-US" sz="5400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585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8011</TotalTime>
  <Words>1062</Words>
  <Application>Microsoft Office PowerPoint</Application>
  <PresentationFormat>Custom</PresentationFormat>
  <Paragraphs>188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Bebas Neue</vt:lpstr>
      <vt:lpstr>Calibri</vt:lpstr>
      <vt:lpstr>Calibri Light</vt:lpstr>
      <vt:lpstr>Helvetica Neue</vt:lpstr>
      <vt:lpstr>Lato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Christie Reider</cp:lastModifiedBy>
  <cp:revision>445</cp:revision>
  <cp:lastPrinted>2020-02-29T21:32:35Z</cp:lastPrinted>
  <dcterms:created xsi:type="dcterms:W3CDTF">2014-09-26T10:57:37Z</dcterms:created>
  <dcterms:modified xsi:type="dcterms:W3CDTF">2021-04-07T15:37:52Z</dcterms:modified>
</cp:coreProperties>
</file>